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3300"/>
    <a:srgbClr val="666633"/>
    <a:srgbClr val="66669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5FB07-57AF-4636-B09C-94689C753F2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5D397-92B4-4018-AC11-833A0ADAB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5D397-92B4-4018-AC11-833A0ADAB2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RHIC Machine/Experiment Meeting 05/04/2010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PHENIX Event Rate and Checks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Stefan Bathe for PHENIX</a:t>
            </a:r>
          </a:p>
          <a:p>
            <a:pPr lvl="0"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RHIC Machine-Experiment Meeting</a:t>
            </a:r>
          </a:p>
          <a:p>
            <a:pPr lvl="0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05/04/2010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A325-F015-40E9-8795-6095FAAF0CCF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06CF-1EB8-4E52-B9E2-1F7A8FD8A0DB}" type="slidenum">
              <a:rPr lang="en-US"/>
              <a:pPr/>
              <a:t>2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l="1714" t="10667" r="18857" b="26096"/>
          <a:stretch>
            <a:fillRect/>
          </a:stretch>
        </p:blipFill>
        <p:spPr bwMode="auto">
          <a:xfrm>
            <a:off x="914400" y="96838"/>
            <a:ext cx="72390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70100" y="381000"/>
            <a:ext cx="4421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BBCLL1(&gt;1 tubes) Rate (average for each run)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60925" y="4676775"/>
            <a:ext cx="4054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Over the last 4 days, the average physics trigger rate ~ 0.7 Hz taken over a given PHENIX run (which typically corresponds to one store).</a:t>
            </a:r>
          </a:p>
        </p:txBody>
      </p:sp>
      <p:sp>
        <p:nvSpPr>
          <p:cNvPr id="21511" name="AutoShape 7"/>
          <p:cNvSpPr>
            <a:spLocks/>
          </p:cNvSpPr>
          <p:nvPr/>
        </p:nvSpPr>
        <p:spPr bwMode="auto">
          <a:xfrm rot="5400000">
            <a:off x="5867400" y="3276600"/>
            <a:ext cx="381000" cy="2362200"/>
          </a:xfrm>
          <a:prstGeom prst="rightBrace">
            <a:avLst>
              <a:gd name="adj1" fmla="val 5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066800" y="5988050"/>
            <a:ext cx="7620000" cy="6508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expect to “see” ~ 70% of the </a:t>
            </a:r>
            <a:r>
              <a:rPr lang="en-US" dirty="0" err="1"/>
              <a:t>AuAu</a:t>
            </a:r>
            <a:r>
              <a:rPr lang="en-US" dirty="0"/>
              <a:t> inelastic cross section within |z|&lt; 30cm.  Is there background in this trigger sample?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876800" y="25146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4724400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Jamie Nagle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PHENIX-STAR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 has reported similar rate of good events from offline (vertex) validation</a:t>
            </a:r>
          </a:p>
          <a:p>
            <a:r>
              <a:rPr lang="en-US" dirty="0" smtClean="0"/>
              <a:t>STAR’s vertex cut is +/- 75 cm (cf. +/- 30 cm in PHENIX); this should give factor 2.4 larger rate</a:t>
            </a:r>
          </a:p>
          <a:p>
            <a:r>
              <a:rPr lang="en-US" dirty="0" smtClean="0"/>
              <a:t>How can this be reconciled?</a:t>
            </a:r>
          </a:p>
          <a:p>
            <a:r>
              <a:rPr lang="en-US" dirty="0" smtClean="0"/>
              <a:t>Our part:  check PHENIX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D337-6ED9-4FBE-8464-C91D37C5BA45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237-33AC-4C0C-805C-649E55914D55}" type="slidenum">
              <a:rPr lang="en-US"/>
              <a:pPr/>
              <a:t>4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5125" y="152400"/>
            <a:ext cx="8397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This set of runs includes 100,702 live BBCLL1(&gt;0 tubes) recorded</a:t>
            </a:r>
          </a:p>
          <a:p>
            <a:pPr algn="ctr"/>
            <a:r>
              <a:rPr lang="en-US" dirty="0"/>
              <a:t>and as a subset of that 87,611 live BBCLL1(&gt;1 tubes) recorded.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7428" t="41905" r="45143" b="16191"/>
          <a:stretch>
            <a:fillRect/>
          </a:stretch>
        </p:blipFill>
        <p:spPr bwMode="auto">
          <a:xfrm>
            <a:off x="1457325" y="1981200"/>
            <a:ext cx="632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692775" y="59578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Run Number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03450" y="4670425"/>
            <a:ext cx="5329729" cy="646331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Fraction of BBCLL1(&gt;1 tubes) passing offline |z|&lt;30 cm</a:t>
            </a:r>
          </a:p>
          <a:p>
            <a:r>
              <a:rPr lang="en-US" dirty="0">
                <a:solidFill>
                  <a:srgbClr val="FF0000"/>
                </a:solidFill>
              </a:rPr>
              <a:t>Fraction of BBCLL1(&gt;0 tubes) passing offline |z|&lt;30 cm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451725" y="2362200"/>
            <a:ext cx="16922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Very stable except one “bad run” </a:t>
            </a:r>
            <a:r>
              <a:rPr lang="en-US" dirty="0" smtClean="0"/>
              <a:t>period (beam problems).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676400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Jamie Nagle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4474-1763-4DBF-B579-D7EBB483C5BE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4A-40B6-415E-AB30-3E15F70481CC}" type="slidenum">
              <a:rPr lang="en-US"/>
              <a:pPr/>
              <a:t>5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578" t="10667" r="44000" b="30667"/>
          <a:stretch>
            <a:fillRect/>
          </a:stretch>
        </p:blipFill>
        <p:spPr bwMode="auto">
          <a:xfrm>
            <a:off x="152400" y="0"/>
            <a:ext cx="52578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05400" y="2286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Run-10 AuAu @ 7.7 GeV</a:t>
            </a:r>
          </a:p>
          <a:p>
            <a:endParaRPr lang="en-US"/>
          </a:p>
          <a:p>
            <a:r>
              <a:rPr lang="en-US"/>
              <a:t>72,078 events total up to Run Number 315,999 passing BBCLL1(&gt;1 tubes) </a:t>
            </a:r>
          </a:p>
          <a:p>
            <a:r>
              <a:rPr lang="en-US"/>
              <a:t>and |z| &lt; 30 cm.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" y="4205288"/>
            <a:ext cx="6019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Very similar to what was seen at 9 GeV and </a:t>
            </a:r>
          </a:p>
          <a:p>
            <a:r>
              <a:rPr lang="en-US"/>
              <a:t>expected from URQMD + fragmentation model.  Direct comparison to URQMD + fragmentation model through PISA will be very interesting (Jeff Mitchell is running more URQMD jobs for this comparison).</a:t>
            </a:r>
          </a:p>
          <a:p>
            <a:endParaRPr lang="en-US"/>
          </a:p>
          <a:p>
            <a:r>
              <a:rPr lang="en-US" sz="1400">
                <a:solidFill>
                  <a:schemeClr val="accent2"/>
                </a:solidFill>
              </a:rPr>
              <a:t>https://www.phenix.bnl.gov/phenix/WWW/p/info/an/843/AnalysisNote_LowEnergyRun8v2.pdf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 l="26286" t="18286" r="24571" b="10857"/>
          <a:stretch>
            <a:fillRect/>
          </a:stretch>
        </p:blipFill>
        <p:spPr bwMode="auto">
          <a:xfrm>
            <a:off x="6396038" y="3886200"/>
            <a:ext cx="27479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756525" y="4343400"/>
            <a:ext cx="1030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AuAu 9 GeV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165725" y="3008313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Is there hidden background?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914400" y="3276600"/>
            <a:ext cx="4267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2362200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Jamie Nagle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AFB-EC92-4B00-AE0F-A9A7B206788B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2B0E-1625-46A6-A162-FA8BBE02394D}" type="slidenum">
              <a:rPr lang="en-US"/>
              <a:pPr/>
              <a:t>6</a:t>
            </a:fld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2286" t="11429" r="42857" b="7809"/>
          <a:stretch>
            <a:fillRect/>
          </a:stretch>
        </p:blipFill>
        <p:spPr bwMode="auto">
          <a:xfrm>
            <a:off x="2932113" y="0"/>
            <a:ext cx="621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410200" y="3810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URQMD </a:t>
            </a:r>
            <a:r>
              <a:rPr lang="en-US" dirty="0" err="1">
                <a:solidFill>
                  <a:srgbClr val="FF0000"/>
                </a:solidFill>
              </a:rPr>
              <a:t>AuAu</a:t>
            </a:r>
            <a:r>
              <a:rPr lang="en-US" dirty="0">
                <a:solidFill>
                  <a:srgbClr val="FF0000"/>
                </a:solidFill>
              </a:rPr>
              <a:t> @ 7.7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>
                <a:solidFill>
                  <a:srgbClr val="FF0000"/>
                </a:solidFill>
              </a:rPr>
              <a:t> through PHENIX full simulation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410200" y="111125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PHENIX </a:t>
            </a:r>
            <a:r>
              <a:rPr lang="en-US" dirty="0" err="1"/>
              <a:t>AuAu</a:t>
            </a:r>
            <a:r>
              <a:rPr lang="en-US" dirty="0"/>
              <a:t> @ 7.7 </a:t>
            </a:r>
            <a:r>
              <a:rPr lang="en-US" dirty="0" err="1"/>
              <a:t>GeV</a:t>
            </a:r>
            <a:r>
              <a:rPr lang="en-US" dirty="0"/>
              <a:t> Data</a:t>
            </a:r>
          </a:p>
          <a:p>
            <a:r>
              <a:rPr lang="en-US" dirty="0"/>
              <a:t>w/ BBCLL1(&gt;0 tubes) |z| &lt; 30 cm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410200" y="179705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PHENIX </a:t>
            </a:r>
            <a:r>
              <a:rPr lang="en-US" dirty="0" err="1">
                <a:solidFill>
                  <a:schemeClr val="accent2"/>
                </a:solidFill>
              </a:rPr>
              <a:t>AuAu</a:t>
            </a:r>
            <a:r>
              <a:rPr lang="en-US" dirty="0">
                <a:solidFill>
                  <a:schemeClr val="accent2"/>
                </a:solidFill>
              </a:rPr>
              <a:t> @ 7.7 </a:t>
            </a:r>
            <a:r>
              <a:rPr lang="en-US" dirty="0" err="1">
                <a:solidFill>
                  <a:schemeClr val="accent2"/>
                </a:solidFill>
              </a:rPr>
              <a:t>GeV</a:t>
            </a:r>
            <a:r>
              <a:rPr lang="en-US" dirty="0">
                <a:solidFill>
                  <a:schemeClr val="accent2"/>
                </a:solidFill>
              </a:rPr>
              <a:t> Data</a:t>
            </a:r>
          </a:p>
          <a:p>
            <a:r>
              <a:rPr lang="en-US" dirty="0">
                <a:solidFill>
                  <a:schemeClr val="accent2"/>
                </a:solidFill>
              </a:rPr>
              <a:t>w/ BBCLL1(&gt;1 tubes) |z| &lt; 30 cm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2400" y="220663"/>
            <a:ext cx="2835275" cy="640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URQMD is normalized to match the real data integral for PC1 hits &gt; 40.</a:t>
            </a:r>
          </a:p>
          <a:p>
            <a:endParaRPr lang="en-US" dirty="0"/>
          </a:p>
          <a:p>
            <a:r>
              <a:rPr lang="en-US" dirty="0"/>
              <a:t>URQMD is not matched to the z distribution in real data.  </a:t>
            </a:r>
            <a:r>
              <a:rPr lang="en-US" b="1" u="sng" dirty="0"/>
              <a:t>However, note that there is no rescaling of the x-axis.</a:t>
            </a:r>
          </a:p>
          <a:p>
            <a:endParaRPr lang="en-US" b="1" u="sng" dirty="0"/>
          </a:p>
          <a:p>
            <a:r>
              <a:rPr lang="en-US" dirty="0"/>
              <a:t>Then comparing the integrals implies (as a first look) that the BBCLL1(&gt;0 tubes) fires on 77% of the cross section and the BBCLL1(&gt; 1 tubes) fires on 70% of the cross section.</a:t>
            </a:r>
          </a:p>
          <a:p>
            <a:endParaRPr lang="en-US" dirty="0"/>
          </a:p>
          <a:p>
            <a:r>
              <a:rPr lang="en-US" dirty="0"/>
              <a:t>No indication of deviation at low PC1 hits from background (at least by this particular check).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5562600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Jamie Nagle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E0CD-20D8-4B76-8D24-332130EFF93D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A560-1786-45DF-AC2B-54DB831D1618}" type="slidenum">
              <a:rPr lang="en-US"/>
              <a:pPr/>
              <a:t>7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2856" t="12952" r="41714" b="7619"/>
          <a:stretch>
            <a:fillRect/>
          </a:stretch>
        </p:blipFill>
        <p:spPr bwMode="auto">
          <a:xfrm>
            <a:off x="2743200" y="0"/>
            <a:ext cx="638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257800" y="3810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URQMD AuAu @ 7.7 GeV through PHENIX full simulation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57800" y="111125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PHENIX AuAu @ 7.7 GeV Data</a:t>
            </a:r>
          </a:p>
          <a:p>
            <a:r>
              <a:rPr lang="en-US"/>
              <a:t>w/ BBCLL1(&gt;0 tubes) |z| &lt; 30 cm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257800" y="179705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PHENIX AuAu @ 7.7 GeV Data</a:t>
            </a:r>
          </a:p>
          <a:p>
            <a:r>
              <a:rPr lang="en-US">
                <a:solidFill>
                  <a:schemeClr val="accent2"/>
                </a:solidFill>
              </a:rPr>
              <a:t>w/ BBCLL1(&gt;1 tubes) |z| &lt; 30 cm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2725" y="417513"/>
            <a:ext cx="24542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Just as a curiosity, compare this PC1 hits distribution for the “bad running” period 315600-315850.</a:t>
            </a:r>
          </a:p>
          <a:p>
            <a:endParaRPr lang="en-US"/>
          </a:p>
          <a:p>
            <a:r>
              <a:rPr lang="en-US">
                <a:solidFill>
                  <a:srgbClr val="008000"/>
                </a:solidFill>
              </a:rPr>
              <a:t>The BBCLL1(&gt;1 tubes) distribution looks very similar to the other running periods.</a:t>
            </a:r>
          </a:p>
          <a:p>
            <a:endParaRPr lang="en-US">
              <a:solidFill>
                <a:srgbClr val="008000"/>
              </a:solidFill>
            </a:endParaRPr>
          </a:p>
          <a:p>
            <a:r>
              <a:rPr lang="en-US">
                <a:solidFill>
                  <a:srgbClr val="D60093"/>
                </a:solidFill>
              </a:rPr>
              <a:t>However, the BBCLL1(&gt; 0 tubes) distribution has a large excess of events at low PC1 hits (indication of background).  Compare magneta points to the </a:t>
            </a:r>
            <a:r>
              <a:rPr lang="en-US"/>
              <a:t>black histogram.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1981200" y="1447800"/>
            <a:ext cx="1219200" cy="24384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5486400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Jamie Nagle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Coincidence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810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BBC singles rate from Blue Logic:  ~ 4 Hz</a:t>
            </a:r>
          </a:p>
          <a:p>
            <a:r>
              <a:rPr lang="en-US" dirty="0" smtClean="0"/>
              <a:t>Blue Logic uses only 4 out of 64 tubes on each side</a:t>
            </a:r>
          </a:p>
          <a:p>
            <a:r>
              <a:rPr lang="en-US" dirty="0" smtClean="0"/>
              <a:t>Scale up by factor 10 (16 max.):  40 Hz</a:t>
            </a:r>
          </a:p>
          <a:p>
            <a:r>
              <a:rPr lang="en-US" dirty="0" smtClean="0"/>
              <a:t>Random coincidence rate from singles: </a:t>
            </a:r>
          </a:p>
          <a:p>
            <a:r>
              <a:rPr lang="en-US" dirty="0" smtClean="0"/>
              <a:t>40 Hz/9.4 MHz *            40 Hz/9.4 MHz *                   9.4 MHz =                  1.7x10</a:t>
            </a:r>
            <a:r>
              <a:rPr lang="en-US" baseline="30000" dirty="0" smtClean="0"/>
              <a:t>-4</a:t>
            </a:r>
            <a:r>
              <a:rPr lang="en-US" dirty="0" smtClean="0"/>
              <a:t> Hz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Phenix_2008.jpg"/>
          <p:cNvPicPr>
            <a:picLocks noChangeAspect="1"/>
          </p:cNvPicPr>
          <p:nvPr/>
        </p:nvPicPr>
        <p:blipFill>
          <a:blip r:embed="rId2" cstate="print"/>
          <a:srcRect t="53333"/>
          <a:stretch>
            <a:fillRect/>
          </a:stretch>
        </p:blipFill>
        <p:spPr>
          <a:xfrm>
            <a:off x="76200" y="1295400"/>
            <a:ext cx="5269063" cy="3200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572000"/>
            <a:ext cx="4114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PHENIX BBC so clean compared to STAR VPD?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Closer to nominal interaction point: 150 cm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Shielded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20 ns timing window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PHENIX rate were due to random coincidences, singles rate would have to be high                            </a:t>
            </a:r>
            <a:r>
              <a:rPr lang="en-US" dirty="0" smtClean="0">
                <a:sym typeface="Wingdings" pitchFamily="2" charset="2"/>
              </a:rPr>
              <a:t> excluded!</a:t>
            </a:r>
          </a:p>
          <a:p>
            <a:r>
              <a:rPr lang="en-US" dirty="0" smtClean="0">
                <a:sym typeface="Wingdings" pitchFamily="2" charset="2"/>
              </a:rPr>
              <a:t>If PHENIX rate were due to interactions of beam with non-beam (beam pipe, gas), expect events to pile up at low PC multiplicity                        not observed</a:t>
            </a:r>
          </a:p>
          <a:p>
            <a:r>
              <a:rPr lang="en-US" dirty="0" smtClean="0">
                <a:sym typeface="Wingdings" pitchFamily="2" charset="2"/>
              </a:rPr>
              <a:t>If S/B is decreased by large factor, small contamination is observed                               confirms that that </a:t>
            </a:r>
            <a:r>
              <a:rPr lang="en-US" dirty="0" err="1" smtClean="0">
                <a:sym typeface="Wingdings" pitchFamily="2" charset="2"/>
              </a:rPr>
              <a:t>contimation</a:t>
            </a:r>
            <a:r>
              <a:rPr lang="en-US" dirty="0" smtClean="0">
                <a:sym typeface="Wingdings" pitchFamily="2" charset="2"/>
              </a:rPr>
              <a:t> of good event sample is very small (of order couple percent)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Machine/Experiment Meeting 05/04/2010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750</Words>
  <Application>Microsoft Office PowerPoint</Application>
  <PresentationFormat>On-screen Show (4:3)</PresentationFormat>
  <Paragraphs>92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PHENIX Event Rate and Checks</vt:lpstr>
      <vt:lpstr>Slide 2</vt:lpstr>
      <vt:lpstr>PHENIX-STAR Comparison</vt:lpstr>
      <vt:lpstr>Slide 4</vt:lpstr>
      <vt:lpstr>Slide 5</vt:lpstr>
      <vt:lpstr>Slide 6</vt:lpstr>
      <vt:lpstr>Slide 7</vt:lpstr>
      <vt:lpstr>Random Coincidence Rate</vt:lpstr>
      <vt:lpstr>Summary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pT direct photons and pi0’s in Run-7 Au+Au</dc:title>
  <dc:creator>Sony Customer</dc:creator>
  <cp:lastModifiedBy>pmanning</cp:lastModifiedBy>
  <cp:revision>72</cp:revision>
  <dcterms:created xsi:type="dcterms:W3CDTF">2008-10-31T13:50:28Z</dcterms:created>
  <dcterms:modified xsi:type="dcterms:W3CDTF">2010-05-04T17:29:10Z</dcterms:modified>
</cp:coreProperties>
</file>