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344" r:id="rId2"/>
    <p:sldId id="345" r:id="rId3"/>
    <p:sldId id="355" r:id="rId4"/>
    <p:sldId id="362" r:id="rId5"/>
    <p:sldId id="356" r:id="rId6"/>
    <p:sldId id="348" r:id="rId7"/>
    <p:sldId id="363" r:id="rId8"/>
    <p:sldId id="349" r:id="rId9"/>
    <p:sldId id="358" r:id="rId10"/>
    <p:sldId id="350" r:id="rId11"/>
    <p:sldId id="359" r:id="rId12"/>
    <p:sldId id="351" r:id="rId13"/>
    <p:sldId id="360" r:id="rId14"/>
    <p:sldId id="352" r:id="rId15"/>
    <p:sldId id="361" r:id="rId16"/>
    <p:sldId id="353" r:id="rId17"/>
    <p:sldId id="347" r:id="rId18"/>
    <p:sldId id="336" r:id="rId19"/>
    <p:sldId id="269" r:id="rId20"/>
    <p:sldId id="264" r:id="rId21"/>
    <p:sldId id="265" r:id="rId22"/>
    <p:sldId id="268" r:id="rId23"/>
    <p:sldId id="335" r:id="rId24"/>
    <p:sldId id="286" r:id="rId25"/>
    <p:sldId id="285" r:id="rId26"/>
    <p:sldId id="284" r:id="rId27"/>
    <p:sldId id="270" r:id="rId28"/>
    <p:sldId id="257" r:id="rId29"/>
    <p:sldId id="272" r:id="rId30"/>
    <p:sldId id="280" r:id="rId31"/>
    <p:sldId id="266" r:id="rId32"/>
  </p:sldIdLst>
  <p:sldSz cx="9144000" cy="6858000" type="screen4x3"/>
  <p:notesSz cx="6858000" cy="9258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3210"/>
    <a:srgbClr val="3333FF"/>
    <a:srgbClr val="0089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66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My%20Documents\RHIC\Machine%20and%20experiment%20meeting\FY%202010\Cooldown%20to%20Physics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Time from start of 4.5 deg cooldown to Physics
</a:t>
            </a:r>
          </a:p>
        </c:rich>
      </c:tx>
      <c:layout>
        <c:manualLayout>
          <c:xMode val="edge"/>
          <c:yMode val="edge"/>
          <c:x val="5.1682801944839124E-3"/>
          <c:y val="0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1240331350554399"/>
          <c:y val="0.13089021966293202"/>
          <c:w val="0.70155171532770699"/>
          <c:h val="0.75130986086522999"/>
        </c:manualLayout>
      </c:layout>
      <c:barChart>
        <c:barDir val="col"/>
        <c:grouping val="stacked"/>
        <c:ser>
          <c:idx val="1"/>
          <c:order val="0"/>
          <c:tx>
            <c:strRef>
              <c:f>Sheet1!$E$5</c:f>
              <c:strCache>
                <c:ptCount val="1"/>
                <c:pt idx="0">
                  <c:v>Actual</c:v>
                </c:pt>
              </c:strCache>
            </c:strRef>
          </c:tx>
          <c:spPr>
            <a:solidFill>
              <a:srgbClr val="0000FF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Sheet1!$A$6:$A$13</c:f>
              <c:strCache>
                <c:ptCount val="8"/>
                <c:pt idx="0">
                  <c:v>Run 03</c:v>
                </c:pt>
                <c:pt idx="1">
                  <c:v>Run 04</c:v>
                </c:pt>
                <c:pt idx="2">
                  <c:v>Run 05</c:v>
                </c:pt>
                <c:pt idx="3">
                  <c:v>Run 06</c:v>
                </c:pt>
                <c:pt idx="4">
                  <c:v>Run 07</c:v>
                </c:pt>
                <c:pt idx="5">
                  <c:v>Run 08</c:v>
                </c:pt>
                <c:pt idx="6">
                  <c:v>Run 09</c:v>
                </c:pt>
                <c:pt idx="7">
                  <c:v>Run 10</c:v>
                </c:pt>
              </c:strCache>
            </c:strRef>
          </c:cat>
          <c:val>
            <c:numRef>
              <c:f>Sheet1!$E$6:$E$12</c:f>
              <c:numCache>
                <c:formatCode>0.00</c:formatCode>
                <c:ptCount val="7"/>
                <c:pt idx="0">
                  <c:v>6</c:v>
                </c:pt>
                <c:pt idx="1">
                  <c:v>6.5714285714285712</c:v>
                </c:pt>
                <c:pt idx="2">
                  <c:v>7.7142857142857046</c:v>
                </c:pt>
                <c:pt idx="3">
                  <c:v>4.5714285714285712</c:v>
                </c:pt>
                <c:pt idx="4">
                  <c:v>6</c:v>
                </c:pt>
                <c:pt idx="5">
                  <c:v>3.5714285714285707</c:v>
                </c:pt>
                <c:pt idx="6">
                  <c:v>4.5714285714285712</c:v>
                </c:pt>
              </c:numCache>
            </c:numRef>
          </c:val>
        </c:ser>
        <c:ser>
          <c:idx val="2"/>
          <c:order val="1"/>
          <c:tx>
            <c:strRef>
              <c:f>Sheet1!$F$5</c:f>
              <c:strCache>
                <c:ptCount val="1"/>
                <c:pt idx="0">
                  <c:v>Goal</c:v>
                </c:pt>
              </c:strCache>
            </c:strRef>
          </c:tx>
          <c:spPr>
            <a:solidFill>
              <a:srgbClr val="008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Sheet1!$F$6:$F$13</c:f>
              <c:numCache>
                <c:formatCode>General</c:formatCode>
                <c:ptCount val="8"/>
                <c:pt idx="7">
                  <c:v>3</c:v>
                </c:pt>
              </c:numCache>
            </c:numRef>
          </c:val>
        </c:ser>
        <c:ser>
          <c:idx val="0"/>
          <c:order val="2"/>
          <c:tx>
            <c:strRef>
              <c:f>Sheet1!$G$5</c:f>
              <c:strCache>
                <c:ptCount val="1"/>
                <c:pt idx="0">
                  <c:v>Run 10 Actual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Sheet1!$G$6:$G$13</c:f>
              <c:numCache>
                <c:formatCode>General</c:formatCode>
                <c:ptCount val="8"/>
                <c:pt idx="7" formatCode="0.00">
                  <c:v>1.2857142857142787</c:v>
                </c:pt>
              </c:numCache>
            </c:numRef>
          </c:val>
        </c:ser>
        <c:overlap val="100"/>
        <c:axId val="48423680"/>
        <c:axId val="48425216"/>
      </c:barChart>
      <c:catAx>
        <c:axId val="4842368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8425216"/>
        <c:crosses val="autoZero"/>
        <c:auto val="1"/>
        <c:lblAlgn val="ctr"/>
        <c:lblOffset val="100"/>
        <c:tickLblSkip val="1"/>
        <c:tickMarkSkip val="1"/>
      </c:catAx>
      <c:valAx>
        <c:axId val="48425216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Weeks to Physics</a:t>
                </a:r>
              </a:p>
            </c:rich>
          </c:tx>
          <c:layout>
            <c:manualLayout>
              <c:xMode val="edge"/>
              <c:yMode val="edge"/>
              <c:x val="3.1007751937984503E-2"/>
              <c:y val="0.35863929312500903"/>
            </c:manualLayout>
          </c:layout>
          <c:spPr>
            <a:noFill/>
            <a:ln w="25400">
              <a:noFill/>
            </a:ln>
          </c:spPr>
        </c:title>
        <c:numFmt formatCode="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8423680"/>
        <c:crosses val="autoZero"/>
        <c:crossBetween val="between"/>
        <c:minorUnit val="0.5"/>
      </c:valAx>
      <c:spPr>
        <a:solidFill>
          <a:srgbClr val="FFFFCC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333349610368469"/>
          <c:y val="0.43193772244438"/>
          <c:w val="0.15116299416061402"/>
          <c:h val="0.29668439350840509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35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F010C0C-643F-48EF-877D-A17A57D6E48C}" type="datetime1">
              <a:rPr lang="en-US"/>
              <a:pPr/>
              <a:t>3/9/2010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93163"/>
            <a:ext cx="2971800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93163"/>
            <a:ext cx="2971800" cy="4635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6EAE45E-B81B-40E7-836B-9B5ED1B71AC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35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974B5818-36CB-4A2E-A8C1-7B13AC004696}" type="datetime1">
              <a:rPr lang="en-US"/>
              <a:pPr/>
              <a:t>3/9/2010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4425" y="693738"/>
            <a:ext cx="4629150" cy="3471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97375"/>
            <a:ext cx="5486400" cy="41671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93163"/>
            <a:ext cx="2971800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93163"/>
            <a:ext cx="2971800" cy="4635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8AB2D459-FA74-48FB-9498-3AD6EF90F37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4BF0A56-E8A2-41D7-98E5-12BCA9F3B115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457200"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 txBox="1">
            <a:spLocks noGrp="1"/>
          </p:cNvSpPr>
          <p:nvPr/>
        </p:nvSpPr>
        <p:spPr bwMode="auto">
          <a:xfrm>
            <a:off x="3884613" y="87931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457200"/>
            <a:fld id="{D26C99EA-41CF-4736-BB7F-AC2F67F5D686}" type="slidenum">
              <a:rPr lang="en-US" sz="1200"/>
              <a:pPr algn="r" defTabSz="457200"/>
              <a:t>6</a:t>
            </a:fld>
            <a:endParaRPr 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457200"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lide Number Placeholder 3"/>
          <p:cNvSpPr txBox="1">
            <a:spLocks noGrp="1"/>
          </p:cNvSpPr>
          <p:nvPr/>
        </p:nvSpPr>
        <p:spPr bwMode="auto">
          <a:xfrm>
            <a:off x="3884613" y="87931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457200"/>
            <a:fld id="{2843AD09-7395-48CD-AE63-2894947A584B}" type="slidenum">
              <a:rPr lang="en-US" sz="1200"/>
              <a:pPr algn="r" defTabSz="457200"/>
              <a:t>7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47D46D-3CB7-4F54-A955-3A610F504421}" type="datetime1">
              <a:rPr lang="en-US"/>
              <a:pPr/>
              <a:t>3/9/2010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6738DC-2078-47E8-8548-8ECB9DACD6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13C3BD-F143-45B6-A078-B11D80AEE622}" type="datetime1">
              <a:rPr lang="en-US"/>
              <a:pPr/>
              <a:t>3/9/2010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B9ED88-4554-4762-A021-5BE658428E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10C1A8-61E5-41A8-BFEB-85DF93DCF744}" type="datetime1">
              <a:rPr lang="en-US"/>
              <a:pPr/>
              <a:t>3/9/2010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596D35-0083-4CFB-9B71-454598737D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9FD7EB-2AC3-46E3-AC10-4095705F3E88}" type="datetime1">
              <a:rPr lang="en-US"/>
              <a:pPr/>
              <a:t>3/9/2010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66C11C-53AE-46B5-8989-0F088775F4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D1F4FB-0666-4263-81A6-7A3C81B69E68}" type="datetime1">
              <a:rPr lang="en-US"/>
              <a:pPr/>
              <a:t>3/9/2010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17382D-71B1-4215-93F3-28CC1B3417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EEC82B-7372-47A1-835F-F682F2184D6F}" type="datetime1">
              <a:rPr lang="en-US"/>
              <a:pPr/>
              <a:t>3/9/2010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4865B0-C4B1-4834-BFC6-D251B3FF49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59F262-9CF7-4E72-BD76-5B698950D6A3}" type="datetime1">
              <a:rPr lang="en-US"/>
              <a:pPr/>
              <a:t>3/9/2010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BD68CB-BF64-4A9F-A169-A9B5F41C37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CA36CE-47C3-4FD4-80FF-5A2B44B2E09D}" type="datetime1">
              <a:rPr lang="en-US"/>
              <a:pPr/>
              <a:t>3/9/2010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52D079-C302-4829-8814-35E6EC215C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65836E-06A3-4D62-A759-F36E9C54DF27}" type="datetime1">
              <a:rPr lang="en-US"/>
              <a:pPr/>
              <a:t>3/9/2010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30009A-035E-4FCC-A0D6-F3DCE27D05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97C260-CF78-4CC2-8DEB-51809036F6E0}" type="datetime1">
              <a:rPr lang="en-US"/>
              <a:pPr/>
              <a:t>3/9/2010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5275A1-852C-40AB-BF61-7127F8EAA6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91CD5F-73BB-4B4E-8017-AEA6793EDC4E}" type="datetime1">
              <a:rPr lang="en-US"/>
              <a:pPr/>
              <a:t>3/9/2010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F2B82-8304-4B95-9909-8A756B7D39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4B03C621-F648-43DF-A815-500879AD0986}" type="datetime1">
              <a:rPr lang="en-US"/>
              <a:pPr/>
              <a:t>3/9/2010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204B893A-4984-43D7-9012-23CFE8097ED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8600" y="0"/>
            <a:ext cx="8686800" cy="63976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1800" b="1" dirty="0" smtClean="0"/>
              <a:t>Run 10 plan based on 25 Nov Revised Plan</a:t>
            </a:r>
            <a:br>
              <a:rPr lang="en-US" sz="1800" b="1" dirty="0" smtClean="0"/>
            </a:br>
            <a:r>
              <a:rPr lang="en-US" sz="1800" b="1" dirty="0" smtClean="0"/>
              <a:t>and </a:t>
            </a:r>
            <a:r>
              <a:rPr lang="en-US" sz="1800" b="1" dirty="0" smtClean="0">
                <a:sym typeface="Symbol" pitchFamily="18" charset="2"/>
              </a:rPr>
              <a:t>s=200 extended by 1 week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half" idx="4294967295"/>
          </p:nvPr>
        </p:nvSpPr>
        <p:spPr>
          <a:xfrm>
            <a:off x="304800" y="457200"/>
            <a:ext cx="8686800" cy="5638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1300" smtClean="0"/>
          </a:p>
          <a:p>
            <a:pPr eaLnBrk="1" hangingPunct="1">
              <a:lnSpc>
                <a:spcPct val="80000"/>
              </a:lnSpc>
            </a:pPr>
            <a:r>
              <a:rPr lang="en-US" sz="1300" smtClean="0"/>
              <a:t>Dec. 1, Begin cool down to 4.5K </a:t>
            </a:r>
          </a:p>
          <a:p>
            <a:pPr eaLnBrk="1" hangingPunct="1">
              <a:lnSpc>
                <a:spcPct val="80000"/>
              </a:lnSpc>
            </a:pPr>
            <a:r>
              <a:rPr lang="en-US" sz="1300" smtClean="0"/>
              <a:t>Dec. 4, Cooldown to 4.5K complete in both rings!</a:t>
            </a:r>
          </a:p>
          <a:p>
            <a:pPr eaLnBrk="1" hangingPunct="1">
              <a:lnSpc>
                <a:spcPct val="80000"/>
              </a:lnSpc>
            </a:pPr>
            <a:r>
              <a:rPr lang="en-US" sz="1300" smtClean="0"/>
              <a:t>Dec. 5, beam setup in RHIC begins.</a:t>
            </a:r>
          </a:p>
          <a:p>
            <a:pPr eaLnBrk="1" hangingPunct="1">
              <a:lnSpc>
                <a:spcPct val="80000"/>
              </a:lnSpc>
            </a:pPr>
            <a:r>
              <a:rPr lang="en-US" sz="1300" smtClean="0"/>
              <a:t>Dec 16, 20 hr unplanned Maintenance day</a:t>
            </a:r>
          </a:p>
          <a:p>
            <a:pPr eaLnBrk="1" hangingPunct="1">
              <a:lnSpc>
                <a:spcPct val="80000"/>
              </a:lnSpc>
            </a:pPr>
            <a:r>
              <a:rPr lang="en-US" sz="1300" smtClean="0"/>
              <a:t>Dec 20 (AM)-21(PM), blizzard 09 shut us down</a:t>
            </a:r>
          </a:p>
          <a:p>
            <a:pPr eaLnBrk="1" hangingPunct="1">
              <a:lnSpc>
                <a:spcPct val="80000"/>
              </a:lnSpc>
            </a:pPr>
            <a:r>
              <a:rPr lang="en-US" sz="1300" smtClean="0"/>
              <a:t>Dec. 27, RHIC Setup complete, begin Ramp Up for Physics (was 14 Dec, late)</a:t>
            </a:r>
          </a:p>
          <a:p>
            <a:pPr eaLnBrk="1" hangingPunct="1">
              <a:lnSpc>
                <a:spcPct val="80000"/>
              </a:lnSpc>
            </a:pPr>
            <a:r>
              <a:rPr lang="en-US" sz="1300" smtClean="0"/>
              <a:t>Dec 31 (midnight-store 11340),  Machine </a:t>
            </a:r>
            <a:r>
              <a:rPr lang="en-US" sz="1300" b="1" smtClean="0">
                <a:solidFill>
                  <a:srgbClr val="C00000"/>
                </a:solidFill>
              </a:rPr>
              <a:t>(and PHENIX?) </a:t>
            </a:r>
            <a:r>
              <a:rPr lang="en-US" sz="1300" smtClean="0"/>
              <a:t>Physics declared </a:t>
            </a:r>
            <a:r>
              <a:rPr lang="en-US" sz="1300" smtClean="0">
                <a:sym typeface="Symbol" charset="2"/>
              </a:rPr>
              <a:t>s=</a:t>
            </a:r>
            <a:r>
              <a:rPr lang="en-US" sz="1300" smtClean="0"/>
              <a:t>200 GeV/n Au-Au</a:t>
            </a:r>
          </a:p>
          <a:p>
            <a:pPr eaLnBrk="1" hangingPunct="1">
              <a:lnSpc>
                <a:spcPct val="80000"/>
              </a:lnSpc>
            </a:pPr>
            <a:r>
              <a:rPr lang="en-US" sz="1300" smtClean="0"/>
              <a:t>Jan 2 (midnight) STAR in Physics Mode</a:t>
            </a:r>
          </a:p>
          <a:p>
            <a:pPr eaLnBrk="1" hangingPunct="1">
              <a:lnSpc>
                <a:spcPct val="80000"/>
              </a:lnSpc>
            </a:pPr>
            <a:r>
              <a:rPr lang="en-US" sz="1300" smtClean="0"/>
              <a:t>Jan 8 (0600) PHENIX in Physics Mode</a:t>
            </a:r>
          </a:p>
          <a:p>
            <a:pPr eaLnBrk="1" hangingPunct="1">
              <a:lnSpc>
                <a:spcPct val="80000"/>
              </a:lnSpc>
            </a:pPr>
            <a:r>
              <a:rPr lang="en-US" sz="1300" smtClean="0"/>
              <a:t>Jan 12, Rebucketing not yet routine, stochastic cooling still to come.</a:t>
            </a:r>
          </a:p>
          <a:p>
            <a:pPr eaLnBrk="1" hangingPunct="1">
              <a:lnSpc>
                <a:spcPct val="80000"/>
              </a:lnSpc>
            </a:pPr>
            <a:r>
              <a:rPr lang="en-US" sz="1300" smtClean="0"/>
              <a:t>Jan 22, changed beta* from 0.6 to 0.7 meters, rebucketing ~established, yellow transverse stochastic cooling on</a:t>
            </a:r>
          </a:p>
          <a:p>
            <a:pPr eaLnBrk="1" hangingPunct="1">
              <a:lnSpc>
                <a:spcPct val="80000"/>
              </a:lnSpc>
            </a:pPr>
            <a:r>
              <a:rPr lang="en-US" sz="1300" smtClean="0">
                <a:solidFill>
                  <a:srgbClr val="3333FF"/>
                </a:solidFill>
              </a:rPr>
              <a:t>Mar. 18, End 10 week </a:t>
            </a:r>
            <a:r>
              <a:rPr lang="en-US" sz="1300" smtClean="0">
                <a:solidFill>
                  <a:srgbClr val="3333FF"/>
                </a:solidFill>
                <a:sym typeface="Symbol" charset="2"/>
              </a:rPr>
              <a:t>s = </a:t>
            </a:r>
            <a:r>
              <a:rPr lang="en-US" sz="1300" smtClean="0">
                <a:solidFill>
                  <a:srgbClr val="3333FF"/>
                </a:solidFill>
              </a:rPr>
              <a:t>200 GeV/n Run, begin </a:t>
            </a:r>
            <a:r>
              <a:rPr lang="en-US" sz="1300" smtClean="0">
                <a:solidFill>
                  <a:srgbClr val="3333FF"/>
                </a:solidFill>
                <a:sym typeface="Symbol" charset="2"/>
              </a:rPr>
              <a:t>s </a:t>
            </a:r>
            <a:r>
              <a:rPr lang="en-US" sz="1300" smtClean="0">
                <a:solidFill>
                  <a:srgbClr val="3333FF"/>
                </a:solidFill>
              </a:rPr>
              <a:t>= 62.4 GeV/n setup</a:t>
            </a:r>
          </a:p>
          <a:p>
            <a:pPr eaLnBrk="1" hangingPunct="1">
              <a:lnSpc>
                <a:spcPct val="80000"/>
              </a:lnSpc>
            </a:pPr>
            <a:r>
              <a:rPr lang="en-US" sz="1300" smtClean="0">
                <a:solidFill>
                  <a:srgbClr val="3333FF"/>
                </a:solidFill>
              </a:rPr>
              <a:t>Mar. 20, Begin 4 week </a:t>
            </a:r>
            <a:r>
              <a:rPr lang="en-US" sz="1300" smtClean="0">
                <a:solidFill>
                  <a:srgbClr val="3333FF"/>
                </a:solidFill>
                <a:sym typeface="Symbol" charset="2"/>
              </a:rPr>
              <a:t>s </a:t>
            </a:r>
            <a:r>
              <a:rPr lang="en-US" sz="1300" smtClean="0">
                <a:solidFill>
                  <a:srgbClr val="3333FF"/>
                </a:solidFill>
              </a:rPr>
              <a:t>= 62.4 GeV/n run</a:t>
            </a:r>
          </a:p>
          <a:p>
            <a:pPr eaLnBrk="1" hangingPunct="1">
              <a:lnSpc>
                <a:spcPct val="80000"/>
              </a:lnSpc>
            </a:pPr>
            <a:r>
              <a:rPr lang="en-US" sz="1300" b="1" u="sng" smtClean="0">
                <a:solidFill>
                  <a:srgbClr val="FE3210"/>
                </a:solidFill>
              </a:rPr>
              <a:t>Apr 10-14, Satogata is away</a:t>
            </a:r>
            <a:endParaRPr lang="en-US" sz="1300" smtClean="0">
              <a:solidFill>
                <a:srgbClr val="3333F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1300" smtClean="0">
                <a:solidFill>
                  <a:srgbClr val="3333FF"/>
                </a:solidFill>
              </a:rPr>
              <a:t>Apr. 17, End 4 week </a:t>
            </a:r>
            <a:r>
              <a:rPr lang="en-US" sz="1300" smtClean="0">
                <a:solidFill>
                  <a:srgbClr val="3333FF"/>
                </a:solidFill>
                <a:sym typeface="Symbol" charset="2"/>
              </a:rPr>
              <a:t>s = 62.4</a:t>
            </a:r>
            <a:r>
              <a:rPr lang="en-US" sz="1300" smtClean="0">
                <a:solidFill>
                  <a:srgbClr val="3333FF"/>
                </a:solidFill>
              </a:rPr>
              <a:t> GeV/n Run, begin </a:t>
            </a:r>
            <a:r>
              <a:rPr lang="en-US" sz="1300" smtClean="0">
                <a:solidFill>
                  <a:srgbClr val="3333FF"/>
                </a:solidFill>
                <a:sym typeface="Symbol" charset="2"/>
              </a:rPr>
              <a:t>s </a:t>
            </a:r>
            <a:r>
              <a:rPr lang="en-US" sz="1300" smtClean="0">
                <a:solidFill>
                  <a:srgbClr val="3333FF"/>
                </a:solidFill>
              </a:rPr>
              <a:t>= 39 GeV/n setup</a:t>
            </a:r>
          </a:p>
          <a:p>
            <a:pPr eaLnBrk="1" hangingPunct="1">
              <a:lnSpc>
                <a:spcPct val="80000"/>
              </a:lnSpc>
            </a:pPr>
            <a:r>
              <a:rPr lang="en-US" sz="1300" smtClean="0">
                <a:solidFill>
                  <a:srgbClr val="3333FF"/>
                </a:solidFill>
              </a:rPr>
              <a:t>Apr. 19, Begin 1.5 week </a:t>
            </a:r>
            <a:r>
              <a:rPr lang="en-US" sz="1300" smtClean="0">
                <a:solidFill>
                  <a:srgbClr val="3333FF"/>
                </a:solidFill>
                <a:sym typeface="Symbol" charset="2"/>
              </a:rPr>
              <a:t>s </a:t>
            </a:r>
            <a:r>
              <a:rPr lang="en-US" sz="1300" smtClean="0">
                <a:solidFill>
                  <a:srgbClr val="3333FF"/>
                </a:solidFill>
              </a:rPr>
              <a:t>= 39 GeV/n run</a:t>
            </a:r>
          </a:p>
          <a:p>
            <a:pPr eaLnBrk="1" hangingPunct="1">
              <a:lnSpc>
                <a:spcPct val="80000"/>
              </a:lnSpc>
            </a:pPr>
            <a:r>
              <a:rPr lang="en-US" sz="1300" b="1" u="sng" smtClean="0">
                <a:solidFill>
                  <a:srgbClr val="FE3210"/>
                </a:solidFill>
              </a:rPr>
              <a:t>Apr 17-23, Satogata is away</a:t>
            </a:r>
          </a:p>
          <a:p>
            <a:pPr eaLnBrk="1" hangingPunct="1">
              <a:lnSpc>
                <a:spcPct val="80000"/>
              </a:lnSpc>
            </a:pPr>
            <a:r>
              <a:rPr lang="en-US" sz="1300" smtClean="0">
                <a:solidFill>
                  <a:srgbClr val="3333FF"/>
                </a:solidFill>
              </a:rPr>
              <a:t>Apr. 30, End 1.5 week </a:t>
            </a:r>
            <a:r>
              <a:rPr lang="en-US" sz="1300" smtClean="0">
                <a:solidFill>
                  <a:srgbClr val="3333FF"/>
                </a:solidFill>
                <a:sym typeface="Symbol" charset="2"/>
              </a:rPr>
              <a:t>s = 39</a:t>
            </a:r>
            <a:r>
              <a:rPr lang="en-US" sz="1300" smtClean="0">
                <a:solidFill>
                  <a:srgbClr val="3333FF"/>
                </a:solidFill>
              </a:rPr>
              <a:t> GeV/n Run, begin </a:t>
            </a:r>
            <a:r>
              <a:rPr lang="en-US" sz="1300" smtClean="0">
                <a:solidFill>
                  <a:srgbClr val="3333FF"/>
                </a:solidFill>
                <a:latin typeface="Symbol" charset="2"/>
              </a:rPr>
              <a:t>n</a:t>
            </a:r>
            <a:r>
              <a:rPr lang="en-US" sz="1300" smtClean="0">
                <a:solidFill>
                  <a:srgbClr val="3333FF"/>
                </a:solidFill>
              </a:rPr>
              <a:t>= 0.67 studies before polarity switches begin (i.e. this is a placeholder)</a:t>
            </a:r>
          </a:p>
          <a:p>
            <a:pPr eaLnBrk="1" hangingPunct="1">
              <a:lnSpc>
                <a:spcPct val="80000"/>
              </a:lnSpc>
            </a:pPr>
            <a:r>
              <a:rPr lang="en-US" sz="1300" smtClean="0">
                <a:solidFill>
                  <a:srgbClr val="3333FF"/>
                </a:solidFill>
              </a:rPr>
              <a:t>May 1, complete </a:t>
            </a:r>
            <a:r>
              <a:rPr lang="en-US" sz="1300" smtClean="0">
                <a:solidFill>
                  <a:srgbClr val="3333FF"/>
                </a:solidFill>
                <a:latin typeface="Symbol" charset="2"/>
              </a:rPr>
              <a:t>n</a:t>
            </a:r>
            <a:r>
              <a:rPr lang="en-US" sz="1300" smtClean="0">
                <a:solidFill>
                  <a:srgbClr val="3333FF"/>
                </a:solidFill>
              </a:rPr>
              <a:t>= 0.67 studies for pp and </a:t>
            </a:r>
            <a:r>
              <a:rPr lang="en-US" sz="1300" smtClean="0">
                <a:solidFill>
                  <a:srgbClr val="3333FF"/>
                </a:solidFill>
                <a:sym typeface="Symbol" charset="2"/>
              </a:rPr>
              <a:t>s </a:t>
            </a:r>
            <a:r>
              <a:rPr lang="en-US" sz="1300" smtClean="0">
                <a:solidFill>
                  <a:srgbClr val="3333FF"/>
                </a:solidFill>
              </a:rPr>
              <a:t>= 7.7 GeV/n setup </a:t>
            </a:r>
            <a:r>
              <a:rPr lang="en-US" sz="1300" b="1" smtClean="0">
                <a:solidFill>
                  <a:srgbClr val="FE3210"/>
                </a:solidFill>
              </a:rPr>
              <a:t>(12 hr pol. switches)</a:t>
            </a:r>
          </a:p>
          <a:p>
            <a:pPr eaLnBrk="1" hangingPunct="1">
              <a:lnSpc>
                <a:spcPct val="80000"/>
              </a:lnSpc>
            </a:pPr>
            <a:r>
              <a:rPr lang="en-US" sz="1300" smtClean="0">
                <a:solidFill>
                  <a:srgbClr val="3333FF"/>
                </a:solidFill>
              </a:rPr>
              <a:t>May. 3, Begin 4 week </a:t>
            </a:r>
            <a:r>
              <a:rPr lang="en-US" sz="1300" smtClean="0">
                <a:solidFill>
                  <a:srgbClr val="3333FF"/>
                </a:solidFill>
                <a:sym typeface="Symbol" charset="2"/>
              </a:rPr>
              <a:t>s </a:t>
            </a:r>
            <a:r>
              <a:rPr lang="en-US" sz="1300" smtClean="0">
                <a:solidFill>
                  <a:srgbClr val="3333FF"/>
                </a:solidFill>
              </a:rPr>
              <a:t>= 7.7 GeV/n run</a:t>
            </a:r>
          </a:p>
          <a:p>
            <a:pPr eaLnBrk="1" hangingPunct="1">
              <a:lnSpc>
                <a:spcPct val="80000"/>
              </a:lnSpc>
            </a:pPr>
            <a:r>
              <a:rPr lang="en-US" sz="1300" b="1" u="sng" smtClean="0">
                <a:solidFill>
                  <a:srgbClr val="FE3210"/>
                </a:solidFill>
              </a:rPr>
              <a:t>May 23 – 28 IPAC (Kyoto)</a:t>
            </a:r>
          </a:p>
          <a:p>
            <a:pPr eaLnBrk="1" hangingPunct="1">
              <a:lnSpc>
                <a:spcPct val="80000"/>
              </a:lnSpc>
            </a:pPr>
            <a:r>
              <a:rPr lang="en-US" sz="1300" b="1" u="sng" smtClean="0">
                <a:solidFill>
                  <a:srgbClr val="FE3210"/>
                </a:solidFill>
              </a:rPr>
              <a:t>May 22 Jun 3, Satogata is away</a:t>
            </a:r>
          </a:p>
          <a:p>
            <a:pPr eaLnBrk="1" hangingPunct="1">
              <a:lnSpc>
                <a:spcPct val="80000"/>
              </a:lnSpc>
            </a:pPr>
            <a:r>
              <a:rPr lang="en-US" sz="1300" smtClean="0">
                <a:solidFill>
                  <a:srgbClr val="3333FF"/>
                </a:solidFill>
              </a:rPr>
              <a:t>May 31, End 4 week </a:t>
            </a:r>
            <a:r>
              <a:rPr lang="en-US" sz="1300" smtClean="0">
                <a:solidFill>
                  <a:srgbClr val="3333FF"/>
                </a:solidFill>
                <a:sym typeface="Symbol" charset="2"/>
              </a:rPr>
              <a:t>s = 7.7</a:t>
            </a:r>
            <a:r>
              <a:rPr lang="en-US" sz="1300" smtClean="0">
                <a:solidFill>
                  <a:srgbClr val="3333FF"/>
                </a:solidFill>
              </a:rPr>
              <a:t> GeV/n Run, begin </a:t>
            </a:r>
            <a:r>
              <a:rPr lang="en-US" sz="1300" smtClean="0">
                <a:solidFill>
                  <a:srgbClr val="3333FF"/>
                </a:solidFill>
                <a:sym typeface="Symbol" charset="2"/>
              </a:rPr>
              <a:t>s </a:t>
            </a:r>
            <a:r>
              <a:rPr lang="en-US" sz="1300" smtClean="0">
                <a:solidFill>
                  <a:srgbClr val="3333FF"/>
                </a:solidFill>
              </a:rPr>
              <a:t>= 11.5 GeV/n setup </a:t>
            </a:r>
            <a:r>
              <a:rPr lang="en-US" sz="1300" b="1" smtClean="0">
                <a:solidFill>
                  <a:srgbClr val="FE3210"/>
                </a:solidFill>
              </a:rPr>
              <a:t>(4-6 hr polarity switch, if necessary)</a:t>
            </a:r>
          </a:p>
          <a:p>
            <a:pPr eaLnBrk="1" hangingPunct="1">
              <a:lnSpc>
                <a:spcPct val="80000"/>
              </a:lnSpc>
            </a:pPr>
            <a:r>
              <a:rPr lang="en-US" sz="1300" smtClean="0">
                <a:solidFill>
                  <a:srgbClr val="3333FF"/>
                </a:solidFill>
              </a:rPr>
              <a:t>Jun 2, begin </a:t>
            </a:r>
            <a:r>
              <a:rPr lang="en-US" sz="1300" smtClean="0">
                <a:solidFill>
                  <a:schemeClr val="hlink"/>
                </a:solidFill>
                <a:sym typeface="Symbol" charset="2"/>
              </a:rPr>
              <a:t>s = 11.5</a:t>
            </a:r>
            <a:r>
              <a:rPr lang="en-US" sz="1300" smtClean="0">
                <a:solidFill>
                  <a:schemeClr val="hlink"/>
                </a:solidFill>
              </a:rPr>
              <a:t> GeV/n for STAR</a:t>
            </a:r>
            <a:endParaRPr lang="en-US" sz="1300" smtClean="0">
              <a:solidFill>
                <a:srgbClr val="3333F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1300" smtClean="0">
                <a:solidFill>
                  <a:schemeClr val="hlink"/>
                </a:solidFill>
              </a:rPr>
              <a:t>Jun 16, end 2 week </a:t>
            </a:r>
            <a:r>
              <a:rPr lang="en-US" sz="1300" smtClean="0">
                <a:solidFill>
                  <a:schemeClr val="hlink"/>
                </a:solidFill>
                <a:sym typeface="Symbol" charset="2"/>
              </a:rPr>
              <a:t>s = 11.5</a:t>
            </a:r>
            <a:r>
              <a:rPr lang="en-US" sz="1300" smtClean="0">
                <a:solidFill>
                  <a:schemeClr val="hlink"/>
                </a:solidFill>
              </a:rPr>
              <a:t> GeV/n run, begin </a:t>
            </a:r>
            <a:r>
              <a:rPr lang="en-US" sz="1300" smtClean="0">
                <a:solidFill>
                  <a:schemeClr val="hlink"/>
                </a:solidFill>
                <a:sym typeface="Symbol" charset="2"/>
              </a:rPr>
              <a:t>s = 5</a:t>
            </a:r>
            <a:r>
              <a:rPr lang="en-US" sz="1300" smtClean="0">
                <a:solidFill>
                  <a:schemeClr val="hlink"/>
                </a:solidFill>
              </a:rPr>
              <a:t> GeV/n  setup</a:t>
            </a:r>
            <a:r>
              <a:rPr lang="en-US" sz="1300" b="1" smtClean="0">
                <a:solidFill>
                  <a:srgbClr val="FE3210"/>
                </a:solidFill>
              </a:rPr>
              <a:t> (4-6 hr polarity switch, if necessary)</a:t>
            </a:r>
            <a:endParaRPr lang="en-US" sz="130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1300" smtClean="0">
                <a:solidFill>
                  <a:schemeClr val="hlink"/>
                </a:solidFill>
              </a:rPr>
              <a:t>Jun 18, begin </a:t>
            </a:r>
            <a:r>
              <a:rPr lang="en-US" sz="1300" smtClean="0">
                <a:solidFill>
                  <a:schemeClr val="hlink"/>
                </a:solidFill>
                <a:sym typeface="Symbol" charset="2"/>
              </a:rPr>
              <a:t>s = 5 GeV development</a:t>
            </a:r>
            <a:endParaRPr lang="en-US" sz="130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1300" smtClean="0">
                <a:solidFill>
                  <a:schemeClr val="hlink"/>
                </a:solidFill>
              </a:rPr>
              <a:t>Jun 21, end 3 days at </a:t>
            </a:r>
            <a:r>
              <a:rPr lang="en-US" sz="1300" smtClean="0">
                <a:solidFill>
                  <a:schemeClr val="hlink"/>
                </a:solidFill>
                <a:sym typeface="Symbol" charset="2"/>
              </a:rPr>
              <a:t>s = 5</a:t>
            </a:r>
            <a:r>
              <a:rPr lang="en-US" sz="1300" smtClean="0">
                <a:solidFill>
                  <a:schemeClr val="hlink"/>
                </a:solidFill>
              </a:rPr>
              <a:t> GeV/n </a:t>
            </a:r>
          </a:p>
          <a:p>
            <a:pPr eaLnBrk="1" hangingPunct="1">
              <a:lnSpc>
                <a:spcPct val="80000"/>
              </a:lnSpc>
            </a:pPr>
            <a:r>
              <a:rPr lang="en-US" sz="1300" smtClean="0">
                <a:solidFill>
                  <a:schemeClr val="hlink"/>
                </a:solidFill>
              </a:rPr>
              <a:t>Jun 22 , Begin Cryo Warm-up</a:t>
            </a:r>
          </a:p>
          <a:p>
            <a:pPr eaLnBrk="1" hangingPunct="1">
              <a:lnSpc>
                <a:spcPct val="80000"/>
              </a:lnSpc>
            </a:pPr>
            <a:r>
              <a:rPr lang="en-US" sz="1300" smtClean="0">
                <a:solidFill>
                  <a:schemeClr val="hlink"/>
                </a:solidFill>
              </a:rPr>
              <a:t>Jun 23, Warm-up complete, Run 10 ends</a:t>
            </a:r>
            <a:r>
              <a:rPr lang="en-US" sz="1300" smtClean="0">
                <a:solidFill>
                  <a:srgbClr val="FF0000"/>
                </a:solidFill>
              </a:rPr>
              <a:t> – </a:t>
            </a:r>
            <a:r>
              <a:rPr lang="en-US" sz="1300" b="1" u="sng" smtClean="0">
                <a:solidFill>
                  <a:srgbClr val="FE3210"/>
                </a:solidFill>
              </a:rPr>
              <a:t>29.2 CRYO WEEKS</a:t>
            </a:r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endParaRPr lang="en-US" sz="120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80000"/>
              </a:lnSpc>
            </a:pPr>
            <a:endParaRPr lang="en-US" sz="100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80000"/>
              </a:lnSpc>
            </a:pPr>
            <a:endParaRPr lang="en-US" sz="10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Box 4"/>
          <p:cNvSpPr txBox="1">
            <a:spLocks noChangeArrowheads="1"/>
          </p:cNvSpPr>
          <p:nvPr/>
        </p:nvSpPr>
        <p:spPr bwMode="auto">
          <a:xfrm>
            <a:off x="2293938" y="531813"/>
            <a:ext cx="21399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/>
            <a:r>
              <a:rPr lang="en-US">
                <a:latin typeface="Calibri" charset="0"/>
              </a:rPr>
              <a:t>Fills 11824 28 Feb 10</a:t>
            </a:r>
          </a:p>
        </p:txBody>
      </p:sp>
      <p:pic>
        <p:nvPicPr>
          <p:cNvPr id="27651" name="Picture 3" descr="Screen shot 2010-03-02 at 11.15.41 AM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01700"/>
            <a:ext cx="91440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2" name="Line 4"/>
          <p:cNvSpPr>
            <a:spLocks noChangeShapeType="1"/>
          </p:cNvSpPr>
          <p:nvPr/>
        </p:nvSpPr>
        <p:spPr bwMode="auto">
          <a:xfrm>
            <a:off x="228600" y="1905000"/>
            <a:ext cx="8610600" cy="0"/>
          </a:xfrm>
          <a:prstGeom prst="line">
            <a:avLst/>
          </a:prstGeom>
          <a:noFill/>
          <a:ln w="25400">
            <a:solidFill>
              <a:srgbClr val="0000FF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3657600" y="1600200"/>
            <a:ext cx="46497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Max ions/bunch goal from Table 2, 1.1 x 10</a:t>
            </a:r>
            <a:r>
              <a:rPr lang="en-US" baseline="30000"/>
              <a:t>9</a:t>
            </a:r>
          </a:p>
        </p:txBody>
      </p:sp>
      <p:graphicFrame>
        <p:nvGraphicFramePr>
          <p:cNvPr id="66595" name="Group 35"/>
          <p:cNvGraphicFramePr>
            <a:graphicFrameLocks noGrp="1"/>
          </p:cNvGraphicFramePr>
          <p:nvPr/>
        </p:nvGraphicFramePr>
        <p:xfrm>
          <a:off x="152400" y="5562600"/>
          <a:ext cx="8382000" cy="1143000"/>
        </p:xfrm>
        <a:graphic>
          <a:graphicData uri="http://schemas.openxmlformats.org/drawingml/2006/table">
            <a:tbl>
              <a:tblPr/>
              <a:tblGrid>
                <a:gridCol w="574675"/>
                <a:gridCol w="1270000"/>
                <a:gridCol w="1481138"/>
                <a:gridCol w="1149350"/>
                <a:gridCol w="1111250"/>
                <a:gridCol w="950912"/>
                <a:gridCol w="877888"/>
                <a:gridCol w="966787"/>
              </a:tblGrid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Ring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Bunches/Cycles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Avg Bunch in RHIC </a:t>
                      </a:r>
                      <a:b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(10^6 ions)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Avg Efficiency </a:t>
                      </a:r>
                      <a:b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XCBM to RHIC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XCBM to Uxf1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Uxf1 to Wxf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Wxf to Arc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Arc to RHIC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Blue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111/28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1262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0.917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0.975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0.961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1.001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0.977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Yellow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111/28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1246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0.910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0.961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0.964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0.988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0.994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692" name="TextBox 43"/>
          <p:cNvSpPr txBox="1">
            <a:spLocks noChangeArrowheads="1"/>
          </p:cNvSpPr>
          <p:nvPr/>
        </p:nvSpPr>
        <p:spPr bwMode="auto">
          <a:xfrm>
            <a:off x="4495800" y="3429000"/>
            <a:ext cx="2343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Blue/Yellow Bunched</a:t>
            </a:r>
          </a:p>
        </p:txBody>
      </p:sp>
      <p:cxnSp>
        <p:nvCxnSpPr>
          <p:cNvPr id="46" name="Straight Arrow Connector 45"/>
          <p:cNvCxnSpPr/>
          <p:nvPr/>
        </p:nvCxnSpPr>
        <p:spPr>
          <a:xfrm flipV="1">
            <a:off x="5029200" y="2514600"/>
            <a:ext cx="1295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27692" idx="0"/>
          </p:cNvCxnSpPr>
          <p:nvPr/>
        </p:nvCxnSpPr>
        <p:spPr>
          <a:xfrm rot="5400000" flipH="1" flipV="1">
            <a:off x="5805488" y="2681287"/>
            <a:ext cx="609600" cy="8858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3" descr="Screen shot 2010-03-09 at 9.52.43 AM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14400"/>
            <a:ext cx="9144000" cy="465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TextBox 4"/>
          <p:cNvSpPr txBox="1">
            <a:spLocks noChangeArrowheads="1"/>
          </p:cNvSpPr>
          <p:nvPr/>
        </p:nvSpPr>
        <p:spPr bwMode="auto">
          <a:xfrm>
            <a:off x="2286000" y="304800"/>
            <a:ext cx="210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/>
            <a:r>
              <a:rPr lang="en-US">
                <a:latin typeface="Calibri" charset="0"/>
              </a:rPr>
              <a:t>Fills 11824 2 Mar 10 </a:t>
            </a:r>
          </a:p>
        </p:txBody>
      </p:sp>
      <p:graphicFrame>
        <p:nvGraphicFramePr>
          <p:cNvPr id="83972" name="Group 4"/>
          <p:cNvGraphicFramePr>
            <a:graphicFrameLocks noGrp="1"/>
          </p:cNvGraphicFramePr>
          <p:nvPr/>
        </p:nvGraphicFramePr>
        <p:xfrm>
          <a:off x="228600" y="5534025"/>
          <a:ext cx="8382000" cy="1323975"/>
        </p:xfrm>
        <a:graphic>
          <a:graphicData uri="http://schemas.openxmlformats.org/drawingml/2006/table">
            <a:tbl>
              <a:tblPr/>
              <a:tblGrid>
                <a:gridCol w="574675"/>
                <a:gridCol w="1270000"/>
                <a:gridCol w="1479550"/>
                <a:gridCol w="1150938"/>
                <a:gridCol w="1111250"/>
                <a:gridCol w="950912"/>
                <a:gridCol w="877888"/>
                <a:gridCol w="966787"/>
              </a:tblGrid>
              <a:tr h="6302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Ring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Bunches/Cycles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Avg Bunch in RHIC </a:t>
                      </a:r>
                      <a:b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(10^6 ions)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Avg Efficiency </a:t>
                      </a:r>
                      <a:b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XCBM to RHIC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XCBM to Uxf1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Uxf1 to Wxf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Wxf to Arc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Arc to RHIC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Blue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111/28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1354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0.927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0.990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0.965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1.003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0.968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Yellow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111/28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1377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0.931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0.990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0.964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0.989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0.987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714" name="TextBox 41"/>
          <p:cNvSpPr txBox="1">
            <a:spLocks noChangeArrowheads="1"/>
          </p:cNvSpPr>
          <p:nvPr/>
        </p:nvSpPr>
        <p:spPr bwMode="auto">
          <a:xfrm>
            <a:off x="1981200" y="3200400"/>
            <a:ext cx="2343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Blue/Yellow Bunched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rot="5400000" flipH="1" flipV="1">
            <a:off x="2324100" y="2628900"/>
            <a:ext cx="7620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5400000" flipH="1" flipV="1">
            <a:off x="2895600" y="2362200"/>
            <a:ext cx="10668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717" name="Line 4"/>
          <p:cNvSpPr>
            <a:spLocks noChangeShapeType="1"/>
          </p:cNvSpPr>
          <p:nvPr/>
        </p:nvSpPr>
        <p:spPr bwMode="auto">
          <a:xfrm>
            <a:off x="228600" y="1927225"/>
            <a:ext cx="8610600" cy="0"/>
          </a:xfrm>
          <a:prstGeom prst="line">
            <a:avLst/>
          </a:prstGeom>
          <a:noFill/>
          <a:ln w="25400">
            <a:solidFill>
              <a:srgbClr val="0000FF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3" descr="Screen shot 2010-03-02 at 11.16.40 AM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38200"/>
            <a:ext cx="91440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TextBox 4"/>
          <p:cNvSpPr txBox="1">
            <a:spLocks noChangeArrowheads="1"/>
          </p:cNvSpPr>
          <p:nvPr/>
        </p:nvSpPr>
        <p:spPr bwMode="auto">
          <a:xfrm>
            <a:off x="2293938" y="531813"/>
            <a:ext cx="60610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/>
            <a:r>
              <a:rPr lang="en-US">
                <a:latin typeface="Calibri" charset="0"/>
              </a:rPr>
              <a:t>Fills 11824 28 Feb 10, Longitudal Stochastic Cooling (Blue only)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33400" y="2935288"/>
            <a:ext cx="8229600" cy="0"/>
          </a:xfrm>
          <a:prstGeom prst="line">
            <a:avLst/>
          </a:prstGeom>
          <a:ln w="1905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33400" y="2038350"/>
            <a:ext cx="8229600" cy="0"/>
          </a:xfrm>
          <a:prstGeom prst="line">
            <a:avLst/>
          </a:prstGeom>
          <a:ln w="1905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33400" y="2487613"/>
            <a:ext cx="815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3" descr="Screen shot 2010-03-09 at 9.58.18 AM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38200"/>
            <a:ext cx="9144000" cy="458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TextBox 4"/>
          <p:cNvSpPr txBox="1">
            <a:spLocks noChangeArrowheads="1"/>
          </p:cNvSpPr>
          <p:nvPr/>
        </p:nvSpPr>
        <p:spPr bwMode="auto">
          <a:xfrm>
            <a:off x="2286000" y="304800"/>
            <a:ext cx="59118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/>
            <a:r>
              <a:rPr lang="en-US">
                <a:latin typeface="Calibri" charset="0"/>
              </a:rPr>
              <a:t>Fills 11824 2 Mar 10, Longitudal Stochastic Cooling, Blue only</a:t>
            </a:r>
          </a:p>
          <a:p>
            <a:pPr defTabSz="457200"/>
            <a:endParaRPr lang="en-US">
              <a:latin typeface="Calibri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33400" y="2962275"/>
            <a:ext cx="8229600" cy="0"/>
          </a:xfrm>
          <a:prstGeom prst="line">
            <a:avLst/>
          </a:prstGeom>
          <a:ln w="1905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33400" y="2057400"/>
            <a:ext cx="8229600" cy="0"/>
          </a:xfrm>
          <a:prstGeom prst="line">
            <a:avLst/>
          </a:prstGeom>
          <a:ln w="19050">
            <a:solidFill>
              <a:srgbClr val="FE321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2514600"/>
            <a:ext cx="815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3" descr="Screen shot 2010-03-02 at 11.18.21 AM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9200"/>
            <a:ext cx="9144000" cy="461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7" name="TextBox 4"/>
          <p:cNvSpPr txBox="1">
            <a:spLocks noChangeArrowheads="1"/>
          </p:cNvSpPr>
          <p:nvPr/>
        </p:nvSpPr>
        <p:spPr bwMode="auto">
          <a:xfrm>
            <a:off x="2293938" y="531813"/>
            <a:ext cx="4991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/>
            <a:r>
              <a:rPr lang="en-US">
                <a:latin typeface="Calibri" charset="0"/>
              </a:rPr>
              <a:t>Fills 11824 28 Feb 10, Transverse Stochastic Cooling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3276600"/>
            <a:ext cx="8001000" cy="0"/>
          </a:xfrm>
          <a:prstGeom prst="line">
            <a:avLst/>
          </a:prstGeom>
          <a:ln w="1905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Screen shot 2010-03-09 at 9.59.40 AM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9200"/>
            <a:ext cx="9144000" cy="468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1" name="TextBox 4"/>
          <p:cNvSpPr txBox="1">
            <a:spLocks noChangeArrowheads="1"/>
          </p:cNvSpPr>
          <p:nvPr/>
        </p:nvSpPr>
        <p:spPr bwMode="auto">
          <a:xfrm>
            <a:off x="2293938" y="531813"/>
            <a:ext cx="49863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/>
            <a:r>
              <a:rPr lang="en-US">
                <a:latin typeface="Calibri" charset="0"/>
              </a:rPr>
              <a:t>Fills 11824 2 Mar 10, Transverse Stochastic Cooling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609600" y="3292475"/>
            <a:ext cx="8001000" cy="0"/>
          </a:xfrm>
          <a:prstGeom prst="line">
            <a:avLst/>
          </a:prstGeom>
          <a:ln w="1905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2"/>
          <p:cNvSpPr txBox="1">
            <a:spLocks noChangeArrowheads="1"/>
          </p:cNvSpPr>
          <p:nvPr/>
        </p:nvSpPr>
        <p:spPr bwMode="auto">
          <a:xfrm>
            <a:off x="2568575" y="630238"/>
            <a:ext cx="5353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Fill 11489, no cooling, no rebucketing (0.6 m beta*)</a:t>
            </a:r>
          </a:p>
          <a:p>
            <a:r>
              <a:rPr lang="en-US"/>
              <a:t>Monday, 18 Jan. </a:t>
            </a:r>
          </a:p>
        </p:txBody>
      </p:sp>
      <p:pic>
        <p:nvPicPr>
          <p:cNvPr id="33795" name="Picture 5" descr="Screen shot 2010-03-02 at 12.30.44 PM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9200"/>
            <a:ext cx="9144000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9798" name="Group 166"/>
          <p:cNvGraphicFramePr>
            <a:graphicFrameLocks noGrp="1"/>
          </p:cNvGraphicFramePr>
          <p:nvPr/>
        </p:nvGraphicFramePr>
        <p:xfrm>
          <a:off x="152400" y="5791200"/>
          <a:ext cx="8769350" cy="915988"/>
        </p:xfrm>
        <a:graphic>
          <a:graphicData uri="http://schemas.openxmlformats.org/drawingml/2006/table">
            <a:tbl>
              <a:tblPr/>
              <a:tblGrid>
                <a:gridCol w="600075"/>
                <a:gridCol w="1330325"/>
                <a:gridCol w="1547813"/>
                <a:gridCol w="1204912"/>
                <a:gridCol w="1162050"/>
                <a:gridCol w="993775"/>
                <a:gridCol w="917575"/>
                <a:gridCol w="1012825"/>
              </a:tblGrid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Ring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Bunches/Cycles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Avg Bunch in RHIC </a:t>
                      </a:r>
                      <a:b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(10^6 ions)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Avg Efficiency </a:t>
                      </a:r>
                      <a:b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XCBM to RHIC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XCBM to Uxf1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Uxf1 to Wxf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Wxf to Arc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Arc to RHIC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Blue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111/28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1196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0.911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1.024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0.961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0.999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0.927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Yellow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111/29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1168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0.879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1.023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0.961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0.989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0.905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42" name="Straight Connector 41"/>
          <p:cNvCxnSpPr/>
          <p:nvPr/>
        </p:nvCxnSpPr>
        <p:spPr>
          <a:xfrm>
            <a:off x="685800" y="3255963"/>
            <a:ext cx="8001000" cy="0"/>
          </a:xfrm>
          <a:prstGeom prst="line">
            <a:avLst/>
          </a:prstGeom>
          <a:ln w="1905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025" name="Group 561"/>
          <p:cNvGraphicFramePr>
            <a:graphicFrameLocks noGrp="1"/>
          </p:cNvGraphicFramePr>
          <p:nvPr/>
        </p:nvGraphicFramePr>
        <p:xfrm>
          <a:off x="152400" y="609600"/>
          <a:ext cx="8763000" cy="1090613"/>
        </p:xfrm>
        <a:graphic>
          <a:graphicData uri="http://schemas.openxmlformats.org/drawingml/2006/table">
            <a:tbl>
              <a:tblPr/>
              <a:tblGrid>
                <a:gridCol w="914400"/>
                <a:gridCol w="990600"/>
                <a:gridCol w="1381125"/>
                <a:gridCol w="1095375"/>
                <a:gridCol w="1095375"/>
                <a:gridCol w="1095375"/>
                <a:gridCol w="1095375"/>
                <a:gridCol w="1095375"/>
              </a:tblGrid>
              <a:tr h="573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Ring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Bunches/Cycles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Avg Bunch in RHIC </a:t>
                      </a:r>
                      <a:b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</a:b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(10^6 ions)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Avg Efficiency </a:t>
                      </a:r>
                      <a:b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</a:b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XCBM to RHIC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XCBM to Uxf1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Uxf1 to Wxf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Wxf to Arc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Arc to RHIC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Blue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56/56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909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0.836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1.056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0.963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0.992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0.828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Yellow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56/56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990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0.971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1.085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0.962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0.959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0.970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856" name="TextBox 6"/>
          <p:cNvSpPr txBox="1">
            <a:spLocks noChangeArrowheads="1"/>
          </p:cNvSpPr>
          <p:nvPr/>
        </p:nvSpPr>
        <p:spPr bwMode="auto">
          <a:xfrm>
            <a:off x="1066800" y="3352800"/>
            <a:ext cx="77358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u="sng"/>
              <a:t>28 Feb Physics Store 11824, </a:t>
            </a:r>
            <a:r>
              <a:rPr lang="en-US" sz="1200" b="1" u="sng"/>
              <a:t>0.7 m </a:t>
            </a:r>
            <a:r>
              <a:rPr lang="en-US" sz="1200" b="1" u="sng">
                <a:latin typeface="Symbol" charset="2"/>
              </a:rPr>
              <a:t>b</a:t>
            </a:r>
            <a:r>
              <a:rPr lang="en-US" sz="1200" b="1" u="sng"/>
              <a:t>* with some cooling and with rebucketing</a:t>
            </a:r>
            <a:r>
              <a:rPr lang="en-US" sz="1200" u="sng"/>
              <a:t>, STAR 32.7 </a:t>
            </a:r>
            <a:r>
              <a:rPr lang="en-US" sz="1200" u="sng">
                <a:latin typeface="Symbol" charset="2"/>
              </a:rPr>
              <a:t>m</a:t>
            </a:r>
            <a:r>
              <a:rPr lang="en-US" sz="1200" u="sng"/>
              <a:t>b-1, 3.9 hr store</a:t>
            </a:r>
          </a:p>
        </p:txBody>
      </p:sp>
      <p:graphicFrame>
        <p:nvGraphicFramePr>
          <p:cNvPr id="62964" name="Group 500"/>
          <p:cNvGraphicFramePr>
            <a:graphicFrameLocks noGrp="1"/>
          </p:cNvGraphicFramePr>
          <p:nvPr/>
        </p:nvGraphicFramePr>
        <p:xfrm>
          <a:off x="304800" y="3657600"/>
          <a:ext cx="8382000" cy="1143000"/>
        </p:xfrm>
        <a:graphic>
          <a:graphicData uri="http://schemas.openxmlformats.org/drawingml/2006/table">
            <a:tbl>
              <a:tblPr/>
              <a:tblGrid>
                <a:gridCol w="574675"/>
                <a:gridCol w="1270000"/>
                <a:gridCol w="1481138"/>
                <a:gridCol w="1149350"/>
                <a:gridCol w="1111250"/>
                <a:gridCol w="950912"/>
                <a:gridCol w="877888"/>
                <a:gridCol w="966787"/>
              </a:tblGrid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Ring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Bunches/Cycles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Avg Bunch in RHIC </a:t>
                      </a:r>
                      <a:b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(10^6 ions)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Avg Efficiency </a:t>
                      </a:r>
                      <a:b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XCBM to RHIC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XCBM to Uxf1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Uxf1 to Wxf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Wxf to Arc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Arc to RHIC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Blue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111/28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1262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0.917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0.975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0.961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1.001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0.977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Yellow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111/28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1246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0.910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0.961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0.964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0.988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0.994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895" name="Rectangle 212"/>
          <p:cNvSpPr>
            <a:spLocks noChangeArrowheads="1"/>
          </p:cNvSpPr>
          <p:nvPr/>
        </p:nvSpPr>
        <p:spPr bwMode="auto">
          <a:xfrm>
            <a:off x="7924800" y="2881313"/>
            <a:ext cx="10128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000" i="1"/>
              <a:t>0.905</a:t>
            </a:r>
            <a:endParaRPr lang="en-US" sz="1000"/>
          </a:p>
        </p:txBody>
      </p:sp>
      <p:sp>
        <p:nvSpPr>
          <p:cNvPr id="34896" name="Rectangle 213"/>
          <p:cNvSpPr>
            <a:spLocks noChangeArrowheads="1"/>
          </p:cNvSpPr>
          <p:nvPr/>
        </p:nvSpPr>
        <p:spPr bwMode="auto">
          <a:xfrm>
            <a:off x="7007225" y="2881313"/>
            <a:ext cx="9175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000" i="1"/>
              <a:t>0.989</a:t>
            </a:r>
            <a:endParaRPr lang="en-US" sz="1000"/>
          </a:p>
        </p:txBody>
      </p:sp>
      <p:sp>
        <p:nvSpPr>
          <p:cNvPr id="34897" name="Rectangle 214"/>
          <p:cNvSpPr>
            <a:spLocks noChangeArrowheads="1"/>
          </p:cNvSpPr>
          <p:nvPr/>
        </p:nvSpPr>
        <p:spPr bwMode="auto">
          <a:xfrm>
            <a:off x="6013450" y="2881313"/>
            <a:ext cx="9937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000" i="1"/>
              <a:t>0.961</a:t>
            </a:r>
            <a:endParaRPr lang="en-US" sz="1000"/>
          </a:p>
        </p:txBody>
      </p:sp>
      <p:sp>
        <p:nvSpPr>
          <p:cNvPr id="34898" name="Rectangle 215"/>
          <p:cNvSpPr>
            <a:spLocks noChangeArrowheads="1"/>
          </p:cNvSpPr>
          <p:nvPr/>
        </p:nvSpPr>
        <p:spPr bwMode="auto">
          <a:xfrm>
            <a:off x="4851400" y="2881313"/>
            <a:ext cx="11620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000"/>
              <a:t>1.023</a:t>
            </a:r>
          </a:p>
        </p:txBody>
      </p:sp>
      <p:sp>
        <p:nvSpPr>
          <p:cNvPr id="34899" name="Rectangle 216"/>
          <p:cNvSpPr>
            <a:spLocks noChangeArrowheads="1"/>
          </p:cNvSpPr>
          <p:nvPr/>
        </p:nvSpPr>
        <p:spPr bwMode="auto">
          <a:xfrm>
            <a:off x="3646488" y="2881313"/>
            <a:ext cx="12049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000"/>
              <a:t>0.879</a:t>
            </a:r>
          </a:p>
        </p:txBody>
      </p:sp>
      <p:sp>
        <p:nvSpPr>
          <p:cNvPr id="34900" name="Rectangle 217"/>
          <p:cNvSpPr>
            <a:spLocks noChangeArrowheads="1"/>
          </p:cNvSpPr>
          <p:nvPr/>
        </p:nvSpPr>
        <p:spPr bwMode="auto">
          <a:xfrm>
            <a:off x="2098675" y="2881313"/>
            <a:ext cx="15478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000"/>
              <a:t>1168</a:t>
            </a:r>
          </a:p>
        </p:txBody>
      </p:sp>
      <p:sp>
        <p:nvSpPr>
          <p:cNvPr id="34901" name="Rectangle 218"/>
          <p:cNvSpPr>
            <a:spLocks noChangeArrowheads="1"/>
          </p:cNvSpPr>
          <p:nvPr/>
        </p:nvSpPr>
        <p:spPr bwMode="auto">
          <a:xfrm>
            <a:off x="768350" y="2881313"/>
            <a:ext cx="13303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000"/>
              <a:t>111/29</a:t>
            </a:r>
          </a:p>
        </p:txBody>
      </p:sp>
      <p:sp>
        <p:nvSpPr>
          <p:cNvPr id="34902" name="Rectangle 219"/>
          <p:cNvSpPr>
            <a:spLocks noChangeArrowheads="1"/>
          </p:cNvSpPr>
          <p:nvPr/>
        </p:nvSpPr>
        <p:spPr bwMode="auto">
          <a:xfrm>
            <a:off x="168275" y="2881313"/>
            <a:ext cx="6000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000" b="1"/>
              <a:t>Yellow</a:t>
            </a:r>
            <a:endParaRPr lang="en-US" sz="1000"/>
          </a:p>
        </p:txBody>
      </p:sp>
      <p:sp>
        <p:nvSpPr>
          <p:cNvPr id="34903" name="Rectangle 220"/>
          <p:cNvSpPr>
            <a:spLocks noChangeArrowheads="1"/>
          </p:cNvSpPr>
          <p:nvPr/>
        </p:nvSpPr>
        <p:spPr bwMode="auto">
          <a:xfrm>
            <a:off x="7924800" y="2636838"/>
            <a:ext cx="10128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000" i="1"/>
              <a:t>0.927</a:t>
            </a:r>
            <a:endParaRPr lang="en-US" sz="1000"/>
          </a:p>
        </p:txBody>
      </p:sp>
      <p:sp>
        <p:nvSpPr>
          <p:cNvPr id="34904" name="Rectangle 221"/>
          <p:cNvSpPr>
            <a:spLocks noChangeArrowheads="1"/>
          </p:cNvSpPr>
          <p:nvPr/>
        </p:nvSpPr>
        <p:spPr bwMode="auto">
          <a:xfrm>
            <a:off x="7007225" y="2636838"/>
            <a:ext cx="9175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000" i="1"/>
              <a:t>0.999</a:t>
            </a:r>
            <a:endParaRPr lang="en-US" sz="1000"/>
          </a:p>
        </p:txBody>
      </p:sp>
      <p:sp>
        <p:nvSpPr>
          <p:cNvPr id="34905" name="Rectangle 222"/>
          <p:cNvSpPr>
            <a:spLocks noChangeArrowheads="1"/>
          </p:cNvSpPr>
          <p:nvPr/>
        </p:nvSpPr>
        <p:spPr bwMode="auto">
          <a:xfrm>
            <a:off x="6013450" y="2636838"/>
            <a:ext cx="9937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000" i="1"/>
              <a:t>0.961</a:t>
            </a:r>
            <a:endParaRPr lang="en-US" sz="1000"/>
          </a:p>
        </p:txBody>
      </p:sp>
      <p:sp>
        <p:nvSpPr>
          <p:cNvPr id="34906" name="Rectangle 223"/>
          <p:cNvSpPr>
            <a:spLocks noChangeArrowheads="1"/>
          </p:cNvSpPr>
          <p:nvPr/>
        </p:nvSpPr>
        <p:spPr bwMode="auto">
          <a:xfrm>
            <a:off x="4851400" y="2636838"/>
            <a:ext cx="11620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000"/>
              <a:t>1.024</a:t>
            </a:r>
          </a:p>
        </p:txBody>
      </p:sp>
      <p:sp>
        <p:nvSpPr>
          <p:cNvPr id="34907" name="Rectangle 224"/>
          <p:cNvSpPr>
            <a:spLocks noChangeArrowheads="1"/>
          </p:cNvSpPr>
          <p:nvPr/>
        </p:nvSpPr>
        <p:spPr bwMode="auto">
          <a:xfrm>
            <a:off x="3646488" y="2636838"/>
            <a:ext cx="12049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000"/>
              <a:t>0.911</a:t>
            </a:r>
          </a:p>
        </p:txBody>
      </p:sp>
      <p:sp>
        <p:nvSpPr>
          <p:cNvPr id="34908" name="Rectangle 225"/>
          <p:cNvSpPr>
            <a:spLocks noChangeArrowheads="1"/>
          </p:cNvSpPr>
          <p:nvPr/>
        </p:nvSpPr>
        <p:spPr bwMode="auto">
          <a:xfrm>
            <a:off x="2098675" y="2636838"/>
            <a:ext cx="15478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000"/>
              <a:t>1196</a:t>
            </a:r>
          </a:p>
        </p:txBody>
      </p:sp>
      <p:sp>
        <p:nvSpPr>
          <p:cNvPr id="34909" name="Rectangle 226"/>
          <p:cNvSpPr>
            <a:spLocks noChangeArrowheads="1"/>
          </p:cNvSpPr>
          <p:nvPr/>
        </p:nvSpPr>
        <p:spPr bwMode="auto">
          <a:xfrm>
            <a:off x="768350" y="2636838"/>
            <a:ext cx="13303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000"/>
              <a:t>111/28</a:t>
            </a:r>
          </a:p>
        </p:txBody>
      </p:sp>
      <p:sp>
        <p:nvSpPr>
          <p:cNvPr id="34910" name="Rectangle 227"/>
          <p:cNvSpPr>
            <a:spLocks noChangeArrowheads="1"/>
          </p:cNvSpPr>
          <p:nvPr/>
        </p:nvSpPr>
        <p:spPr bwMode="auto">
          <a:xfrm>
            <a:off x="168275" y="2636838"/>
            <a:ext cx="6000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000" b="1"/>
              <a:t>Blue</a:t>
            </a:r>
            <a:endParaRPr lang="en-US" sz="1000"/>
          </a:p>
        </p:txBody>
      </p:sp>
      <p:sp>
        <p:nvSpPr>
          <p:cNvPr id="34911" name="Rectangle 228"/>
          <p:cNvSpPr>
            <a:spLocks noChangeArrowheads="1"/>
          </p:cNvSpPr>
          <p:nvPr/>
        </p:nvSpPr>
        <p:spPr bwMode="auto">
          <a:xfrm>
            <a:off x="7924800" y="2209800"/>
            <a:ext cx="10128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1000" b="1" i="1"/>
              <a:t>Arc to RHIC</a:t>
            </a:r>
            <a:r>
              <a:rPr lang="en-US" sz="1000" b="1"/>
              <a:t> </a:t>
            </a:r>
            <a:endParaRPr lang="en-US" sz="1000"/>
          </a:p>
        </p:txBody>
      </p:sp>
      <p:sp>
        <p:nvSpPr>
          <p:cNvPr id="34912" name="Rectangle 229"/>
          <p:cNvSpPr>
            <a:spLocks noChangeArrowheads="1"/>
          </p:cNvSpPr>
          <p:nvPr/>
        </p:nvSpPr>
        <p:spPr bwMode="auto">
          <a:xfrm>
            <a:off x="7007225" y="2209800"/>
            <a:ext cx="91757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1000" b="1" i="1"/>
              <a:t>Wxf to Arc</a:t>
            </a:r>
            <a:r>
              <a:rPr lang="en-US" sz="1000" b="1"/>
              <a:t> </a:t>
            </a:r>
            <a:endParaRPr lang="en-US" sz="1000"/>
          </a:p>
        </p:txBody>
      </p:sp>
      <p:sp>
        <p:nvSpPr>
          <p:cNvPr id="34913" name="Rectangle 230"/>
          <p:cNvSpPr>
            <a:spLocks noChangeArrowheads="1"/>
          </p:cNvSpPr>
          <p:nvPr/>
        </p:nvSpPr>
        <p:spPr bwMode="auto">
          <a:xfrm>
            <a:off x="6013450" y="2209800"/>
            <a:ext cx="99377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1000" b="1" i="1"/>
              <a:t>Uxf1 to Wxf</a:t>
            </a:r>
            <a:r>
              <a:rPr lang="en-US" sz="1000" b="1"/>
              <a:t> </a:t>
            </a:r>
            <a:endParaRPr lang="en-US" sz="1000"/>
          </a:p>
        </p:txBody>
      </p:sp>
      <p:sp>
        <p:nvSpPr>
          <p:cNvPr id="34914" name="Rectangle 231"/>
          <p:cNvSpPr>
            <a:spLocks noChangeArrowheads="1"/>
          </p:cNvSpPr>
          <p:nvPr/>
        </p:nvSpPr>
        <p:spPr bwMode="auto">
          <a:xfrm>
            <a:off x="4851400" y="2209800"/>
            <a:ext cx="11620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1000" b="1"/>
              <a:t>XCBM to Uxf1 </a:t>
            </a:r>
            <a:endParaRPr lang="en-US" sz="1000"/>
          </a:p>
        </p:txBody>
      </p:sp>
      <p:sp>
        <p:nvSpPr>
          <p:cNvPr id="34915" name="Rectangle 232"/>
          <p:cNvSpPr>
            <a:spLocks noChangeArrowheads="1"/>
          </p:cNvSpPr>
          <p:nvPr/>
        </p:nvSpPr>
        <p:spPr bwMode="auto">
          <a:xfrm>
            <a:off x="3646488" y="2209800"/>
            <a:ext cx="1204912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1000" b="1"/>
              <a:t>Avg Efficiency </a:t>
            </a:r>
            <a:br>
              <a:rPr lang="en-US" sz="1000" b="1"/>
            </a:br>
            <a:r>
              <a:rPr lang="en-US" sz="1000" b="1"/>
              <a:t>XCBM to RHIC </a:t>
            </a:r>
            <a:endParaRPr lang="en-US" sz="1000"/>
          </a:p>
        </p:txBody>
      </p:sp>
      <p:sp>
        <p:nvSpPr>
          <p:cNvPr id="34916" name="Rectangle 233"/>
          <p:cNvSpPr>
            <a:spLocks noChangeArrowheads="1"/>
          </p:cNvSpPr>
          <p:nvPr/>
        </p:nvSpPr>
        <p:spPr bwMode="auto">
          <a:xfrm>
            <a:off x="2098675" y="2209800"/>
            <a:ext cx="154781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1000" b="1"/>
              <a:t>Avg Bunch in RHIC </a:t>
            </a:r>
            <a:br>
              <a:rPr lang="en-US" sz="1000" b="1"/>
            </a:br>
            <a:r>
              <a:rPr lang="en-US" sz="1000" b="1"/>
              <a:t>(10^6 ions) </a:t>
            </a:r>
            <a:endParaRPr lang="en-US" sz="1000"/>
          </a:p>
        </p:txBody>
      </p:sp>
      <p:sp>
        <p:nvSpPr>
          <p:cNvPr id="34917" name="Rectangle 234"/>
          <p:cNvSpPr>
            <a:spLocks noChangeArrowheads="1"/>
          </p:cNvSpPr>
          <p:nvPr/>
        </p:nvSpPr>
        <p:spPr bwMode="auto">
          <a:xfrm>
            <a:off x="768350" y="2209800"/>
            <a:ext cx="13303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1000" b="1"/>
              <a:t>Bunches/Cycles </a:t>
            </a:r>
            <a:endParaRPr lang="en-US" sz="1000"/>
          </a:p>
        </p:txBody>
      </p:sp>
      <p:sp>
        <p:nvSpPr>
          <p:cNvPr id="34918" name="Rectangle 235"/>
          <p:cNvSpPr>
            <a:spLocks noChangeArrowheads="1"/>
          </p:cNvSpPr>
          <p:nvPr/>
        </p:nvSpPr>
        <p:spPr bwMode="auto">
          <a:xfrm>
            <a:off x="168275" y="2209800"/>
            <a:ext cx="60007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1000" b="1"/>
              <a:t>Ring </a:t>
            </a:r>
            <a:endParaRPr lang="en-US" sz="1000"/>
          </a:p>
        </p:txBody>
      </p:sp>
      <p:sp>
        <p:nvSpPr>
          <p:cNvPr id="34919" name="Line 236"/>
          <p:cNvSpPr>
            <a:spLocks noChangeShapeType="1"/>
          </p:cNvSpPr>
          <p:nvPr/>
        </p:nvSpPr>
        <p:spPr bwMode="auto">
          <a:xfrm>
            <a:off x="168275" y="2209800"/>
            <a:ext cx="8769350" cy="1588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20" name="Line 237"/>
          <p:cNvSpPr>
            <a:spLocks noChangeShapeType="1"/>
          </p:cNvSpPr>
          <p:nvPr/>
        </p:nvSpPr>
        <p:spPr bwMode="auto">
          <a:xfrm>
            <a:off x="168275" y="3125788"/>
            <a:ext cx="8769350" cy="1587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21" name="Line 238"/>
          <p:cNvSpPr>
            <a:spLocks noChangeShapeType="1"/>
          </p:cNvSpPr>
          <p:nvPr/>
        </p:nvSpPr>
        <p:spPr bwMode="auto">
          <a:xfrm>
            <a:off x="168275" y="2209800"/>
            <a:ext cx="1588" cy="915988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22" name="Line 239"/>
          <p:cNvSpPr>
            <a:spLocks noChangeShapeType="1"/>
          </p:cNvSpPr>
          <p:nvPr/>
        </p:nvSpPr>
        <p:spPr bwMode="auto">
          <a:xfrm>
            <a:off x="8937625" y="2209800"/>
            <a:ext cx="1588" cy="915988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23" name="Line 240"/>
          <p:cNvSpPr>
            <a:spLocks noChangeShapeType="1"/>
          </p:cNvSpPr>
          <p:nvPr/>
        </p:nvSpPr>
        <p:spPr bwMode="auto">
          <a:xfrm>
            <a:off x="168275" y="2636838"/>
            <a:ext cx="8769350" cy="1587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24" name="Line 241"/>
          <p:cNvSpPr>
            <a:spLocks noChangeShapeType="1"/>
          </p:cNvSpPr>
          <p:nvPr/>
        </p:nvSpPr>
        <p:spPr bwMode="auto">
          <a:xfrm>
            <a:off x="768350" y="2209800"/>
            <a:ext cx="1588" cy="915988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25" name="Line 242"/>
          <p:cNvSpPr>
            <a:spLocks noChangeShapeType="1"/>
          </p:cNvSpPr>
          <p:nvPr/>
        </p:nvSpPr>
        <p:spPr bwMode="auto">
          <a:xfrm>
            <a:off x="2098675" y="2209800"/>
            <a:ext cx="1588" cy="915988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26" name="Line 243"/>
          <p:cNvSpPr>
            <a:spLocks noChangeShapeType="1"/>
          </p:cNvSpPr>
          <p:nvPr/>
        </p:nvSpPr>
        <p:spPr bwMode="auto">
          <a:xfrm>
            <a:off x="3646488" y="2209800"/>
            <a:ext cx="1587" cy="915988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27" name="Line 244"/>
          <p:cNvSpPr>
            <a:spLocks noChangeShapeType="1"/>
          </p:cNvSpPr>
          <p:nvPr/>
        </p:nvSpPr>
        <p:spPr bwMode="auto">
          <a:xfrm>
            <a:off x="4851400" y="2209800"/>
            <a:ext cx="1588" cy="915988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28" name="Line 245"/>
          <p:cNvSpPr>
            <a:spLocks noChangeShapeType="1"/>
          </p:cNvSpPr>
          <p:nvPr/>
        </p:nvSpPr>
        <p:spPr bwMode="auto">
          <a:xfrm>
            <a:off x="6013450" y="2209800"/>
            <a:ext cx="1588" cy="915988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29" name="Line 246"/>
          <p:cNvSpPr>
            <a:spLocks noChangeShapeType="1"/>
          </p:cNvSpPr>
          <p:nvPr/>
        </p:nvSpPr>
        <p:spPr bwMode="auto">
          <a:xfrm>
            <a:off x="7007225" y="2209800"/>
            <a:ext cx="1588" cy="915988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30" name="Line 247"/>
          <p:cNvSpPr>
            <a:spLocks noChangeShapeType="1"/>
          </p:cNvSpPr>
          <p:nvPr/>
        </p:nvSpPr>
        <p:spPr bwMode="auto">
          <a:xfrm>
            <a:off x="7924800" y="2209800"/>
            <a:ext cx="1588" cy="915988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31" name="Line 248"/>
          <p:cNvSpPr>
            <a:spLocks noChangeShapeType="1"/>
          </p:cNvSpPr>
          <p:nvPr/>
        </p:nvSpPr>
        <p:spPr bwMode="auto">
          <a:xfrm>
            <a:off x="168275" y="2881313"/>
            <a:ext cx="8769350" cy="1587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32" name="TextBox 6"/>
          <p:cNvSpPr txBox="1">
            <a:spLocks noChangeArrowheads="1"/>
          </p:cNvSpPr>
          <p:nvPr/>
        </p:nvSpPr>
        <p:spPr bwMode="auto">
          <a:xfrm>
            <a:off x="1143000" y="1828800"/>
            <a:ext cx="66627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u="sng"/>
              <a:t>18 Jan Physics Store 11489, </a:t>
            </a:r>
            <a:r>
              <a:rPr lang="en-US" sz="1200" b="1" u="sng"/>
              <a:t>0.6 m </a:t>
            </a:r>
            <a:r>
              <a:rPr lang="en-US" sz="1200" b="1" u="sng">
                <a:latin typeface="Symbol" charset="2"/>
              </a:rPr>
              <a:t>b</a:t>
            </a:r>
            <a:r>
              <a:rPr lang="en-US" sz="1200" b="1" u="sng"/>
              <a:t>* No cooling or rebucketing</a:t>
            </a:r>
            <a:r>
              <a:rPr lang="en-US" sz="1200" u="sng"/>
              <a:t>, STAR 22.6 </a:t>
            </a:r>
            <a:r>
              <a:rPr lang="en-US" sz="1200" u="sng">
                <a:latin typeface="Symbol" charset="2"/>
              </a:rPr>
              <a:t>m</a:t>
            </a:r>
            <a:r>
              <a:rPr lang="en-US" sz="1200" u="sng"/>
              <a:t>b</a:t>
            </a:r>
            <a:r>
              <a:rPr lang="en-US" sz="1200" u="sng" baseline="30000"/>
              <a:t>-1</a:t>
            </a:r>
            <a:r>
              <a:rPr lang="en-US" sz="1200" u="sng"/>
              <a:t>, 3.9 hr store</a:t>
            </a:r>
          </a:p>
        </p:txBody>
      </p:sp>
      <p:graphicFrame>
        <p:nvGraphicFramePr>
          <p:cNvPr id="62868" name="Group 404"/>
          <p:cNvGraphicFramePr>
            <a:graphicFrameLocks noGrp="1"/>
          </p:cNvGraphicFramePr>
          <p:nvPr/>
        </p:nvGraphicFramePr>
        <p:xfrm>
          <a:off x="304800" y="5257800"/>
          <a:ext cx="8382000" cy="1295400"/>
        </p:xfrm>
        <a:graphic>
          <a:graphicData uri="http://schemas.openxmlformats.org/drawingml/2006/table">
            <a:tbl>
              <a:tblPr/>
              <a:tblGrid>
                <a:gridCol w="574675"/>
                <a:gridCol w="1270000"/>
                <a:gridCol w="1479550"/>
                <a:gridCol w="1150938"/>
                <a:gridCol w="1111250"/>
                <a:gridCol w="950912"/>
                <a:gridCol w="877888"/>
                <a:gridCol w="966787"/>
              </a:tblGrid>
              <a:tr h="6302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Ring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Bunches/Cycles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Avg Bunch in RHIC </a:t>
                      </a:r>
                      <a:b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(10^6 ions)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Avg Efficiency </a:t>
                      </a:r>
                      <a:b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XCBM to RHIC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XCBM to Uxf1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Uxf1 to Wxf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Wxf to Arc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Arc to RHIC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Blue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111/28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1354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0.927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0.990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0.965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1.003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0.968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Yellow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111/28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1377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0.931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0.990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0.964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0.989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0.987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971" name="TextBox 6"/>
          <p:cNvSpPr txBox="1">
            <a:spLocks noChangeArrowheads="1"/>
          </p:cNvSpPr>
          <p:nvPr/>
        </p:nvSpPr>
        <p:spPr bwMode="auto">
          <a:xfrm>
            <a:off x="1066800" y="4953000"/>
            <a:ext cx="76152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u="sng"/>
              <a:t>2 Mar Physics Store 11834, </a:t>
            </a:r>
            <a:r>
              <a:rPr lang="en-US" sz="1200" b="1" u="sng"/>
              <a:t>0.7 m </a:t>
            </a:r>
            <a:r>
              <a:rPr lang="en-US" sz="1200" b="1" u="sng">
                <a:latin typeface="Symbol" charset="2"/>
              </a:rPr>
              <a:t>b</a:t>
            </a:r>
            <a:r>
              <a:rPr lang="en-US" sz="1200" b="1" u="sng"/>
              <a:t>* with some cooling and with rebucketing</a:t>
            </a:r>
            <a:r>
              <a:rPr lang="en-US" sz="1200" u="sng"/>
              <a:t>, STAR 29.4 </a:t>
            </a:r>
            <a:r>
              <a:rPr lang="en-US" sz="1200" u="sng">
                <a:latin typeface="Symbol" charset="2"/>
              </a:rPr>
              <a:t>m</a:t>
            </a:r>
            <a:r>
              <a:rPr lang="en-US" sz="1200" u="sng"/>
              <a:t>b</a:t>
            </a:r>
            <a:r>
              <a:rPr lang="en-US" sz="1200" u="sng" baseline="30000"/>
              <a:t>-1</a:t>
            </a:r>
            <a:r>
              <a:rPr lang="en-US" sz="1200" u="sng"/>
              <a:t>,3.9 hr store)</a:t>
            </a:r>
          </a:p>
        </p:txBody>
      </p:sp>
      <p:sp>
        <p:nvSpPr>
          <p:cNvPr id="34972" name="TextBox 6"/>
          <p:cNvSpPr txBox="1">
            <a:spLocks noChangeArrowheads="1"/>
          </p:cNvSpPr>
          <p:nvPr/>
        </p:nvSpPr>
        <p:spPr bwMode="auto">
          <a:xfrm>
            <a:off x="914400" y="228600"/>
            <a:ext cx="67611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u="sng"/>
              <a:t>31 Dec </a:t>
            </a:r>
            <a:r>
              <a:rPr lang="en-US" sz="1200" b="1" u="sng"/>
              <a:t>1</a:t>
            </a:r>
            <a:r>
              <a:rPr lang="en-US" sz="1200" b="1" u="sng" baseline="30000"/>
              <a:t>st</a:t>
            </a:r>
            <a:r>
              <a:rPr lang="en-US" sz="1200" b="1" u="sng"/>
              <a:t>  Physics Store</a:t>
            </a:r>
            <a:r>
              <a:rPr lang="en-US" sz="1200" u="sng"/>
              <a:t> 11340, 0.6 m </a:t>
            </a:r>
            <a:r>
              <a:rPr lang="en-US" sz="1200" u="sng">
                <a:latin typeface="Symbol" charset="2"/>
              </a:rPr>
              <a:t>b</a:t>
            </a:r>
            <a:r>
              <a:rPr lang="en-US" sz="1200" u="sng"/>
              <a:t>* No cooling or rebucketing, STAR 3.2 </a:t>
            </a:r>
            <a:r>
              <a:rPr lang="en-US" sz="1200" u="sng">
                <a:latin typeface="Symbol" charset="2"/>
              </a:rPr>
              <a:t>m</a:t>
            </a:r>
            <a:r>
              <a:rPr lang="en-US" sz="1200" u="sng"/>
              <a:t>b</a:t>
            </a:r>
            <a:r>
              <a:rPr lang="en-US" sz="1200" u="sng" baseline="30000"/>
              <a:t>-1</a:t>
            </a:r>
            <a:r>
              <a:rPr lang="en-US" sz="1200" u="sng"/>
              <a:t>, 2.6 hr store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3"/>
          <p:cNvSpPr txBox="1">
            <a:spLocks noChangeArrowheads="1"/>
          </p:cNvSpPr>
          <p:nvPr/>
        </p:nvSpPr>
        <p:spPr bwMode="auto">
          <a:xfrm>
            <a:off x="914400" y="457200"/>
            <a:ext cx="16351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u="sng"/>
              <a:t>Through Jan 2010</a:t>
            </a:r>
          </a:p>
        </p:txBody>
      </p:sp>
      <p:pic>
        <p:nvPicPr>
          <p:cNvPr id="3584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3" y="776288"/>
            <a:ext cx="7572375" cy="530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Box 3"/>
          <p:cNvSpPr txBox="1">
            <a:spLocks noChangeArrowheads="1"/>
          </p:cNvSpPr>
          <p:nvPr/>
        </p:nvSpPr>
        <p:spPr bwMode="auto">
          <a:xfrm>
            <a:off x="685800" y="533400"/>
            <a:ext cx="14954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u="sng"/>
              <a:t>Through 2/28/10</a:t>
            </a:r>
          </a:p>
        </p:txBody>
      </p:sp>
      <p:pic>
        <p:nvPicPr>
          <p:cNvPr id="36867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990600"/>
            <a:ext cx="7467600" cy="523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600"/>
            <a:ext cx="9140825" cy="650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Future Topics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Toward Smaller beta* - new quad triplets – D. Trbojevic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Archive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Box 3"/>
          <p:cNvSpPr txBox="1">
            <a:spLocks noChangeArrowheads="1"/>
          </p:cNvSpPr>
          <p:nvPr/>
        </p:nvSpPr>
        <p:spPr bwMode="auto">
          <a:xfrm>
            <a:off x="914400" y="457200"/>
            <a:ext cx="14954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u="sng"/>
              <a:t>Through 2/28/10</a:t>
            </a:r>
          </a:p>
        </p:txBody>
      </p:sp>
      <p:pic>
        <p:nvPicPr>
          <p:cNvPr id="39939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971550"/>
            <a:ext cx="7162800" cy="502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Box 3"/>
          <p:cNvSpPr txBox="1">
            <a:spLocks noChangeArrowheads="1"/>
          </p:cNvSpPr>
          <p:nvPr/>
        </p:nvSpPr>
        <p:spPr bwMode="auto">
          <a:xfrm>
            <a:off x="914400" y="457200"/>
            <a:ext cx="14954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u="sng"/>
              <a:t>Through 2/28/10</a:t>
            </a:r>
          </a:p>
        </p:txBody>
      </p:sp>
      <p:pic>
        <p:nvPicPr>
          <p:cNvPr id="4096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057275"/>
            <a:ext cx="8105775" cy="580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/>
        <p:txBody>
          <a:bodyPr rtlCol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rPr>
              <a:t>5 June 07</a:t>
            </a: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E362607-F543-42FC-9A96-9B3CCCE446D1}" type="slidenum">
              <a:rPr lang="en-US"/>
              <a:pPr/>
              <a:t>24</a:t>
            </a:fld>
            <a:endParaRPr lang="en-US"/>
          </a:p>
        </p:txBody>
      </p:sp>
      <p:pic>
        <p:nvPicPr>
          <p:cNvPr id="41988" name="Picture 4" descr="Daily2a-BCM-LifeTime_2007-05-3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219200"/>
            <a:ext cx="8610600" cy="430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6096000" y="1905000"/>
            <a:ext cx="25828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/>
              <a:t>(w/o stochactic cooling)</a:t>
            </a: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6858000" y="2209800"/>
            <a:ext cx="12922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1.02 x 10</a:t>
            </a:r>
            <a:r>
              <a:rPr lang="en-US" sz="1200" baseline="30000"/>
              <a:t>9</a:t>
            </a:r>
            <a:r>
              <a:rPr lang="en-US" sz="1200"/>
              <a:t> /bunch</a:t>
            </a:r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6629400" y="3048000"/>
            <a:ext cx="12922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0.97 x 10</a:t>
            </a:r>
            <a:r>
              <a:rPr lang="en-US" sz="1200" baseline="30000"/>
              <a:t>9</a:t>
            </a:r>
            <a:r>
              <a:rPr lang="en-US" sz="1200"/>
              <a:t> /bunch</a:t>
            </a:r>
          </a:p>
        </p:txBody>
      </p:sp>
      <p:sp>
        <p:nvSpPr>
          <p:cNvPr id="41992" name="Line 8"/>
          <p:cNvSpPr>
            <a:spLocks noChangeShapeType="1"/>
          </p:cNvSpPr>
          <p:nvPr/>
        </p:nvSpPr>
        <p:spPr bwMode="auto">
          <a:xfrm flipH="1" flipV="1">
            <a:off x="6629400" y="27432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993" name="Line 9"/>
          <p:cNvSpPr>
            <a:spLocks noChangeShapeType="1"/>
          </p:cNvSpPr>
          <p:nvPr/>
        </p:nvSpPr>
        <p:spPr bwMode="auto">
          <a:xfrm flipH="1">
            <a:off x="6705600" y="24384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994" name="TextBox 9"/>
          <p:cNvSpPr txBox="1">
            <a:spLocks noChangeArrowheads="1"/>
          </p:cNvSpPr>
          <p:nvPr/>
        </p:nvSpPr>
        <p:spPr bwMode="auto">
          <a:xfrm>
            <a:off x="1828800" y="228600"/>
            <a:ext cx="54943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/>
              <a:t>Run 7 Fill 8878 Injected Beam Statistics from ELOG</a:t>
            </a:r>
          </a:p>
          <a:p>
            <a:r>
              <a:rPr lang="en-US"/>
              <a:t>Blue   = 103 bunches 1.04x10</a:t>
            </a:r>
            <a:r>
              <a:rPr lang="en-US" baseline="30000"/>
              <a:t>9</a:t>
            </a:r>
            <a:r>
              <a:rPr lang="en-US"/>
              <a:t>/bunch</a:t>
            </a:r>
          </a:p>
          <a:p>
            <a:r>
              <a:rPr lang="en-US"/>
              <a:t>Yellow= 103 bunches 1.13x10</a:t>
            </a:r>
            <a:r>
              <a:rPr lang="en-US" baseline="30000"/>
              <a:t>9</a:t>
            </a:r>
            <a:r>
              <a:rPr lang="en-US"/>
              <a:t>/bunch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/>
        <p:txBody>
          <a:bodyPr rtlCol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rPr>
              <a:t>5 June 07</a:t>
            </a:r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ECC047-8A58-43ED-9AE6-85FD5B40DE70}" type="slidenum">
              <a:rPr lang="en-US"/>
              <a:pPr/>
              <a:t>25</a:t>
            </a:fld>
            <a:endParaRPr lang="en-US"/>
          </a:p>
        </p:txBody>
      </p:sp>
      <p:pic>
        <p:nvPicPr>
          <p:cNvPr id="43012" name="Picture 8" descr="Daily2a-BCM-LifeTime_2007-05-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219200"/>
            <a:ext cx="8534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3" name="Text Box 3"/>
          <p:cNvSpPr txBox="1">
            <a:spLocks noChangeArrowheads="1"/>
          </p:cNvSpPr>
          <p:nvPr/>
        </p:nvSpPr>
        <p:spPr bwMode="auto">
          <a:xfrm>
            <a:off x="5410200" y="1905000"/>
            <a:ext cx="3028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/>
              <a:t>Store 8849 (w/stochactic cooling)</a:t>
            </a:r>
          </a:p>
        </p:txBody>
      </p:sp>
      <p:sp>
        <p:nvSpPr>
          <p:cNvPr id="43014" name="Text Box 4"/>
          <p:cNvSpPr txBox="1">
            <a:spLocks noChangeArrowheads="1"/>
          </p:cNvSpPr>
          <p:nvPr/>
        </p:nvSpPr>
        <p:spPr bwMode="auto">
          <a:xfrm>
            <a:off x="6858000" y="2209800"/>
            <a:ext cx="12922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1.02 x 10</a:t>
            </a:r>
            <a:r>
              <a:rPr lang="en-US" sz="1200" baseline="30000"/>
              <a:t>9</a:t>
            </a:r>
            <a:r>
              <a:rPr lang="en-US" sz="1200"/>
              <a:t> /bunch</a:t>
            </a:r>
          </a:p>
        </p:txBody>
      </p:sp>
      <p:sp>
        <p:nvSpPr>
          <p:cNvPr id="43015" name="Text Box 5"/>
          <p:cNvSpPr txBox="1">
            <a:spLocks noChangeArrowheads="1"/>
          </p:cNvSpPr>
          <p:nvPr/>
        </p:nvSpPr>
        <p:spPr bwMode="auto">
          <a:xfrm>
            <a:off x="6629400" y="3048000"/>
            <a:ext cx="12922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0.97 x 10</a:t>
            </a:r>
            <a:r>
              <a:rPr lang="en-US" sz="1200" baseline="30000"/>
              <a:t>9</a:t>
            </a:r>
            <a:r>
              <a:rPr lang="en-US" sz="1200"/>
              <a:t> /bunch</a:t>
            </a:r>
          </a:p>
        </p:txBody>
      </p:sp>
      <p:sp>
        <p:nvSpPr>
          <p:cNvPr id="43016" name="Line 6"/>
          <p:cNvSpPr>
            <a:spLocks noChangeShapeType="1"/>
          </p:cNvSpPr>
          <p:nvPr/>
        </p:nvSpPr>
        <p:spPr bwMode="auto">
          <a:xfrm flipH="1" flipV="1">
            <a:off x="6248400" y="27432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17" name="Line 7"/>
          <p:cNvSpPr>
            <a:spLocks noChangeShapeType="1"/>
          </p:cNvSpPr>
          <p:nvPr/>
        </p:nvSpPr>
        <p:spPr bwMode="auto">
          <a:xfrm flipH="1">
            <a:off x="6248400" y="24384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18" name="TextBox 9"/>
          <p:cNvSpPr txBox="1">
            <a:spLocks noChangeArrowheads="1"/>
          </p:cNvSpPr>
          <p:nvPr/>
        </p:nvSpPr>
        <p:spPr bwMode="auto">
          <a:xfrm>
            <a:off x="1981200" y="228600"/>
            <a:ext cx="54943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/>
              <a:t>Run 7 Fill 8849 Injected Beam Statistics from ELOG</a:t>
            </a:r>
          </a:p>
          <a:p>
            <a:r>
              <a:rPr lang="en-US"/>
              <a:t>Blue   = 103 bunches 1.23x10</a:t>
            </a:r>
            <a:r>
              <a:rPr lang="en-US" baseline="30000"/>
              <a:t>9</a:t>
            </a:r>
            <a:r>
              <a:rPr lang="en-US"/>
              <a:t>/bunch</a:t>
            </a:r>
          </a:p>
          <a:p>
            <a:r>
              <a:rPr lang="en-US"/>
              <a:t>Yellow= 103 bunches 1.15x10</a:t>
            </a:r>
            <a:r>
              <a:rPr lang="en-US" baseline="30000"/>
              <a:t>9</a:t>
            </a:r>
            <a:r>
              <a:rPr lang="en-US"/>
              <a:t>/bunch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1"/>
          <p:cNvSpPr>
            <a:spLocks noGrp="1"/>
          </p:cNvSpPr>
          <p:nvPr>
            <p:ph type="dt" sz="quarter" idx="10"/>
          </p:nvPr>
        </p:nvSpPr>
        <p:spPr/>
        <p:txBody>
          <a:bodyPr rtlCol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rPr>
              <a:t>5 June 07</a:t>
            </a: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05A231A-21CB-4F09-906E-34C73FA98854}" type="slidenum">
              <a:rPr lang="en-US"/>
              <a:pPr/>
              <a:t>26</a:t>
            </a:fld>
            <a:endParaRPr lang="en-US"/>
          </a:p>
        </p:txBody>
      </p:sp>
      <p:graphicFrame>
        <p:nvGraphicFramePr>
          <p:cNvPr id="44034" name="Object 2"/>
          <p:cNvGraphicFramePr>
            <a:graphicFrameLocks noChangeAspect="1"/>
          </p:cNvGraphicFramePr>
          <p:nvPr/>
        </p:nvGraphicFramePr>
        <p:xfrm>
          <a:off x="685800" y="381000"/>
          <a:ext cx="7248525" cy="6086475"/>
        </p:xfrm>
        <a:graphic>
          <a:graphicData uri="http://schemas.openxmlformats.org/presentationml/2006/ole">
            <p:oleObj spid="_x0000_s44034" name="Chart" r:id="rId3" imgW="7248412" imgH="6086561" progId="Excel.Chart.8">
              <p:embed/>
            </p:oleObj>
          </a:graphicData>
        </a:graphic>
      </p:graphicFrame>
      <p:sp>
        <p:nvSpPr>
          <p:cNvPr id="44037" name="Text Box 6"/>
          <p:cNvSpPr txBox="1">
            <a:spLocks noChangeArrowheads="1"/>
          </p:cNvSpPr>
          <p:nvPr/>
        </p:nvSpPr>
        <p:spPr bwMode="auto">
          <a:xfrm>
            <a:off x="2362200" y="1371600"/>
            <a:ext cx="1184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Physics ON</a:t>
            </a:r>
          </a:p>
        </p:txBody>
      </p:sp>
      <p:sp>
        <p:nvSpPr>
          <p:cNvPr id="44038" name="Line 7"/>
          <p:cNvSpPr>
            <a:spLocks noChangeShapeType="1"/>
          </p:cNvSpPr>
          <p:nvPr/>
        </p:nvSpPr>
        <p:spPr bwMode="auto">
          <a:xfrm flipH="1">
            <a:off x="1981200" y="16764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rot="5400000" flipH="1" flipV="1">
            <a:off x="3602038" y="4610100"/>
            <a:ext cx="2209800" cy="0"/>
          </a:xfrm>
          <a:prstGeom prst="line">
            <a:avLst/>
          </a:prstGeom>
          <a:ln w="127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040" name="TextBox 8"/>
          <p:cNvSpPr txBox="1">
            <a:spLocks noChangeArrowheads="1"/>
          </p:cNvSpPr>
          <p:nvPr/>
        </p:nvSpPr>
        <p:spPr bwMode="auto">
          <a:xfrm>
            <a:off x="5181600" y="3657600"/>
            <a:ext cx="14922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Loss in 3 hrs</a:t>
            </a:r>
          </a:p>
          <a:p>
            <a:r>
              <a:rPr lang="en-US"/>
              <a:t>= 3.1</a:t>
            </a:r>
          </a:p>
          <a:p>
            <a:r>
              <a:rPr lang="en-US"/>
              <a:t>= 3.7</a:t>
            </a:r>
          </a:p>
        </p:txBody>
      </p:sp>
      <p:cxnSp>
        <p:nvCxnSpPr>
          <p:cNvPr id="11" name="Straight Arrow Connector 10"/>
          <p:cNvCxnSpPr>
            <a:stCxn id="44040" idx="1"/>
          </p:cNvCxnSpPr>
          <p:nvPr/>
        </p:nvCxnSpPr>
        <p:spPr>
          <a:xfrm rot="10800000" flipV="1">
            <a:off x="4724400" y="4119563"/>
            <a:ext cx="457200" cy="3762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 flipV="1">
            <a:off x="4724400" y="4419600"/>
            <a:ext cx="533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85800" y="1752600"/>
          <a:ext cx="7239000" cy="2968625"/>
        </p:xfrm>
        <a:graphic>
          <a:graphicData uri="http://schemas.openxmlformats.org/drawingml/2006/table">
            <a:tbl>
              <a:tblPr/>
              <a:tblGrid>
                <a:gridCol w="2413000"/>
                <a:gridCol w="2413000"/>
                <a:gridCol w="2413000"/>
              </a:tblGrid>
              <a:tr h="269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  <a:cs typeface="Times New Roman" charset="0"/>
                        </a:rPr>
                        <a:t>Physics production or beam studies weeks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  <a:cs typeface="Times New Roman" charset="0"/>
                          <a:sym typeface="Symbol" charset="2"/>
                        </a:rPr>
                        <a:t>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  <a:cs typeface="Times New Roman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  <a:cs typeface="Times New Roman" charset="0"/>
                        </a:rPr>
                        <a:t>NN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  <a:cs typeface="Times New Roman" charset="0"/>
                        </a:rPr>
                        <a:t>  (GeV)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  <a:cs typeface="Times New Roman" charset="0"/>
                        </a:rPr>
                        <a:t>25-cryoweek run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  <a:cs typeface="Times New Roman" charset="0"/>
                        </a:rPr>
                        <a:t>27-cryoweek run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  <a:cs typeface="Times New Roman" charset="0"/>
                        </a:rPr>
                        <a:t>200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  <a:cs typeface="Times New Roman" charset="0"/>
                        </a:rPr>
                        <a:t>10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  <a:cs typeface="Times New Roman" charset="0"/>
                        </a:rPr>
                        <a:t>10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  <a:cs typeface="Times New Roman" charset="0"/>
                        </a:rPr>
                        <a:t>62.4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  <a:cs typeface="Times New Roman" charset="0"/>
                        </a:rPr>
                        <a:t>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  <a:cs typeface="Times New Roman" charset="0"/>
                        </a:rPr>
                        <a:t>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  <a:cs typeface="Times New Roman" charset="0"/>
                        </a:rPr>
                        <a:t>39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  <a:cs typeface="Times New Roman" charset="0"/>
                        </a:rPr>
                        <a:t>1.5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  <a:cs typeface="Times New Roman" charset="0"/>
                        </a:rPr>
                        <a:t>1.5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  <a:cs typeface="Times New Roman" charset="0"/>
                        </a:rPr>
                        <a:t>27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  <a:cs typeface="Times New Roman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  <a:cs typeface="Times New Roman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  <a:cs typeface="Times New Roman" charset="0"/>
                        </a:rPr>
                        <a:t>18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  <a:cs typeface="Times New Roman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  <a:cs typeface="Times New Roman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  <a:cs typeface="Times New Roman" charset="0"/>
                        </a:rPr>
                        <a:t>11.5 @ STAR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  <a:cs typeface="Times New Roman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  <a:cs typeface="Times New Roman" charset="0"/>
                        </a:rPr>
                        <a:t>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  <a:cs typeface="Times New Roman" charset="0"/>
                        </a:rPr>
                        <a:t>7.7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  <a:cs typeface="Times New Roman" charset="0"/>
                        </a:rPr>
                        <a:t>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  <a:cs typeface="Times New Roman" charset="0"/>
                        </a:rPr>
                        <a:t>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  <a:cs typeface="Times New Roman" charset="0"/>
                        </a:rPr>
                        <a:t>Beam studies @ 5 GeV and @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  <a:cs typeface="Times New Roman" charset="0"/>
                          <a:sym typeface="Symbol" charset="2"/>
                        </a:rPr>
                        <a:t>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  <a:cs typeface="Times New Roman" charset="0"/>
                        </a:rPr>
                        <a:t> 0.67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  <a:cs typeface="Times New Roman" charset="0"/>
                        </a:rPr>
                        <a:t>0.5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  <a:cs typeface="Times New Roman" charset="0"/>
                        </a:rPr>
                        <a:t>0.5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5103" name="TextBox 2"/>
          <p:cNvSpPr txBox="1">
            <a:spLocks noChangeArrowheads="1"/>
          </p:cNvSpPr>
          <p:nvPr/>
        </p:nvSpPr>
        <p:spPr bwMode="auto">
          <a:xfrm>
            <a:off x="2362200" y="990600"/>
            <a:ext cx="44021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Revised Run 10 Plan, Nov 25, 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Run 10 Au-Au Goals</a:t>
            </a:r>
            <a:br>
              <a:rPr lang="en-US" smtClean="0"/>
            </a:br>
            <a:r>
              <a:rPr lang="en-US" sz="1600" smtClean="0"/>
              <a:t>11/19/09</a:t>
            </a:r>
            <a:endParaRPr lang="en-US" sz="2200" u="sng" smtClean="0">
              <a:solidFill>
                <a:srgbClr val="FF0000"/>
              </a:solidFill>
            </a:endParaRP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449763"/>
          </a:xfrm>
        </p:spPr>
        <p:txBody>
          <a:bodyPr/>
          <a:lstStyle/>
          <a:p>
            <a:pPr eaLnBrk="1" hangingPunct="1"/>
            <a:r>
              <a:rPr lang="en-US" smtClean="0"/>
              <a:t>STAR</a:t>
            </a:r>
          </a:p>
          <a:p>
            <a:pPr lvl="1" eaLnBrk="1" hangingPunct="1"/>
            <a:r>
              <a:rPr lang="en-US" smtClean="0">
                <a:sym typeface="Symbol" charset="2"/>
              </a:rPr>
              <a:t>s = 200 GeV/n </a:t>
            </a:r>
          </a:p>
          <a:p>
            <a:pPr lvl="2" eaLnBrk="1" hangingPunct="1"/>
            <a:r>
              <a:rPr lang="en-US" smtClean="0">
                <a:sym typeface="Symbol" charset="2"/>
              </a:rPr>
              <a:t>Luminosity Sampled/Delivered = 2/4 nb</a:t>
            </a:r>
            <a:r>
              <a:rPr lang="en-US" baseline="30000" smtClean="0">
                <a:sym typeface="Symbol" charset="2"/>
              </a:rPr>
              <a:t>-1</a:t>
            </a:r>
          </a:p>
          <a:p>
            <a:pPr lvl="2" eaLnBrk="1" hangingPunct="1"/>
            <a:r>
              <a:rPr lang="en-US" smtClean="0">
                <a:sym typeface="Symbol" charset="2"/>
              </a:rPr>
              <a:t>250M Central Events</a:t>
            </a:r>
          </a:p>
          <a:p>
            <a:pPr lvl="2" eaLnBrk="1" hangingPunct="1"/>
            <a:r>
              <a:rPr lang="en-US" smtClean="0">
                <a:sym typeface="Symbol" charset="2"/>
              </a:rPr>
              <a:t>300M Min-bias events</a:t>
            </a:r>
          </a:p>
          <a:p>
            <a:pPr eaLnBrk="1" hangingPunct="1"/>
            <a:r>
              <a:rPr lang="en-US" smtClean="0">
                <a:sym typeface="Symbol" charset="2"/>
              </a:rPr>
              <a:t>PHENIX</a:t>
            </a:r>
          </a:p>
          <a:p>
            <a:pPr lvl="1" eaLnBrk="1" hangingPunct="1"/>
            <a:r>
              <a:rPr lang="en-US" smtClean="0">
                <a:sym typeface="Symbol" charset="2"/>
              </a:rPr>
              <a:t>s = 200 GeV/n </a:t>
            </a:r>
          </a:p>
          <a:p>
            <a:pPr lvl="2" eaLnBrk="1" hangingPunct="1"/>
            <a:r>
              <a:rPr lang="en-US" smtClean="0">
                <a:sym typeface="Symbol" charset="2"/>
              </a:rPr>
              <a:t>Luminosity Recorded/Delivered = 1.4/&gt;6 nb</a:t>
            </a:r>
            <a:r>
              <a:rPr lang="en-US" baseline="30000" smtClean="0">
                <a:sym typeface="Symbol" charset="2"/>
              </a:rPr>
              <a:t>-1</a:t>
            </a:r>
          </a:p>
          <a:p>
            <a:pPr lvl="2" eaLnBrk="1" hangingPunct="1"/>
            <a:r>
              <a:rPr lang="en-US" smtClean="0">
                <a:sym typeface="Symbol" charset="2"/>
              </a:rPr>
              <a:t>Minimum Goal: </a:t>
            </a:r>
          </a:p>
          <a:p>
            <a:pPr lvl="3" eaLnBrk="1" hangingPunct="1"/>
            <a:r>
              <a:rPr lang="en-US" smtClean="0">
                <a:sym typeface="Symbol" charset="2"/>
              </a:rPr>
              <a:t>Luminosity Recorded/Delivered = 1.1/3.9 nb</a:t>
            </a:r>
            <a:r>
              <a:rPr lang="en-US" baseline="30000" smtClean="0">
                <a:sym typeface="Symbol" charset="2"/>
              </a:rPr>
              <a:t>-1</a:t>
            </a:r>
          </a:p>
          <a:p>
            <a:pPr lvl="2" eaLnBrk="1" hangingPunct="1"/>
            <a:endParaRPr lang="en-US" smtClean="0">
              <a:sym typeface="Symbol" charset="2"/>
            </a:endParaRPr>
          </a:p>
          <a:p>
            <a:pPr lvl="2" eaLnBrk="1" hangingPunct="1"/>
            <a:endParaRPr lang="en-US" smtClean="0">
              <a:sym typeface="Symbol" charset="2"/>
            </a:endParaRPr>
          </a:p>
          <a:p>
            <a:pPr lvl="2" eaLnBrk="1" hangingPunct="1"/>
            <a:endParaRPr lang="en-US" smtClean="0">
              <a:sym typeface="Symbol" charset="2"/>
            </a:endParaRPr>
          </a:p>
          <a:p>
            <a:pPr lvl="2" eaLnBrk="1" hangingPunct="1"/>
            <a:endParaRPr lang="en-US" baseline="30000" smtClean="0">
              <a:sym typeface="Symbol" charset="2"/>
            </a:endParaRPr>
          </a:p>
          <a:p>
            <a:pPr lvl="3" eaLnBrk="1" hangingPunct="1"/>
            <a:endParaRPr lang="en-US" smtClean="0">
              <a:sym typeface="Symbol" charset="2"/>
            </a:endParaRPr>
          </a:p>
          <a:p>
            <a:pPr eaLnBrk="1" hangingPunct="1"/>
            <a:endParaRPr lang="en-US" smtClean="0">
              <a:sym typeface="Symbol" charset="2"/>
            </a:endParaRPr>
          </a:p>
          <a:p>
            <a:pPr lvl="2" eaLnBrk="1" hangingPunct="1"/>
            <a:endParaRPr lang="en-US" baseline="30000" smtClean="0"/>
          </a:p>
          <a:p>
            <a:pPr eaLnBrk="1" hangingPunct="1"/>
            <a:endParaRPr lang="en-US" baseline="3000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/>
        </p:nvGraphicFramePr>
        <p:xfrm>
          <a:off x="1295400" y="1143000"/>
          <a:ext cx="62484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533400"/>
            <a:ext cx="7239000" cy="578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7192963" y="1727200"/>
            <a:ext cx="1676400" cy="0"/>
          </a:xfrm>
          <a:prstGeom prst="line">
            <a:avLst/>
          </a:prstGeom>
          <a:ln w="254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2" name="TextBox 9"/>
          <p:cNvSpPr txBox="1">
            <a:spLocks noChangeArrowheads="1"/>
          </p:cNvSpPr>
          <p:nvPr/>
        </p:nvSpPr>
        <p:spPr bwMode="auto">
          <a:xfrm>
            <a:off x="7802563" y="1371600"/>
            <a:ext cx="13414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PHENIX Goal*</a:t>
            </a:r>
          </a:p>
        </p:txBody>
      </p:sp>
      <p:sp>
        <p:nvSpPr>
          <p:cNvPr id="17413" name="TextBox 13"/>
          <p:cNvSpPr txBox="1">
            <a:spLocks noChangeArrowheads="1"/>
          </p:cNvSpPr>
          <p:nvPr/>
        </p:nvSpPr>
        <p:spPr bwMode="auto">
          <a:xfrm>
            <a:off x="5943600" y="6248400"/>
            <a:ext cx="2387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* </a:t>
            </a:r>
            <a:r>
              <a:rPr lang="en-US" sz="1200"/>
              <a:t>With 20 cm sigma IR diamond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6805613" y="3032125"/>
            <a:ext cx="1676400" cy="0"/>
          </a:xfrm>
          <a:prstGeom prst="line">
            <a:avLst/>
          </a:prstGeom>
          <a:ln w="254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5" name="TextBox 10"/>
          <p:cNvSpPr txBox="1">
            <a:spLocks noChangeArrowheads="1"/>
          </p:cNvSpPr>
          <p:nvPr/>
        </p:nvSpPr>
        <p:spPr bwMode="auto">
          <a:xfrm>
            <a:off x="7034213" y="3048000"/>
            <a:ext cx="21097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PHENIX Minimum Goal*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6805613" y="2971800"/>
            <a:ext cx="16764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7" name="TextBox 12"/>
          <p:cNvSpPr txBox="1">
            <a:spLocks noChangeArrowheads="1"/>
          </p:cNvSpPr>
          <p:nvPr/>
        </p:nvSpPr>
        <p:spPr bwMode="auto">
          <a:xfrm>
            <a:off x="7567613" y="2667000"/>
            <a:ext cx="10826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STAR Goal</a:t>
            </a:r>
          </a:p>
        </p:txBody>
      </p:sp>
      <p:sp>
        <p:nvSpPr>
          <p:cNvPr id="17418" name="Line 12"/>
          <p:cNvSpPr>
            <a:spLocks noChangeShapeType="1"/>
          </p:cNvSpPr>
          <p:nvPr/>
        </p:nvSpPr>
        <p:spPr bwMode="auto">
          <a:xfrm flipV="1">
            <a:off x="7543800" y="228600"/>
            <a:ext cx="0" cy="5257800"/>
          </a:xfrm>
          <a:prstGeom prst="line">
            <a:avLst/>
          </a:prstGeom>
          <a:noFill/>
          <a:ln w="15875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http://www.cadops.bnl.gov/elog/images/rhic-au_2007_Sun_Apr_15_2007_16520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600200"/>
            <a:ext cx="63817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1" name="TextBox 2"/>
          <p:cNvSpPr txBox="1">
            <a:spLocks noChangeArrowheads="1"/>
          </p:cNvSpPr>
          <p:nvPr/>
        </p:nvSpPr>
        <p:spPr bwMode="auto">
          <a:xfrm>
            <a:off x="2743200" y="762000"/>
            <a:ext cx="1244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Run 7 </a:t>
            </a:r>
          </a:p>
        </p:txBody>
      </p:sp>
      <p:sp>
        <p:nvSpPr>
          <p:cNvPr id="48132" name="TextBox 3"/>
          <p:cNvSpPr txBox="1">
            <a:spLocks noChangeArrowheads="1"/>
          </p:cNvSpPr>
          <p:nvPr/>
        </p:nvSpPr>
        <p:spPr bwMode="auto">
          <a:xfrm>
            <a:off x="6172200" y="1524000"/>
            <a:ext cx="1057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Fill 8544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rot="5400000">
            <a:off x="6248400" y="1981200"/>
            <a:ext cx="381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19200" y="138113"/>
            <a:ext cx="6629400" cy="6719887"/>
          </a:xfrm>
          <a:noFill/>
        </p:spPr>
      </p:pic>
      <p:sp>
        <p:nvSpPr>
          <p:cNvPr id="49155" name="TextBox 5"/>
          <p:cNvSpPr txBox="1">
            <a:spLocks noChangeArrowheads="1"/>
          </p:cNvSpPr>
          <p:nvPr/>
        </p:nvSpPr>
        <p:spPr bwMode="auto">
          <a:xfrm>
            <a:off x="4724400" y="2362200"/>
            <a:ext cx="23352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Wednesday midnight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4343400" y="2590800"/>
            <a:ext cx="3810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157" name="TextBox 8"/>
          <p:cNvSpPr txBox="1">
            <a:spLocks noChangeArrowheads="1"/>
          </p:cNvSpPr>
          <p:nvPr/>
        </p:nvSpPr>
        <p:spPr bwMode="auto">
          <a:xfrm>
            <a:off x="4724400" y="4419600"/>
            <a:ext cx="2082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Thursday midnight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4610100" y="4991100"/>
            <a:ext cx="7620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1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573088"/>
            <a:ext cx="7086600" cy="564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3352800" y="4827588"/>
            <a:ext cx="762000" cy="4905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" name="Straight Arrow Connector 4"/>
          <p:cNvCxnSpPr>
            <a:cxnSpLocks noChangeShapeType="1"/>
          </p:cNvCxnSpPr>
          <p:nvPr/>
        </p:nvCxnSpPr>
        <p:spPr bwMode="auto">
          <a:xfrm rot="10800000" flipV="1">
            <a:off x="3429000" y="4876800"/>
            <a:ext cx="609600" cy="3048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685800"/>
            <a:ext cx="6983413" cy="548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Arrow Connector 4"/>
          <p:cNvCxnSpPr>
            <a:stCxn id="20484" idx="1"/>
          </p:cNvCxnSpPr>
          <p:nvPr/>
        </p:nvCxnSpPr>
        <p:spPr>
          <a:xfrm rot="10800000" flipV="1">
            <a:off x="6781800" y="2074863"/>
            <a:ext cx="911225" cy="58737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4" name="TextBox 5"/>
          <p:cNvSpPr txBox="1">
            <a:spLocks noChangeArrowheads="1"/>
          </p:cNvSpPr>
          <p:nvPr/>
        </p:nvSpPr>
        <p:spPr bwMode="auto">
          <a:xfrm>
            <a:off x="7693025" y="1905000"/>
            <a:ext cx="6175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Goal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1219200" y="2743200"/>
            <a:ext cx="914400" cy="3048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6" name="TextBox 8"/>
          <p:cNvSpPr txBox="1">
            <a:spLocks noChangeArrowheads="1"/>
          </p:cNvSpPr>
          <p:nvPr/>
        </p:nvSpPr>
        <p:spPr bwMode="auto">
          <a:xfrm>
            <a:off x="1676400" y="2133600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Min</a:t>
            </a:r>
          </a:p>
        </p:txBody>
      </p:sp>
      <p:cxnSp>
        <p:nvCxnSpPr>
          <p:cNvPr id="10" name="Straight Arrow Connector 9"/>
          <p:cNvCxnSpPr>
            <a:stCxn id="20488" idx="1"/>
          </p:cNvCxnSpPr>
          <p:nvPr/>
        </p:nvCxnSpPr>
        <p:spPr>
          <a:xfrm rot="10800000">
            <a:off x="1600200" y="1066800"/>
            <a:ext cx="533400" cy="6873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8" name="TextBox 10"/>
          <p:cNvSpPr txBox="1">
            <a:spLocks noChangeArrowheads="1"/>
          </p:cNvSpPr>
          <p:nvPr/>
        </p:nvSpPr>
        <p:spPr bwMode="auto">
          <a:xfrm>
            <a:off x="2133600" y="1600200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Max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3" descr="Screen shot 2010-03-09 at 9.44.20 AM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990600"/>
            <a:ext cx="9144000" cy="462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TextBox 4"/>
          <p:cNvSpPr txBox="1">
            <a:spLocks noChangeArrowheads="1"/>
          </p:cNvSpPr>
          <p:nvPr/>
        </p:nvSpPr>
        <p:spPr bwMode="auto">
          <a:xfrm>
            <a:off x="2293938" y="531813"/>
            <a:ext cx="19161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/>
            <a:r>
              <a:rPr lang="en-US">
                <a:latin typeface="Calibri" charset="0"/>
              </a:rPr>
              <a:t> 24 Feb – 9 Mar 10</a:t>
            </a:r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304800" y="3810000"/>
            <a:ext cx="8382000" cy="0"/>
          </a:xfrm>
          <a:prstGeom prst="line">
            <a:avLst/>
          </a:prstGeom>
          <a:noFill/>
          <a:ln w="254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2879725" y="1560513"/>
            <a:ext cx="2286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PHENIX ~ Saturated</a:t>
            </a:r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 flipH="1">
            <a:off x="3276600" y="1981200"/>
            <a:ext cx="228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5394325" y="417513"/>
            <a:ext cx="35163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Look at this one in detail (11824)</a:t>
            </a:r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 flipH="1">
            <a:off x="4419600" y="7620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9" descr="Screen shot 2010-03-09 at 12.51.40 PM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914400"/>
            <a:ext cx="91440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Line 4"/>
          <p:cNvSpPr>
            <a:spLocks noChangeShapeType="1"/>
          </p:cNvSpPr>
          <p:nvPr/>
        </p:nvSpPr>
        <p:spPr bwMode="auto">
          <a:xfrm>
            <a:off x="381000" y="3941763"/>
            <a:ext cx="8382000" cy="0"/>
          </a:xfrm>
          <a:prstGeom prst="line">
            <a:avLst/>
          </a:prstGeom>
          <a:noFill/>
          <a:ln w="254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56" name="Text Box 7"/>
          <p:cNvSpPr txBox="1">
            <a:spLocks noChangeArrowheads="1"/>
          </p:cNvSpPr>
          <p:nvPr/>
        </p:nvSpPr>
        <p:spPr bwMode="auto">
          <a:xfrm>
            <a:off x="5394325" y="417513"/>
            <a:ext cx="13604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Store11824</a:t>
            </a:r>
          </a:p>
        </p:txBody>
      </p:sp>
      <p:cxnSp>
        <p:nvCxnSpPr>
          <p:cNvPr id="13" name="Straight Arrow Connector 12"/>
          <p:cNvCxnSpPr>
            <a:cxnSpLocks noChangeShapeType="1"/>
          </p:cNvCxnSpPr>
          <p:nvPr/>
        </p:nvCxnSpPr>
        <p:spPr bwMode="auto">
          <a:xfrm rot="10800000" flipV="1">
            <a:off x="4419600" y="685800"/>
            <a:ext cx="1066800" cy="7620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3558" name="TextBox 13"/>
          <p:cNvSpPr txBox="1">
            <a:spLocks noChangeArrowheads="1"/>
          </p:cNvSpPr>
          <p:nvPr/>
        </p:nvSpPr>
        <p:spPr bwMode="auto">
          <a:xfrm>
            <a:off x="838200" y="685800"/>
            <a:ext cx="31480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PHENIX LL1  interaction rate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Screen shot 2010-03-02 at 11.13.45 AM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69988"/>
            <a:ext cx="9144000" cy="460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TextBox 4"/>
          <p:cNvSpPr txBox="1">
            <a:spLocks noChangeArrowheads="1"/>
          </p:cNvSpPr>
          <p:nvPr/>
        </p:nvSpPr>
        <p:spPr bwMode="auto">
          <a:xfrm>
            <a:off x="685800" y="457200"/>
            <a:ext cx="76120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/>
            <a:r>
              <a:rPr lang="en-US">
                <a:latin typeface="Calibri" charset="0"/>
              </a:rPr>
              <a:t>Fills 11824 28 Feb 10 -- still about the best store (with ~1.25 x 10</a:t>
            </a:r>
            <a:r>
              <a:rPr lang="en-US" baseline="30000">
                <a:latin typeface="Calibri" charset="0"/>
              </a:rPr>
              <a:t>9</a:t>
            </a:r>
            <a:r>
              <a:rPr lang="en-US">
                <a:latin typeface="Calibri" charset="0"/>
              </a:rPr>
              <a:t> ions/bunch) </a:t>
            </a:r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457200" y="1905000"/>
            <a:ext cx="8229600" cy="0"/>
          </a:xfrm>
          <a:prstGeom prst="line">
            <a:avLst/>
          </a:prstGeom>
          <a:noFill/>
          <a:ln w="25400" cap="rnd">
            <a:solidFill>
              <a:srgbClr val="0000FF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3733800" y="1524000"/>
            <a:ext cx="4525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L</a:t>
            </a:r>
            <a:r>
              <a:rPr lang="en-US" baseline="-25000"/>
              <a:t>peak</a:t>
            </a:r>
            <a:r>
              <a:rPr lang="en-US"/>
              <a:t> from Table 2 (Maximum Luminosities)</a:t>
            </a:r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457200" y="3124200"/>
            <a:ext cx="8229600" cy="0"/>
          </a:xfrm>
          <a:prstGeom prst="line">
            <a:avLst/>
          </a:prstGeom>
          <a:noFill/>
          <a:ln w="25400" cap="rnd">
            <a:solidFill>
              <a:srgbClr val="0000FF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4648200" y="2743200"/>
            <a:ext cx="2586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L</a:t>
            </a:r>
            <a:r>
              <a:rPr lang="en-US" baseline="-25000"/>
              <a:t>store average</a:t>
            </a:r>
            <a:r>
              <a:rPr lang="en-US"/>
              <a:t> from Table 2</a:t>
            </a:r>
          </a:p>
        </p:txBody>
      </p:sp>
      <p:sp>
        <p:nvSpPr>
          <p:cNvPr id="25608" name="TextBox 6"/>
          <p:cNvSpPr txBox="1">
            <a:spLocks noChangeArrowheads="1"/>
          </p:cNvSpPr>
          <p:nvPr/>
        </p:nvSpPr>
        <p:spPr bwMode="auto">
          <a:xfrm>
            <a:off x="533400" y="990600"/>
            <a:ext cx="54705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u="sng"/>
              <a:t>0.7 m </a:t>
            </a:r>
            <a:r>
              <a:rPr lang="en-US" sz="1200" u="sng">
                <a:latin typeface="Symbol" charset="2"/>
              </a:rPr>
              <a:t>b</a:t>
            </a:r>
            <a:r>
              <a:rPr lang="en-US" sz="1200" u="sng"/>
              <a:t>* with some cooling and with rebucketing, STAR 32.7 </a:t>
            </a:r>
            <a:r>
              <a:rPr lang="en-US" sz="1200" u="sng">
                <a:latin typeface="Symbol" charset="2"/>
              </a:rPr>
              <a:t>m</a:t>
            </a:r>
            <a:r>
              <a:rPr lang="en-US" sz="1200" u="sng"/>
              <a:t>b-1, 3.9 hr store</a:t>
            </a:r>
          </a:p>
        </p:txBody>
      </p:sp>
      <p:sp>
        <p:nvSpPr>
          <p:cNvPr id="25609" name="Line 4"/>
          <p:cNvSpPr>
            <a:spLocks noChangeShapeType="1"/>
          </p:cNvSpPr>
          <p:nvPr/>
        </p:nvSpPr>
        <p:spPr bwMode="auto">
          <a:xfrm>
            <a:off x="304800" y="3968750"/>
            <a:ext cx="8382000" cy="0"/>
          </a:xfrm>
          <a:prstGeom prst="line">
            <a:avLst/>
          </a:prstGeom>
          <a:noFill/>
          <a:ln w="254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0" name="Text Box 5"/>
          <p:cNvSpPr txBox="1">
            <a:spLocks noChangeArrowheads="1"/>
          </p:cNvSpPr>
          <p:nvPr/>
        </p:nvSpPr>
        <p:spPr bwMode="auto">
          <a:xfrm>
            <a:off x="2057400" y="3962400"/>
            <a:ext cx="2286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PHENIX ~ Saturated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5" descr="Screen shot 2010-03-09 at 10.14.10 AM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43000"/>
            <a:ext cx="9144000" cy="469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TextBox 4"/>
          <p:cNvSpPr txBox="1">
            <a:spLocks noChangeArrowheads="1"/>
          </p:cNvSpPr>
          <p:nvPr/>
        </p:nvSpPr>
        <p:spPr bwMode="auto">
          <a:xfrm>
            <a:off x="2293938" y="531813"/>
            <a:ext cx="5000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/>
            <a:r>
              <a:rPr lang="en-US">
                <a:latin typeface="Calibri" charset="0"/>
              </a:rPr>
              <a:t>Fills 11824 2 Mar 10 (with ~1.36 x 10</a:t>
            </a:r>
            <a:r>
              <a:rPr lang="en-US" baseline="30000">
                <a:latin typeface="Calibri" charset="0"/>
              </a:rPr>
              <a:t>9</a:t>
            </a:r>
            <a:r>
              <a:rPr lang="en-US">
                <a:latin typeface="Calibri" charset="0"/>
              </a:rPr>
              <a:t> ions/bunch)  </a:t>
            </a:r>
          </a:p>
        </p:txBody>
      </p:sp>
      <p:sp>
        <p:nvSpPr>
          <p:cNvPr id="26628" name="TextBox 6"/>
          <p:cNvSpPr txBox="1">
            <a:spLocks noChangeArrowheads="1"/>
          </p:cNvSpPr>
          <p:nvPr/>
        </p:nvSpPr>
        <p:spPr bwMode="auto">
          <a:xfrm>
            <a:off x="609600" y="990600"/>
            <a:ext cx="5391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u="sng"/>
              <a:t>0.7 m </a:t>
            </a:r>
            <a:r>
              <a:rPr lang="en-US" sz="1200" u="sng">
                <a:latin typeface="Symbol" charset="2"/>
              </a:rPr>
              <a:t>b</a:t>
            </a:r>
            <a:r>
              <a:rPr lang="en-US" sz="1200" u="sng"/>
              <a:t>* with some cooling and with rebucketing,STAR 29.4 </a:t>
            </a:r>
            <a:r>
              <a:rPr lang="en-US" sz="1200" u="sng">
                <a:latin typeface="Symbol" charset="2"/>
              </a:rPr>
              <a:t>m</a:t>
            </a:r>
            <a:r>
              <a:rPr lang="en-US" sz="1200" u="sng"/>
              <a:t>b</a:t>
            </a:r>
            <a:r>
              <a:rPr lang="en-US" sz="1200" u="sng" baseline="30000"/>
              <a:t>-1</a:t>
            </a:r>
            <a:r>
              <a:rPr lang="en-US" sz="1200" u="sng"/>
              <a:t>,3.9 hr store)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143000" y="3962400"/>
            <a:ext cx="2286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PHENIX ~ Saturated</a:t>
            </a:r>
          </a:p>
        </p:txBody>
      </p:sp>
      <p:sp>
        <p:nvSpPr>
          <p:cNvPr id="26630" name="Line 4"/>
          <p:cNvSpPr>
            <a:spLocks noChangeShapeType="1"/>
          </p:cNvSpPr>
          <p:nvPr/>
        </p:nvSpPr>
        <p:spPr bwMode="auto">
          <a:xfrm>
            <a:off x="304800" y="3986213"/>
            <a:ext cx="8382000" cy="0"/>
          </a:xfrm>
          <a:prstGeom prst="line">
            <a:avLst/>
          </a:prstGeom>
          <a:noFill/>
          <a:ln w="254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22783</TotalTime>
  <Words>1044</Words>
  <Application>Microsoft Macintosh PowerPoint</Application>
  <PresentationFormat>On-screen Show (4:3)</PresentationFormat>
  <Paragraphs>317</Paragraphs>
  <Slides>31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Arial</vt:lpstr>
      <vt:lpstr>ＭＳ Ｐゴシック</vt:lpstr>
      <vt:lpstr>Calibri</vt:lpstr>
      <vt:lpstr>Symbol</vt:lpstr>
      <vt:lpstr>Times New Roman</vt:lpstr>
      <vt:lpstr>Office Theme</vt:lpstr>
      <vt:lpstr>Microsoft Office Excel Chart</vt:lpstr>
      <vt:lpstr>Run 10 plan based on 25 Nov Revised Plan and s=200 extended by 1 week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Future Topics</vt:lpstr>
      <vt:lpstr>Archive</vt:lpstr>
      <vt:lpstr>Slide 22</vt:lpstr>
      <vt:lpstr>Slide 23</vt:lpstr>
      <vt:lpstr>Slide 24</vt:lpstr>
      <vt:lpstr>Slide 25</vt:lpstr>
      <vt:lpstr>Slide 26</vt:lpstr>
      <vt:lpstr>Slide 27</vt:lpstr>
      <vt:lpstr>Run 10 Au-Au Goals 11/19/09</vt:lpstr>
      <vt:lpstr>Slide 29</vt:lpstr>
      <vt:lpstr>Slide 30</vt:lpstr>
      <vt:lpstr>Slide 31</vt:lpstr>
    </vt:vector>
  </TitlesOfParts>
  <Manager/>
  <Company> 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Run 10 Au-Au Goals</dc:title>
  <dc:subject/>
  <dc:creator>Pile, Philip H</dc:creator>
  <cp:keywords/>
  <dc:description/>
  <cp:lastModifiedBy>pile</cp:lastModifiedBy>
  <cp:revision>135</cp:revision>
  <dcterms:created xsi:type="dcterms:W3CDTF">2010-01-19T16:39:15Z</dcterms:created>
  <dcterms:modified xsi:type="dcterms:W3CDTF">2010-03-09T18:04:31Z</dcterms:modified>
  <cp:category/>
</cp:coreProperties>
</file>