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4" r:id="rId2"/>
    <p:sldId id="345" r:id="rId3"/>
    <p:sldId id="364" r:id="rId4"/>
    <p:sldId id="367" r:id="rId5"/>
    <p:sldId id="365" r:id="rId6"/>
    <p:sldId id="366" r:id="rId7"/>
    <p:sldId id="265" r:id="rId8"/>
    <p:sldId id="348" r:id="rId9"/>
    <p:sldId id="363" r:id="rId10"/>
    <p:sldId id="349" r:id="rId11"/>
    <p:sldId id="358" r:id="rId12"/>
    <p:sldId id="350" r:id="rId13"/>
    <p:sldId id="359" r:id="rId14"/>
    <p:sldId id="351" r:id="rId15"/>
    <p:sldId id="360" r:id="rId16"/>
    <p:sldId id="352" r:id="rId17"/>
    <p:sldId id="361" r:id="rId18"/>
    <p:sldId id="353" r:id="rId19"/>
    <p:sldId id="347" r:id="rId20"/>
    <p:sldId id="336" r:id="rId21"/>
    <p:sldId id="269" r:id="rId22"/>
    <p:sldId id="264" r:id="rId23"/>
    <p:sldId id="268" r:id="rId24"/>
    <p:sldId id="335" r:id="rId25"/>
    <p:sldId id="286" r:id="rId26"/>
    <p:sldId id="285" r:id="rId27"/>
    <p:sldId id="284" r:id="rId28"/>
    <p:sldId id="270" r:id="rId29"/>
    <p:sldId id="257" r:id="rId30"/>
    <p:sldId id="272" r:id="rId31"/>
    <p:sldId id="280" r:id="rId32"/>
    <p:sldId id="266" r:id="rId33"/>
  </p:sldIdLst>
  <p:sldSz cx="9144000" cy="6858000" type="screen4x3"/>
  <p:notesSz cx="6858000" cy="9258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210"/>
    <a:srgbClr val="3333FF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141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7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1.2857142857142776</c:v>
                </c:pt>
              </c:numCache>
            </c:numRef>
          </c:val>
        </c:ser>
        <c:overlap val="100"/>
        <c:axId val="81912192"/>
        <c:axId val="81913728"/>
      </c:barChart>
      <c:catAx>
        <c:axId val="81912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13728"/>
        <c:crosses val="autoZero"/>
        <c:auto val="1"/>
        <c:lblAlgn val="ctr"/>
        <c:lblOffset val="100"/>
        <c:tickLblSkip val="1"/>
        <c:tickMarkSkip val="1"/>
      </c:catAx>
      <c:valAx>
        <c:axId val="819137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13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912192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57"/>
          <c:y val="0.43193772244438"/>
          <c:w val="0.15116299416061404"/>
          <c:h val="0.296684393508405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D9437C7-2985-4033-9D9A-8E15AF5CB905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931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93163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4D4568-8416-48D1-AD0F-4C598F99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2ADFE6F-95B5-4583-AF96-9B64C1028CE1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3738"/>
            <a:ext cx="4629150" cy="3471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97375"/>
            <a:ext cx="5486400" cy="416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931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93163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4A46E55-FAA3-4ACF-BB69-24DF270FD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7931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37A06A3-987A-43CE-BFE4-AEE1170C60AD}" type="slidenum">
              <a:rPr lang="en-US" sz="1200"/>
              <a:pPr algn="r" defTabSz="457200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7931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AF7951A3-DA29-4008-B90A-CCBEB5676EA0}" type="slidenum">
              <a:rPr lang="en-US" sz="1200"/>
              <a:pPr algn="r" defTabSz="457200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D093-27C6-4A11-863D-87F5F0626718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54-AA98-4FA4-9C1C-442C2DAED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1E56-77B1-4D48-A8E6-AE64EA96FA7A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4E58-B0BC-42A1-9EDB-9B80A828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5DA0-4296-4A47-BC6C-4296B5CC3611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ECDD-7FDD-491B-AEFC-DE9CDC57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1496-683A-4D1E-BAA3-3DDE587D286E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7DC3-DBB0-477A-90EE-3F018E00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5ADD-7529-42AC-B5FE-248DD17792D0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F02D-2A56-40D8-A4BF-FC8C98F5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3795-42A6-41EE-9FF4-E17188A63FA0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599A-FEA1-4ECD-A664-168AB0746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7754-F367-4E41-A110-B28A0292C3AD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FD3D-5897-46D5-A268-B948DE561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E81E-8E69-43AA-966B-4FC5BA350669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0A49-D2C4-42B7-A206-E40CCF6A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4479-4815-460B-A188-F6BB29F9DF06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AD71-C22A-44CE-A98D-26AED242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CFC1-BA41-4C59-B686-674F70854514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7F2C-6BCB-4C08-89BF-B66E74B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6DDE-EEE8-4C7E-B278-85E0BC88BAF8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22A3-4AAE-410C-A377-1CE2F05C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B871-A712-4464-9711-11C5D0469A8F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87DE-257A-4648-BB7C-536D68CC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A4B5A81-A896-4157-ABA9-774EFF2E2B95}" type="datetime1">
              <a:rPr lang="en-US"/>
              <a:pPr>
                <a:defRPr/>
              </a:pPr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49F5A3C-D9B2-43B8-BB8A-0FE7F9C8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3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Dec. 4, Cooldown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Dec 31 (midnight-store 11340),  Machine </a:t>
            </a:r>
            <a:r>
              <a:rPr lang="en-US" sz="1300" b="1" smtClean="0">
                <a:solidFill>
                  <a:srgbClr val="C00000"/>
                </a:solidFill>
                <a:ea typeface="ＭＳ Ｐゴシック"/>
                <a:cs typeface="ＭＳ Ｐゴシック"/>
              </a:rPr>
              <a:t>(and PHENIX?) </a:t>
            </a:r>
            <a:r>
              <a:rPr lang="en-US" sz="1300" smtClean="0">
                <a:ea typeface="ＭＳ Ｐゴシック"/>
                <a:cs typeface="ＭＳ Ｐゴシック"/>
              </a:rPr>
              <a:t>Physics declared </a:t>
            </a:r>
            <a:r>
              <a:rPr lang="en-US" sz="1300" smtClean="0">
                <a:ea typeface="ＭＳ Ｐゴシック"/>
                <a:cs typeface="ＭＳ Ｐゴシック"/>
                <a:sym typeface="Symbol" pitchFamily="18" charset="2"/>
              </a:rPr>
              <a:t>s=</a:t>
            </a:r>
            <a:r>
              <a:rPr lang="en-US" sz="1300" smtClean="0">
                <a:ea typeface="ＭＳ Ｐゴシック"/>
                <a:cs typeface="ＭＳ Ｐゴシック"/>
              </a:rPr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ea typeface="ＭＳ Ｐゴシック"/>
                <a:cs typeface="ＭＳ Ｐゴシック"/>
              </a:rPr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Mar. 18, End 10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=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200 GeV/n Run, begin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Mar. 20, Begin 4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62.4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smtClean="0">
                <a:solidFill>
                  <a:srgbClr val="FE3210"/>
                </a:solidFill>
                <a:ea typeface="ＭＳ Ｐゴシック"/>
                <a:cs typeface="ＭＳ Ｐゴシック"/>
              </a:rPr>
              <a:t>Apr 10-14, Satogata is away</a:t>
            </a:r>
            <a:endParaRPr lang="en-US" sz="1300" smtClean="0">
              <a:solidFill>
                <a:srgbClr val="3333FF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Apr. 17, End 4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= 62.4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 GeV/n Run, begin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Apr. 19, Begin 1.5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39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smtClean="0">
                <a:solidFill>
                  <a:srgbClr val="FE3210"/>
                </a:solidFill>
                <a:ea typeface="ＭＳ Ｐゴシック"/>
                <a:cs typeface="ＭＳ Ｐゴシック"/>
              </a:rPr>
              <a:t>Apr 17-23, Satogata is away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Apr. 30, End 1.5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= 39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 GeV/n Run, begin </a:t>
            </a:r>
            <a:r>
              <a:rPr lang="en-US" sz="1300" smtClean="0">
                <a:solidFill>
                  <a:srgbClr val="3333FF"/>
                </a:solidFill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0.67 studies before polarity switches begin (i.e. this is a placeholder)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May 1, complete </a:t>
            </a:r>
            <a:r>
              <a:rPr lang="en-US" sz="1300" smtClean="0">
                <a:solidFill>
                  <a:srgbClr val="3333FF"/>
                </a:solidFill>
                <a:latin typeface="Symbol" pitchFamily="18" charset="2"/>
                <a:ea typeface="ＭＳ Ｐゴシック"/>
                <a:cs typeface="ＭＳ Ｐゴシック"/>
              </a:rPr>
              <a:t>n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0.67 studies for pp and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7.7 GeV/n setup </a:t>
            </a:r>
            <a:r>
              <a:rPr lang="en-US" sz="1300" b="1" smtClean="0">
                <a:solidFill>
                  <a:srgbClr val="FE3210"/>
                </a:solidFill>
                <a:ea typeface="ＭＳ Ｐゴシック"/>
                <a:cs typeface="ＭＳ Ｐゴシック"/>
              </a:rPr>
              <a:t>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May. 3, Begin 4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smtClean="0">
                <a:solidFill>
                  <a:srgbClr val="FE3210"/>
                </a:solidFill>
                <a:ea typeface="ＭＳ Ｐゴシック"/>
                <a:cs typeface="ＭＳ Ｐゴシック"/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smtClean="0">
                <a:solidFill>
                  <a:srgbClr val="FE3210"/>
                </a:solidFill>
                <a:ea typeface="ＭＳ Ｐゴシック"/>
                <a:cs typeface="ＭＳ Ｐゴシック"/>
              </a:rPr>
              <a:t>May 22 Jun 3, Satogata is away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May 31, End 4 week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= 7.7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 GeV/n Run, begin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  <a:sym typeface="Symbol" pitchFamily="18" charset="2"/>
              </a:rPr>
              <a:t>s </a:t>
            </a: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= 11.5 GeV/n setup </a:t>
            </a:r>
            <a:r>
              <a:rPr lang="en-US" sz="1300" b="1" smtClean="0">
                <a:solidFill>
                  <a:srgbClr val="FE3210"/>
                </a:solidFill>
                <a:ea typeface="ＭＳ Ｐゴシック"/>
                <a:cs typeface="ＭＳ Ｐゴシック"/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3333FF"/>
                </a:solidFill>
                <a:ea typeface="ＭＳ Ｐゴシック"/>
                <a:cs typeface="ＭＳ Ｐゴシック"/>
              </a:rPr>
              <a:t>Jun 2, begin 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  <a:sym typeface="Symbol" pitchFamily="18" charset="2"/>
              </a:rPr>
              <a:t>s = 11.5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 GeV/n for STAR</a:t>
            </a:r>
            <a:endParaRPr lang="en-US" sz="1300" smtClean="0">
              <a:solidFill>
                <a:srgbClr val="3333FF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Jun 16, end 2 week 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  <a:sym typeface="Symbol" pitchFamily="18" charset="2"/>
              </a:rPr>
              <a:t>s = 11.5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 GeV/n run, begin 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  <a:sym typeface="Symbol" pitchFamily="18" charset="2"/>
              </a:rPr>
              <a:t>s = 5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 GeV/n  setup</a:t>
            </a:r>
            <a:r>
              <a:rPr lang="en-US" sz="1300" b="1" smtClean="0">
                <a:solidFill>
                  <a:srgbClr val="FE3210"/>
                </a:solidFill>
                <a:ea typeface="ＭＳ Ｐゴシック"/>
                <a:cs typeface="ＭＳ Ｐゴシック"/>
              </a:rPr>
              <a:t> (4-6 hr polarity switch, if necessary)</a:t>
            </a:r>
            <a:endParaRPr lang="en-US" sz="1300" smtClean="0">
              <a:solidFill>
                <a:schemeClr val="hlink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Jun 18, begin 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  <a:sym typeface="Symbol" pitchFamily="18" charset="2"/>
              </a:rPr>
              <a:t>s = 5 GeV development</a:t>
            </a:r>
            <a:endParaRPr lang="en-US" sz="1300" smtClean="0">
              <a:solidFill>
                <a:schemeClr val="hlink"/>
              </a:solidFill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Jun 21, end 3 days at 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  <a:sym typeface="Symbol" pitchFamily="18" charset="2"/>
              </a:rPr>
              <a:t>s = 5</a:t>
            </a: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Jun 22 , Begin Cryo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smtClean="0">
                <a:solidFill>
                  <a:schemeClr val="hlink"/>
                </a:solidFill>
                <a:ea typeface="ＭＳ Ｐゴシック"/>
                <a:cs typeface="ＭＳ Ｐゴシック"/>
              </a:rPr>
              <a:t>Jun 23, Warm-up complete, Run 10 ends</a:t>
            </a:r>
            <a:r>
              <a:rPr lang="en-US" sz="13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– </a:t>
            </a:r>
            <a:r>
              <a:rPr lang="en-US" sz="1300" b="1" u="sng" smtClean="0">
                <a:solidFill>
                  <a:srgbClr val="FE3210"/>
                </a:solidFill>
                <a:ea typeface="ＭＳ Ｐゴシック"/>
                <a:cs typeface="ＭＳ Ｐゴシック"/>
              </a:rPr>
              <a:t>29.2 CRYO WEEKS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smtClean="0">
              <a:solidFill>
                <a:srgbClr val="FF0000"/>
              </a:solidFill>
              <a:ea typeface="ＭＳ Ｐゴシック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smtClean="0">
              <a:solidFill>
                <a:srgbClr val="FF0000"/>
              </a:solidFill>
              <a:ea typeface="ＭＳ Ｐゴシック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smtClean="0">
              <a:solidFill>
                <a:srgbClr val="FF0000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creen shot 2010-03-02 at 11.13.45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988"/>
            <a:ext cx="9144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85800" y="457200"/>
            <a:ext cx="761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28 Feb 10 -- still about the best store (with ~1.25 x 10</a:t>
            </a:r>
            <a:r>
              <a:rPr lang="en-US" baseline="30000">
                <a:latin typeface="Calibri" pitchFamily="34" charset="0"/>
              </a:rPr>
              <a:t>9</a:t>
            </a:r>
            <a:r>
              <a:rPr lang="en-US">
                <a:latin typeface="Calibri" pitchFamily="34" charset="0"/>
              </a:rPr>
              <a:t> ions/bunch) 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457200" y="1905000"/>
            <a:ext cx="8229600" cy="0"/>
          </a:xfrm>
          <a:prstGeom prst="line">
            <a:avLst/>
          </a:prstGeom>
          <a:noFill/>
          <a:ln w="254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733800" y="1524000"/>
            <a:ext cx="4525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</a:t>
            </a:r>
            <a:r>
              <a:rPr lang="en-US" baseline="-25000"/>
              <a:t>peak</a:t>
            </a:r>
            <a:r>
              <a:rPr lang="en-US"/>
              <a:t> from Table 2 (Maximum Luminosities)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57200" y="3124200"/>
            <a:ext cx="8229600" cy="0"/>
          </a:xfrm>
          <a:prstGeom prst="line">
            <a:avLst/>
          </a:prstGeom>
          <a:noFill/>
          <a:ln w="254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648200" y="2743200"/>
            <a:ext cx="258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</a:t>
            </a:r>
            <a:r>
              <a:rPr lang="en-US" baseline="-25000"/>
              <a:t>store average</a:t>
            </a:r>
            <a:r>
              <a:rPr lang="en-US"/>
              <a:t> from Table 2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33400" y="990600"/>
            <a:ext cx="5470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0.7 m </a:t>
            </a:r>
            <a:r>
              <a:rPr lang="en-US" sz="1200" u="sng">
                <a:latin typeface="Symbol" pitchFamily="18" charset="2"/>
              </a:rPr>
              <a:t>b</a:t>
            </a:r>
            <a:r>
              <a:rPr lang="en-US" sz="1200" u="sng"/>
              <a:t>* with some cooling and with rebucketing, STAR 32.7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b-1, 3.9 hr store</a:t>
            </a:r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304800" y="3968750"/>
            <a:ext cx="838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2057400" y="3962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PHENIX ~ Saturated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creen shot 2010-03-09 at 10.14.10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500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 Mar 10 (with ~1.36 x 10</a:t>
            </a:r>
            <a:r>
              <a:rPr lang="en-US" baseline="30000">
                <a:latin typeface="Calibri" pitchFamily="34" charset="0"/>
              </a:rPr>
              <a:t>9</a:t>
            </a:r>
            <a:r>
              <a:rPr lang="en-US">
                <a:latin typeface="Calibri" pitchFamily="34" charset="0"/>
              </a:rPr>
              <a:t> ions/bunch)  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09600" y="990600"/>
            <a:ext cx="539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0.7 m </a:t>
            </a:r>
            <a:r>
              <a:rPr lang="en-US" sz="1200" u="sng">
                <a:latin typeface="Symbol" pitchFamily="18" charset="2"/>
              </a:rPr>
              <a:t>b</a:t>
            </a:r>
            <a:r>
              <a:rPr lang="en-US" sz="1200" u="sng"/>
              <a:t>* with some cooling and with rebucketing,STAR 29.4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43000" y="3962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PHENIX ~ Saturated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304800" y="3986213"/>
            <a:ext cx="838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213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28 Feb 10</a:t>
            </a:r>
          </a:p>
        </p:txBody>
      </p:sp>
      <p:pic>
        <p:nvPicPr>
          <p:cNvPr id="27650" name="Picture 3" descr="Screen shot 2010-03-02 at 11.15.41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700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28600" y="1905000"/>
            <a:ext cx="86106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657600" y="1600200"/>
            <a:ext cx="464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 ions/bunch goal from Table 2, 1.1 x 10</a:t>
            </a:r>
            <a:r>
              <a:rPr lang="en-US" baseline="30000"/>
              <a:t>9</a:t>
            </a:r>
          </a:p>
        </p:txBody>
      </p:sp>
      <p:graphicFrame>
        <p:nvGraphicFramePr>
          <p:cNvPr id="66595" name="Group 35"/>
          <p:cNvGraphicFramePr>
            <a:graphicFrameLocks noGrp="1"/>
          </p:cNvGraphicFramePr>
          <p:nvPr/>
        </p:nvGraphicFramePr>
        <p:xfrm>
          <a:off x="152400" y="5562600"/>
          <a:ext cx="8382000" cy="1203325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1" name="TextBox 43"/>
          <p:cNvSpPr txBox="1">
            <a:spLocks noChangeArrowheads="1"/>
          </p:cNvSpPr>
          <p:nvPr/>
        </p:nvSpPr>
        <p:spPr bwMode="auto">
          <a:xfrm>
            <a:off x="4495800" y="3429000"/>
            <a:ext cx="234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Blue/Yellow Bunched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029200" y="25146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691" idx="0"/>
          </p:cNvCxnSpPr>
          <p:nvPr/>
        </p:nvCxnSpPr>
        <p:spPr>
          <a:xfrm rot="5400000" flipH="1" flipV="1">
            <a:off x="5805488" y="2681287"/>
            <a:ext cx="609600" cy="88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Screen shot 2010-03-09 at 9.52.43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286000" y="3048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 Mar 10 </a:t>
            </a:r>
          </a:p>
        </p:txBody>
      </p:sp>
      <p:graphicFrame>
        <p:nvGraphicFramePr>
          <p:cNvPr id="83972" name="Group 4"/>
          <p:cNvGraphicFramePr>
            <a:graphicFrameLocks noGrp="1"/>
          </p:cNvGraphicFramePr>
          <p:nvPr/>
        </p:nvGraphicFramePr>
        <p:xfrm>
          <a:off x="228600" y="5534025"/>
          <a:ext cx="8382000" cy="1323975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3" name="TextBox 41"/>
          <p:cNvSpPr txBox="1">
            <a:spLocks noChangeArrowheads="1"/>
          </p:cNvSpPr>
          <p:nvPr/>
        </p:nvSpPr>
        <p:spPr bwMode="auto">
          <a:xfrm>
            <a:off x="1981200" y="3200400"/>
            <a:ext cx="234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Blue/Yellow Bunched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2324100" y="2628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895600" y="2362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6" name="Line 4"/>
          <p:cNvSpPr>
            <a:spLocks noChangeShapeType="1"/>
          </p:cNvSpPr>
          <p:nvPr/>
        </p:nvSpPr>
        <p:spPr bwMode="auto">
          <a:xfrm>
            <a:off x="228600" y="1927225"/>
            <a:ext cx="86106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Screen shot 2010-03-02 at 11.16.40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606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28 Feb 10, Longitudal Stochastic Cooling (Blue only)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935288"/>
            <a:ext cx="82296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2038350"/>
            <a:ext cx="82296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2487613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Screen shot 2010-03-09 at 9.58.18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286000" y="304800"/>
            <a:ext cx="591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 Mar 10, Longitudal Stochastic Cooling, Blue only</a:t>
            </a:r>
          </a:p>
          <a:p>
            <a:pPr defTabSz="457200"/>
            <a:endParaRPr lang="en-US"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962275"/>
            <a:ext cx="82296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057400"/>
            <a:ext cx="8229600" cy="0"/>
          </a:xfrm>
          <a:prstGeom prst="line">
            <a:avLst/>
          </a:prstGeom>
          <a:ln w="19050">
            <a:solidFill>
              <a:srgbClr val="FE321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2514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Screen shot 2010-03-02 at 11.18.21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499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28 Feb 10, Transverse Stochastic Cooling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276600"/>
            <a:ext cx="80010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creen shot 2010-03-09 at 9.59.40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4986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Fills 11824 2 Mar 10, Transverse Stochastic Cooling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3292475"/>
            <a:ext cx="80010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2"/>
          <p:cNvSpPr txBox="1">
            <a:spLocks noChangeArrowheads="1"/>
          </p:cNvSpPr>
          <p:nvPr/>
        </p:nvSpPr>
        <p:spPr bwMode="auto">
          <a:xfrm>
            <a:off x="2568575" y="630238"/>
            <a:ext cx="535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Fill 11489, no cooling, no rebucketing (0.6 m beta*)</a:t>
            </a:r>
          </a:p>
          <a:p>
            <a:r>
              <a:rPr lang="en-US"/>
              <a:t>Monday, 18 Jan. </a:t>
            </a:r>
          </a:p>
        </p:txBody>
      </p:sp>
      <p:pic>
        <p:nvPicPr>
          <p:cNvPr id="33794" name="Picture 5" descr="Screen shot 2010-03-02 at 12.30.44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798" name="Group 166"/>
          <p:cNvGraphicFramePr>
            <a:graphicFrameLocks noGrp="1"/>
          </p:cNvGraphicFramePr>
          <p:nvPr/>
        </p:nvGraphicFramePr>
        <p:xfrm>
          <a:off x="152400" y="5791200"/>
          <a:ext cx="8769350" cy="915988"/>
        </p:xfrm>
        <a:graphic>
          <a:graphicData uri="http://schemas.openxmlformats.org/drawingml/2006/table">
            <a:tbl>
              <a:tblPr/>
              <a:tblGrid>
                <a:gridCol w="600075"/>
                <a:gridCol w="1330325"/>
                <a:gridCol w="1547813"/>
                <a:gridCol w="1204912"/>
                <a:gridCol w="1162050"/>
                <a:gridCol w="993775"/>
                <a:gridCol w="917575"/>
                <a:gridCol w="101282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1196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1168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0.879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1.023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685800" y="3255963"/>
            <a:ext cx="80010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0613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5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pitchFamily="18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3325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4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5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6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7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8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899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0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1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2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3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4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5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6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7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8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09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0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1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4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5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6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7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8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19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pitchFamily="18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0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pitchFamily="18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pitchFamily="18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pitchFamily="18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0825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5562600" y="6172200"/>
            <a:ext cx="228600" cy="228600"/>
          </a:xfrm>
          <a:prstGeom prst="line">
            <a:avLst/>
          </a:prstGeom>
          <a:noFill/>
          <a:ln w="9525">
            <a:solidFill>
              <a:srgbClr val="FE321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10200" y="6400800"/>
            <a:ext cx="1374775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Mar 30 - May 7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6477000" y="6172200"/>
            <a:ext cx="76200" cy="228600"/>
          </a:xfrm>
          <a:prstGeom prst="line">
            <a:avLst/>
          </a:prstGeom>
          <a:noFill/>
          <a:ln w="9525">
            <a:solidFill>
              <a:srgbClr val="FE321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Jan 2010</a:t>
            </a:r>
          </a:p>
        </p:txBody>
      </p:sp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685800" y="5334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6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Future Topics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716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7275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5 June 07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EF231-5A72-4783-8EAF-2B2D2955167D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1987" name="Picture 4" descr="Daily2a-BCM-LifeTime_2007-05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10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096000" y="1905000"/>
            <a:ext cx="258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(w/o stochactic cooling)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858000" y="2209800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1.02 x 10</a:t>
            </a:r>
            <a:r>
              <a:rPr lang="en-US" sz="1200" baseline="30000"/>
              <a:t>9</a:t>
            </a:r>
            <a:r>
              <a:rPr lang="en-US" sz="1200"/>
              <a:t> /bunch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629400" y="3048000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0.97 x 10</a:t>
            </a:r>
            <a:r>
              <a:rPr lang="en-US" sz="1200" baseline="30000"/>
              <a:t>9</a:t>
            </a:r>
            <a:r>
              <a:rPr lang="en-US" sz="1200"/>
              <a:t> /bunch</a:t>
            </a:r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H="1" flipV="1">
            <a:off x="6629400" y="2743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H="1">
            <a:off x="6705600" y="243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1828800" y="228600"/>
            <a:ext cx="5494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Run 7 Fill 8878 Injected Beam Statistics from ELOG</a:t>
            </a:r>
          </a:p>
          <a:p>
            <a:r>
              <a:rPr lang="en-US"/>
              <a:t>Blue   = 103 bunches 1.04x10</a:t>
            </a:r>
            <a:r>
              <a:rPr lang="en-US" baseline="30000"/>
              <a:t>9</a:t>
            </a:r>
            <a:r>
              <a:rPr lang="en-US"/>
              <a:t>/bunch</a:t>
            </a:r>
          </a:p>
          <a:p>
            <a:r>
              <a:rPr lang="en-US"/>
              <a:t>Yellow= 103 bunches 1.13x10</a:t>
            </a:r>
            <a:r>
              <a:rPr lang="en-US" baseline="30000"/>
              <a:t>9</a:t>
            </a:r>
            <a:r>
              <a:rPr lang="en-US"/>
              <a:t>/bunch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5 June 07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395FBD-2D2C-4D69-A903-135ED4932DEB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3011" name="Picture 8" descr="Daily2a-BCM-LifeTime_2007-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410200" y="1905000"/>
            <a:ext cx="302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Store 8849 (w/stochactic cooling)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858000" y="2209800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1.02 x 10</a:t>
            </a:r>
            <a:r>
              <a:rPr lang="en-US" sz="1200" baseline="30000"/>
              <a:t>9</a:t>
            </a:r>
            <a:r>
              <a:rPr lang="en-US" sz="1200"/>
              <a:t> /bunch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629400" y="3048000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0.97 x 10</a:t>
            </a:r>
            <a:r>
              <a:rPr lang="en-US" sz="1200" baseline="30000"/>
              <a:t>9</a:t>
            </a:r>
            <a:r>
              <a:rPr lang="en-US" sz="1200"/>
              <a:t> /bunch</a:t>
            </a:r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 flipH="1" flipV="1">
            <a:off x="6248400" y="2743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>
            <a:off x="6248400" y="2438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1981200" y="228600"/>
            <a:ext cx="5494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Run 7 Fill 8849 Injected Beam Statistics from ELOG</a:t>
            </a:r>
          </a:p>
          <a:p>
            <a:r>
              <a:rPr lang="en-US"/>
              <a:t>Blue   = 103 bunches 1.23x10</a:t>
            </a:r>
            <a:r>
              <a:rPr lang="en-US" baseline="30000"/>
              <a:t>9</a:t>
            </a:r>
            <a:r>
              <a:rPr lang="en-US"/>
              <a:t>/bunch</a:t>
            </a:r>
          </a:p>
          <a:p>
            <a:r>
              <a:rPr lang="en-US"/>
              <a:t>Yellow= 103 bunches 1.15x10</a:t>
            </a:r>
            <a:r>
              <a:rPr lang="en-US" baseline="30000"/>
              <a:t>9</a:t>
            </a:r>
            <a:r>
              <a:rPr lang="en-US"/>
              <a:t>/bunch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5 June 07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AAAD2-392F-45A1-B858-7A2A6F8CD211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85800" y="381000"/>
          <a:ext cx="7248525" cy="6086475"/>
        </p:xfrm>
        <a:graphic>
          <a:graphicData uri="http://schemas.openxmlformats.org/presentationml/2006/ole">
            <p:oleObj spid="_x0000_s44034" name="Chart" r:id="rId3" imgW="7248412" imgH="6086561" progId="Excel.Sheet.8">
              <p:embed/>
            </p:oleObj>
          </a:graphicData>
        </a:graphic>
      </p:graphicFrame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362200" y="1371600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Physics ON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H="1">
            <a:off x="1981200" y="1676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602038" y="4610100"/>
            <a:ext cx="2209800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5181600" y="3657600"/>
            <a:ext cx="149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 in 3 hrs</a:t>
            </a:r>
          </a:p>
          <a:p>
            <a:r>
              <a:rPr lang="en-US"/>
              <a:t>= 3.1</a:t>
            </a:r>
          </a:p>
          <a:p>
            <a:r>
              <a:rPr lang="en-US"/>
              <a:t>= 3.7</a:t>
            </a:r>
          </a:p>
        </p:txBody>
      </p:sp>
      <p:cxnSp>
        <p:nvCxnSpPr>
          <p:cNvPr id="11" name="Straight Arrow Connector 10"/>
          <p:cNvCxnSpPr>
            <a:stCxn id="44040" idx="1"/>
          </p:cNvCxnSpPr>
          <p:nvPr/>
        </p:nvCxnSpPr>
        <p:spPr>
          <a:xfrm rot="10800000" flipV="1">
            <a:off x="4724400" y="4119563"/>
            <a:ext cx="457200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724400" y="4419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2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Run 10 Au-Au Goals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z="1600" smtClean="0">
                <a:ea typeface="ＭＳ Ｐゴシック"/>
                <a:cs typeface="ＭＳ Ｐゴシック"/>
              </a:rPr>
              <a:t>11/19/09</a:t>
            </a:r>
            <a:endParaRPr lang="en-US" sz="2200" u="sng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STAR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s = 200 GeV/n </a:t>
            </a:r>
          </a:p>
          <a:p>
            <a:pPr lvl="2" eaLnBrk="1" hangingPunct="1"/>
            <a:r>
              <a:rPr lang="en-US" smtClean="0">
                <a:ea typeface="ＭＳ Ｐゴシック"/>
                <a:sym typeface="Symbol" pitchFamily="18" charset="2"/>
              </a:rPr>
              <a:t>Luminosity Sampled/Delivered = 2/4 nb</a:t>
            </a:r>
            <a:r>
              <a:rPr lang="en-US" baseline="30000" smtClean="0">
                <a:ea typeface="ＭＳ Ｐゴシック"/>
                <a:sym typeface="Symbol" pitchFamily="18" charset="2"/>
              </a:rPr>
              <a:t>-1</a:t>
            </a:r>
          </a:p>
          <a:p>
            <a:pPr lvl="2" eaLnBrk="1" hangingPunct="1"/>
            <a:r>
              <a:rPr lang="en-US" smtClean="0">
                <a:ea typeface="ＭＳ Ｐゴシック"/>
                <a:sym typeface="Symbol" pitchFamily="18" charset="2"/>
              </a:rPr>
              <a:t>250M Central Events</a:t>
            </a:r>
          </a:p>
          <a:p>
            <a:pPr lvl="2" eaLnBrk="1" hangingPunct="1"/>
            <a:r>
              <a:rPr lang="en-US" smtClean="0">
                <a:ea typeface="ＭＳ Ｐゴシック"/>
                <a:sym typeface="Symbol" pitchFamily="18" charset="2"/>
              </a:rPr>
              <a:t>300M Min-bias events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PHENIX</a:t>
            </a:r>
          </a:p>
          <a:p>
            <a:pPr lvl="1" eaLnBrk="1" hangingPunct="1"/>
            <a:r>
              <a:rPr lang="en-US" smtClean="0">
                <a:ea typeface="ＭＳ Ｐゴシック"/>
                <a:sym typeface="Symbol" pitchFamily="18" charset="2"/>
              </a:rPr>
              <a:t>s = 200 GeV/n </a:t>
            </a:r>
          </a:p>
          <a:p>
            <a:pPr lvl="2" eaLnBrk="1" hangingPunct="1"/>
            <a:r>
              <a:rPr lang="en-US" smtClean="0">
                <a:ea typeface="ＭＳ Ｐゴシック"/>
                <a:sym typeface="Symbol" pitchFamily="18" charset="2"/>
              </a:rPr>
              <a:t>Luminosity Recorded/Delivered = 1.4/&gt;6 nb</a:t>
            </a:r>
            <a:r>
              <a:rPr lang="en-US" baseline="30000" smtClean="0">
                <a:ea typeface="ＭＳ Ｐゴシック"/>
                <a:sym typeface="Symbol" pitchFamily="18" charset="2"/>
              </a:rPr>
              <a:t>-1</a:t>
            </a:r>
          </a:p>
          <a:p>
            <a:pPr lvl="2" eaLnBrk="1" hangingPunct="1"/>
            <a:r>
              <a:rPr lang="en-US" smtClean="0">
                <a:ea typeface="ＭＳ Ｐゴシック"/>
                <a:sym typeface="Symbol" pitchFamily="18" charset="2"/>
              </a:rPr>
              <a:t>Minimum Goal: </a:t>
            </a:r>
          </a:p>
          <a:p>
            <a:pPr lvl="3" eaLnBrk="1" hangingPunct="1"/>
            <a:r>
              <a:rPr lang="en-US" smtClean="0">
                <a:ea typeface="ＭＳ Ｐゴシック"/>
                <a:sym typeface="Symbol" pitchFamily="18" charset="2"/>
              </a:rPr>
              <a:t>Luminosity Recorded/Delivered = 1.1/3.9 nb</a:t>
            </a:r>
            <a:r>
              <a:rPr lang="en-US" baseline="30000" smtClean="0">
                <a:ea typeface="ＭＳ Ｐゴシック"/>
                <a:sym typeface="Symbol" pitchFamily="18" charset="2"/>
              </a:rPr>
              <a:t>-1</a:t>
            </a:r>
          </a:p>
          <a:p>
            <a:pPr lvl="2" eaLnBrk="1" hangingPunct="1"/>
            <a:endParaRPr lang="en-US" smtClean="0">
              <a:ea typeface="ＭＳ Ｐゴシック"/>
              <a:sym typeface="Symbol" pitchFamily="18" charset="2"/>
            </a:endParaRPr>
          </a:p>
          <a:p>
            <a:pPr lvl="2" eaLnBrk="1" hangingPunct="1"/>
            <a:endParaRPr lang="en-US" smtClean="0">
              <a:ea typeface="ＭＳ Ｐゴシック"/>
              <a:sym typeface="Symbol" pitchFamily="18" charset="2"/>
            </a:endParaRPr>
          </a:p>
          <a:p>
            <a:pPr lvl="2" eaLnBrk="1" hangingPunct="1"/>
            <a:endParaRPr lang="en-US" smtClean="0">
              <a:ea typeface="ＭＳ Ｐゴシック"/>
              <a:sym typeface="Symbol" pitchFamily="18" charset="2"/>
            </a:endParaRPr>
          </a:p>
          <a:p>
            <a:pPr lvl="2" eaLnBrk="1" hangingPunct="1"/>
            <a:endParaRPr lang="en-US" baseline="30000" smtClean="0">
              <a:ea typeface="ＭＳ Ｐゴシック"/>
              <a:sym typeface="Symbol" pitchFamily="18" charset="2"/>
            </a:endParaRPr>
          </a:p>
          <a:p>
            <a:pPr lvl="3" eaLnBrk="1" hangingPunct="1"/>
            <a:endParaRPr lang="en-US" smtClean="0">
              <a:ea typeface="ＭＳ Ｐゴシック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lvl="2" eaLnBrk="1" hangingPunct="1"/>
            <a:endParaRPr lang="en-US" baseline="30000" smtClean="0">
              <a:ea typeface="ＭＳ Ｐゴシック"/>
            </a:endParaRPr>
          </a:p>
          <a:p>
            <a:pPr eaLnBrk="1" hangingPunct="1"/>
            <a:endParaRPr lang="en-US" baseline="30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0" name="Object 4"/>
          <p:cNvGraphicFramePr>
            <a:graphicFrameLocks noChangeAspect="1"/>
          </p:cNvGraphicFramePr>
          <p:nvPr>
            <p:ph/>
          </p:nvPr>
        </p:nvGraphicFramePr>
        <p:xfrm>
          <a:off x="685800" y="381000"/>
          <a:ext cx="7315200" cy="5659438"/>
        </p:xfrm>
        <a:graphic>
          <a:graphicData uri="http://schemas.openxmlformats.org/presentationml/2006/ole">
            <p:oleObj spid="_x0000_s50180" name="Chart" r:id="rId3" imgW="6229220" imgH="4819537" progId="Excel.Chart.8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010400" y="30480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6858000" y="3124200"/>
            <a:ext cx="2109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PHENIX Minimum Goal*</a:t>
            </a:r>
          </a:p>
        </p:txBody>
      </p: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STAR Goal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1981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TextBox 9"/>
          <p:cNvSpPr txBox="1">
            <a:spLocks noChangeArrowheads="1"/>
          </p:cNvSpPr>
          <p:nvPr/>
        </p:nvSpPr>
        <p:spPr bwMode="auto">
          <a:xfrm>
            <a:off x="7467600" y="1600200"/>
            <a:ext cx="134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PHENIX Goal*</a:t>
            </a:r>
          </a:p>
        </p:txBody>
      </p:sp>
      <p:sp>
        <p:nvSpPr>
          <p:cNvPr id="50189" name="TextBox 13"/>
          <p:cNvSpPr txBox="1">
            <a:spLocks noChangeArrowheads="1"/>
          </p:cNvSpPr>
          <p:nvPr/>
        </p:nvSpPr>
        <p:spPr bwMode="auto">
          <a:xfrm>
            <a:off x="5943600" y="6172200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</a:t>
            </a:r>
            <a:r>
              <a:rPr lang="en-US" sz="1200"/>
              <a:t>With 20 cm sigma IR diamond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cadops.bnl.gov/elog/images/rhic-au_2007_Sun_Apr_15_2007_1652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3817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743200" y="762000"/>
            <a:ext cx="124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Run 7 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6172200" y="15240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Fill 8544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48400" y="198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8113"/>
            <a:ext cx="6629400" cy="6719887"/>
          </a:xfrm>
        </p:spPr>
      </p:pic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4724400" y="2362200"/>
            <a:ext cx="233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Wednesday midnight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343400" y="2590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4724400" y="4419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Thursday midnight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610100" y="49911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>
            <p:ph/>
          </p:nvPr>
        </p:nvGraphicFramePr>
        <p:xfrm>
          <a:off x="1219200" y="685800"/>
          <a:ext cx="6858000" cy="5283200"/>
        </p:xfrm>
        <a:graphic>
          <a:graphicData uri="http://schemas.openxmlformats.org/presentationml/2006/ole">
            <p:oleObj spid="_x0000_s58372" name="Chart" r:id="rId3" imgW="5848294" imgH="450521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4"/>
          <p:cNvGraphicFramePr>
            <a:graphicFrameLocks noChangeAspect="1"/>
          </p:cNvGraphicFramePr>
          <p:nvPr>
            <p:ph/>
          </p:nvPr>
        </p:nvGraphicFramePr>
        <p:xfrm>
          <a:off x="1066800" y="492125"/>
          <a:ext cx="7315200" cy="5651500"/>
        </p:xfrm>
        <a:graphic>
          <a:graphicData uri="http://schemas.openxmlformats.org/presentationml/2006/ole">
            <p:oleObj spid="_x0000_s54276" name="Chart" r:id="rId3" imgW="6238736" imgH="481953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ChangeAspect="1"/>
          </p:cNvGraphicFramePr>
          <p:nvPr>
            <p:ph/>
          </p:nvPr>
        </p:nvGraphicFramePr>
        <p:xfrm>
          <a:off x="1066800" y="762000"/>
          <a:ext cx="7086600" cy="5395913"/>
        </p:xfrm>
        <a:graphic>
          <a:graphicData uri="http://schemas.openxmlformats.org/presentationml/2006/ole">
            <p:oleObj spid="_x0000_s56324" name="Chart" r:id="rId3" imgW="5829263" imgH="4438517" progId="Excel.Chart.8">
              <p:embed/>
            </p:oleObj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7315200" y="2133600"/>
            <a:ext cx="1219200" cy="158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56327" name="TextBox 5"/>
          <p:cNvSpPr txBox="1">
            <a:spLocks noChangeArrowheads="1"/>
          </p:cNvSpPr>
          <p:nvPr/>
        </p:nvSpPr>
        <p:spPr bwMode="auto">
          <a:xfrm>
            <a:off x="8077200" y="18288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Goal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Screen shot 2010-03-09 at 9.44.2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293938" y="531813"/>
            <a:ext cx="1916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 24 Feb – 9 Mar 10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04800" y="3810000"/>
            <a:ext cx="838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879725" y="15605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PHENIX ~ Saturated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>
            <a:off x="3276600" y="1981200"/>
            <a:ext cx="228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94325" y="417513"/>
            <a:ext cx="351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Look at this one in detail (11824)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4419600" y="7620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Screen shot 2010-03-09 at 12.51.4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381000" y="3941763"/>
            <a:ext cx="838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5394325" y="417513"/>
            <a:ext cx="1360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Store11824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4419600" y="685800"/>
            <a:ext cx="1066800" cy="762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838200" y="685800"/>
            <a:ext cx="314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PHENIX LL1  interaction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22838</TotalTime>
  <Words>1220</Words>
  <Application>Microsoft Office PowerPoint</Application>
  <PresentationFormat>On-screen Show (4:3)</PresentationFormat>
  <Paragraphs>317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Chart</vt:lpstr>
      <vt:lpstr>Run 10 plan based on 25 Nov Revised Plan and s=200 extended by 1 week</vt:lpstr>
      <vt:lpstr>Slide 2</vt:lpstr>
      <vt:lpstr>Slide 3</vt:lpstr>
      <vt:lpstr>Slide 4</vt:lpstr>
      <vt:lpstr>Slide 5</vt:lpstr>
      <vt:lpstr>Slide 6</vt:lpstr>
      <vt:lpstr>Archive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Future Topics</vt:lpstr>
      <vt:lpstr>Slide 23</vt:lpstr>
      <vt:lpstr>Slide 24</vt:lpstr>
      <vt:lpstr>Slide 25</vt:lpstr>
      <vt:lpstr>Slide 26</vt:lpstr>
      <vt:lpstr>Slide 27</vt:lpstr>
      <vt:lpstr>Slide 28</vt:lpstr>
      <vt:lpstr>Run 10 Au-Au Goals 11/19/09</vt:lpstr>
      <vt:lpstr>Slide 30</vt:lpstr>
      <vt:lpstr>Slide 31</vt:lpstr>
      <vt:lpstr>Slide 32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pmanning</cp:lastModifiedBy>
  <cp:revision>137</cp:revision>
  <dcterms:created xsi:type="dcterms:W3CDTF">2010-01-19T16:39:15Z</dcterms:created>
  <dcterms:modified xsi:type="dcterms:W3CDTF">2010-03-16T16:43:35Z</dcterms:modified>
  <cp:category/>
</cp:coreProperties>
</file>