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4" r:id="rId2"/>
    <p:sldId id="365" r:id="rId3"/>
    <p:sldId id="366" r:id="rId4"/>
    <p:sldId id="367" r:id="rId5"/>
    <p:sldId id="368" r:id="rId6"/>
    <p:sldId id="364" r:id="rId7"/>
    <p:sldId id="362" r:id="rId8"/>
    <p:sldId id="356" r:id="rId9"/>
    <p:sldId id="345" r:id="rId10"/>
    <p:sldId id="264" r:id="rId11"/>
    <p:sldId id="265" r:id="rId12"/>
    <p:sldId id="336" r:id="rId13"/>
    <p:sldId id="269" r:id="rId14"/>
    <p:sldId id="347" r:id="rId15"/>
    <p:sldId id="268" r:id="rId16"/>
    <p:sldId id="335" r:id="rId17"/>
    <p:sldId id="270" r:id="rId18"/>
    <p:sldId id="257" r:id="rId19"/>
    <p:sldId id="272" r:id="rId20"/>
  </p:sldIdLst>
  <p:sldSz cx="9144000" cy="6858000" type="screen4x3"/>
  <p:notesSz cx="6934200" cy="9118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210"/>
    <a:srgbClr val="3333FF"/>
    <a:srgbClr val="0089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y%20Documents\RHIC\Machine%20and%20experiment%20meeting\FY%202010\Cooldown%20to%20Physic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Time from start of 4.5 deg cooldown to Physics
</a:t>
            </a:r>
          </a:p>
        </c:rich>
      </c:tx>
      <c:layout>
        <c:manualLayout>
          <c:xMode val="edge"/>
          <c:yMode val="edge"/>
          <c:x val="5.1682801944839141E-3"/>
          <c:y val="0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240331350554397"/>
          <c:y val="0.13089021966293204"/>
          <c:w val="0.70155171532770699"/>
          <c:h val="0.75130986086522999"/>
        </c:manualLayout>
      </c:layout>
      <c:barChart>
        <c:barDir val="col"/>
        <c:grouping val="stacked"/>
        <c:ser>
          <c:idx val="1"/>
          <c:order val="0"/>
          <c:tx>
            <c:strRef>
              <c:f>Sheet1!$E$5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Sheet1!$A$6:$A$13</c:f>
              <c:strCache>
                <c:ptCount val="8"/>
                <c:pt idx="0">
                  <c:v>Run 03</c:v>
                </c:pt>
                <c:pt idx="1">
                  <c:v>Run 04</c:v>
                </c:pt>
                <c:pt idx="2">
                  <c:v>Run 05</c:v>
                </c:pt>
                <c:pt idx="3">
                  <c:v>Run 06</c:v>
                </c:pt>
                <c:pt idx="4">
                  <c:v>Run 07</c:v>
                </c:pt>
                <c:pt idx="5">
                  <c:v>Run 08</c:v>
                </c:pt>
                <c:pt idx="6">
                  <c:v>Run 09</c:v>
                </c:pt>
                <c:pt idx="7">
                  <c:v>Run 10</c:v>
                </c:pt>
              </c:strCache>
            </c:strRef>
          </c:cat>
          <c:val>
            <c:numRef>
              <c:f>Sheet1!$E$6:$E$12</c:f>
              <c:numCache>
                <c:formatCode>0.00</c:formatCode>
                <c:ptCount val="7"/>
                <c:pt idx="0">
                  <c:v>6</c:v>
                </c:pt>
                <c:pt idx="1">
                  <c:v>6.5714285714285712</c:v>
                </c:pt>
                <c:pt idx="2">
                  <c:v>7.7142857142857046</c:v>
                </c:pt>
                <c:pt idx="3">
                  <c:v>4.5714285714285712</c:v>
                </c:pt>
                <c:pt idx="4">
                  <c:v>6</c:v>
                </c:pt>
                <c:pt idx="5">
                  <c:v>3.5714285714285707</c:v>
                </c:pt>
                <c:pt idx="6">
                  <c:v>4.5714285714285712</c:v>
                </c:pt>
              </c:numCache>
            </c:numRef>
          </c:val>
        </c:ser>
        <c:ser>
          <c:idx val="2"/>
          <c:order val="1"/>
          <c:tx>
            <c:strRef>
              <c:f>Sheet1!$F$5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Sheet1!$F$6:$F$13</c:f>
              <c:numCache>
                <c:formatCode>General</c:formatCode>
                <c:ptCount val="8"/>
                <c:pt idx="7">
                  <c:v>3</c:v>
                </c:pt>
              </c:numCache>
            </c:numRef>
          </c:val>
        </c:ser>
        <c:ser>
          <c:idx val="0"/>
          <c:order val="2"/>
          <c:tx>
            <c:strRef>
              <c:f>Sheet1!$G$5</c:f>
              <c:strCache>
                <c:ptCount val="1"/>
                <c:pt idx="0">
                  <c:v>Run 10 Actual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Sheet1!$G$6:$G$13</c:f>
              <c:numCache>
                <c:formatCode>General</c:formatCode>
                <c:ptCount val="8"/>
                <c:pt idx="7" formatCode="0.00">
                  <c:v>1.2857142857142776</c:v>
                </c:pt>
              </c:numCache>
            </c:numRef>
          </c:val>
        </c:ser>
        <c:overlap val="100"/>
        <c:axId val="80990592"/>
        <c:axId val="80992128"/>
      </c:barChart>
      <c:catAx>
        <c:axId val="809905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992128"/>
        <c:crosses val="autoZero"/>
        <c:auto val="1"/>
        <c:lblAlgn val="ctr"/>
        <c:lblOffset val="100"/>
        <c:tickLblSkip val="1"/>
        <c:tickMarkSkip val="1"/>
      </c:catAx>
      <c:valAx>
        <c:axId val="8099212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Weeks to Physics</a:t>
                </a:r>
              </a:p>
            </c:rich>
          </c:tx>
          <c:layout>
            <c:manualLayout>
              <c:xMode val="edge"/>
              <c:yMode val="edge"/>
              <c:x val="3.1007751937984513E-2"/>
              <c:y val="0.35863929312500908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990592"/>
        <c:crosses val="autoZero"/>
        <c:crossBetween val="between"/>
        <c:minorUnit val="0.5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333496103684657"/>
          <c:y val="0.43193772244438"/>
          <c:w val="0.15116299416061404"/>
          <c:h val="0.29668439350840536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6865FC-FA16-4127-BC52-3CCAAD81FE73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6140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66140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C478F2-E0DC-4AEB-99E7-3655834E47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C4F57D1-2ADE-47E3-B3D6-8BAE658B2FCF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684213"/>
            <a:ext cx="4559300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30700"/>
            <a:ext cx="5548312" cy="4103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6140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66140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3D95630-535E-4576-8F4B-39686940C8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9038" y="68421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AFB0F4-835D-409A-B946-C3C7193FBD0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34D43-2DFA-4BDC-95D0-E8842CCFCABF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20F7D-4D0B-470C-847E-C51D91E6E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E85A7-574C-43BD-98BB-574878E253A0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4B6B7-C503-4C9F-8446-866C73177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865E3D-F26F-4637-A590-FA18EDCCC27E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42B0F-A58A-4A6B-9130-C393B636B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708EC-1CFB-4D7D-971F-0DF6F2B50D5E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7EEA8-5404-4668-90DA-17F5C1902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9145B-4A9B-4E26-85E8-2AFE7E626E6E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081C-A340-4C26-8166-4DA87548C9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C4F926-9146-4D21-AEF5-EA6F6E7651C4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1826B-0376-4693-8FB7-FC92F2401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90B5BF-B5C8-4A19-8716-CB8B59D027E8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5366-ADF3-4A3F-BDCC-4CDC4EB34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F6E96-F17E-4058-A11D-B186BC717643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97F53-1018-429D-88E8-C26DF41DD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E7AE1-C80B-4A1C-8B5F-D8EAE553DFC5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2BB0E-9316-47C0-974F-048E4D415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C727C9-EAA3-4064-955A-C444A064FA90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EF80F-D752-436C-AE51-568B3BE59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72A08F-25BF-4073-BE53-FD37DC789D9D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75C4D-70A0-400F-B7C6-8799D30E1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23021B0-8B15-458B-88E7-CF59F64B3D54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A50E933-118C-4419-8E88-B0572040E5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0"/>
            <a:ext cx="8686800" cy="6397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800" b="1" dirty="0" smtClean="0"/>
              <a:t>Run 10 plan based on 25 Nov Revised Plan</a:t>
            </a:r>
            <a:br>
              <a:rPr lang="en-US" sz="1800" b="1" dirty="0" smtClean="0"/>
            </a:br>
            <a:r>
              <a:rPr lang="en-US" sz="1800" b="1" dirty="0" smtClean="0"/>
              <a:t>and </a:t>
            </a:r>
            <a:r>
              <a:rPr lang="en-US" sz="1800" b="1" dirty="0" smtClean="0">
                <a:sym typeface="Symbol" pitchFamily="18" charset="2"/>
              </a:rPr>
              <a:t>s=200 extended by 1 week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4294967295"/>
          </p:nvPr>
        </p:nvSpPr>
        <p:spPr>
          <a:xfrm>
            <a:off x="304800" y="457200"/>
            <a:ext cx="86868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300" dirty="0" smtClean="0"/>
          </a:p>
          <a:p>
            <a:pPr eaLnBrk="1" hangingPunct="1">
              <a:lnSpc>
                <a:spcPct val="80000"/>
              </a:lnSpc>
            </a:pPr>
            <a:r>
              <a:rPr lang="en-US" sz="1300" dirty="0" smtClean="0"/>
              <a:t>Dec. 1, Begin cool down to 4.5K 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/>
              <a:t>Dec. 4, </a:t>
            </a:r>
            <a:r>
              <a:rPr lang="en-US" sz="1300" dirty="0" err="1" smtClean="0"/>
              <a:t>Cooldown</a:t>
            </a:r>
            <a:r>
              <a:rPr lang="en-US" sz="1300" dirty="0" smtClean="0"/>
              <a:t> to 4.5K complete in both rings!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/>
              <a:t>Dec. 5, beam setup in RHIC begins.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/>
              <a:t>Dec 16, 20 hr unplanned Maintenance day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/>
              <a:t>Dec 20 (AM)-21(PM), blizzard 09 shut us down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/>
              <a:t>Dec. 27, RHIC Setup complete, begin Ramp Up for Physics (was 14 Dec, late)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/>
              <a:t>Dec 31 (midnight-store 11340),  Machine,</a:t>
            </a:r>
            <a:r>
              <a:rPr lang="en-US" sz="1300" b="1" dirty="0" smtClean="0">
                <a:solidFill>
                  <a:srgbClr val="C00000"/>
                </a:solidFill>
              </a:rPr>
              <a:t> </a:t>
            </a:r>
            <a:r>
              <a:rPr lang="en-US" sz="1300" dirty="0" smtClean="0"/>
              <a:t>Physics declared (store 11340) </a:t>
            </a:r>
            <a:r>
              <a:rPr lang="en-US" sz="1300" dirty="0" smtClean="0">
                <a:sym typeface="Symbol" charset="2"/>
              </a:rPr>
              <a:t>s=</a:t>
            </a:r>
            <a:r>
              <a:rPr lang="en-US" sz="1300" dirty="0" smtClean="0"/>
              <a:t>200 GeV/n Au-Au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/>
              <a:t>Jan 2 (midnight) STAR in Physics Mode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/>
              <a:t>Jan 8 (0600) PHENIX in Physics Mode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/>
              <a:t>Jan 12, Rebucketing not yet routine, stochastic cooling still to come.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/>
              <a:t>Jan 22, changed beta* from 0.6 to 0.7 meters, rebucketing ~established, yellow transverse stochastic cooling on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/>
              <a:t>Mar. 18 (0556), End 10 week </a:t>
            </a:r>
            <a:r>
              <a:rPr lang="en-US" sz="1300" dirty="0" smtClean="0">
                <a:sym typeface="Symbol" charset="2"/>
              </a:rPr>
              <a:t>s = </a:t>
            </a:r>
            <a:r>
              <a:rPr lang="en-US" sz="1300" dirty="0" smtClean="0"/>
              <a:t>200 GeV/n Run, begin </a:t>
            </a:r>
            <a:r>
              <a:rPr lang="en-US" sz="1300" dirty="0" smtClean="0">
                <a:sym typeface="Symbol" charset="2"/>
              </a:rPr>
              <a:t>s </a:t>
            </a:r>
            <a:r>
              <a:rPr lang="en-US" sz="1300" dirty="0" smtClean="0"/>
              <a:t>= 62.4 GeV/n setup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/>
              <a:t>Mar. </a:t>
            </a:r>
            <a:r>
              <a:rPr lang="en-US" sz="1300" strike="sngStrike" dirty="0" smtClean="0"/>
              <a:t>20</a:t>
            </a:r>
            <a:r>
              <a:rPr lang="en-US" sz="1300" dirty="0" smtClean="0"/>
              <a:t> </a:t>
            </a:r>
            <a:r>
              <a:rPr lang="en-US" sz="1300" b="1" dirty="0" smtClean="0">
                <a:solidFill>
                  <a:srgbClr val="C00000"/>
                </a:solidFill>
              </a:rPr>
              <a:t>19</a:t>
            </a:r>
            <a:r>
              <a:rPr lang="en-US" sz="1300" dirty="0" smtClean="0"/>
              <a:t>, Begin 4 week </a:t>
            </a:r>
            <a:r>
              <a:rPr lang="en-US" sz="1300" dirty="0" smtClean="0">
                <a:sym typeface="Symbol" charset="2"/>
              </a:rPr>
              <a:t>s </a:t>
            </a:r>
            <a:r>
              <a:rPr lang="en-US" sz="1300" dirty="0" smtClean="0"/>
              <a:t>= 62.4 GeV/n run </a:t>
            </a:r>
            <a:r>
              <a:rPr lang="en-US" sz="1300" b="1" dirty="0" smtClean="0">
                <a:solidFill>
                  <a:srgbClr val="C00000"/>
                </a:solidFill>
              </a:rPr>
              <a:t>(gained a day of contingency)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900" b="1" dirty="0" smtClean="0">
                <a:solidFill>
                  <a:srgbClr val="C00000"/>
                </a:solidFill>
              </a:rPr>
              <a:t>Machine physics 19 March for stores ≥11954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900" b="1" dirty="0" smtClean="0">
                <a:solidFill>
                  <a:srgbClr val="C00000"/>
                </a:solidFill>
              </a:rPr>
              <a:t>PHENIX Physics 19 Mar for stores ≥11955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900" b="1" dirty="0" smtClean="0">
                <a:solidFill>
                  <a:srgbClr val="C00000"/>
                </a:solidFill>
              </a:rPr>
              <a:t>STAR Physics 21 March for stores ≥11971(?)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>
                <a:solidFill>
                  <a:srgbClr val="3333FF"/>
                </a:solidFill>
              </a:rPr>
              <a:t>Apr. </a:t>
            </a:r>
            <a:r>
              <a:rPr lang="en-US" sz="1300" strike="sngStrike" dirty="0" smtClean="0">
                <a:solidFill>
                  <a:srgbClr val="3333FF"/>
                </a:solidFill>
              </a:rPr>
              <a:t>17</a:t>
            </a:r>
            <a:r>
              <a:rPr lang="en-US" sz="1300" b="1" dirty="0" smtClean="0">
                <a:solidFill>
                  <a:srgbClr val="FF0000"/>
                </a:solidFill>
              </a:rPr>
              <a:t>16</a:t>
            </a:r>
            <a:r>
              <a:rPr lang="en-US" sz="1300" dirty="0" smtClean="0">
                <a:solidFill>
                  <a:srgbClr val="3333FF"/>
                </a:solidFill>
              </a:rPr>
              <a:t>, End 4 week </a:t>
            </a:r>
            <a:r>
              <a:rPr lang="en-US" sz="1300" dirty="0" smtClean="0">
                <a:solidFill>
                  <a:srgbClr val="3333FF"/>
                </a:solidFill>
                <a:sym typeface="Symbol" charset="2"/>
              </a:rPr>
              <a:t>s = 62.4</a:t>
            </a:r>
            <a:r>
              <a:rPr lang="en-US" sz="1300" dirty="0" smtClean="0">
                <a:solidFill>
                  <a:srgbClr val="3333FF"/>
                </a:solidFill>
              </a:rPr>
              <a:t> GeV/n Run, begin </a:t>
            </a:r>
            <a:r>
              <a:rPr lang="en-US" sz="1300" dirty="0" smtClean="0">
                <a:solidFill>
                  <a:srgbClr val="3333FF"/>
                </a:solidFill>
                <a:sym typeface="Symbol" charset="2"/>
              </a:rPr>
              <a:t>s </a:t>
            </a:r>
            <a:r>
              <a:rPr lang="en-US" sz="1300" dirty="0" smtClean="0">
                <a:solidFill>
                  <a:srgbClr val="3333FF"/>
                </a:solidFill>
              </a:rPr>
              <a:t>= 39 GeV/n setup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>
                <a:solidFill>
                  <a:srgbClr val="3333FF"/>
                </a:solidFill>
              </a:rPr>
              <a:t>Apr. 19, Begin 1.5 week </a:t>
            </a:r>
            <a:r>
              <a:rPr lang="en-US" sz="1300" dirty="0" smtClean="0">
                <a:solidFill>
                  <a:srgbClr val="3333FF"/>
                </a:solidFill>
                <a:sym typeface="Symbol" charset="2"/>
              </a:rPr>
              <a:t>s </a:t>
            </a:r>
            <a:r>
              <a:rPr lang="en-US" sz="1300" dirty="0" smtClean="0">
                <a:solidFill>
                  <a:srgbClr val="3333FF"/>
                </a:solidFill>
              </a:rPr>
              <a:t>= 39 GeV/n run</a:t>
            </a:r>
            <a:endParaRPr lang="en-US" sz="1300" b="1" u="sng" dirty="0" smtClean="0">
              <a:solidFill>
                <a:srgbClr val="FE321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300" dirty="0" smtClean="0">
                <a:solidFill>
                  <a:srgbClr val="3333FF"/>
                </a:solidFill>
              </a:rPr>
              <a:t>Apr. 30, End 1.5 week </a:t>
            </a:r>
            <a:r>
              <a:rPr lang="en-US" sz="1300" dirty="0" smtClean="0">
                <a:solidFill>
                  <a:srgbClr val="3333FF"/>
                </a:solidFill>
                <a:sym typeface="Symbol" charset="2"/>
              </a:rPr>
              <a:t>s = 39</a:t>
            </a:r>
            <a:r>
              <a:rPr lang="en-US" sz="1300" dirty="0" smtClean="0">
                <a:solidFill>
                  <a:srgbClr val="3333FF"/>
                </a:solidFill>
              </a:rPr>
              <a:t> GeV/n Run, begin </a:t>
            </a:r>
            <a:r>
              <a:rPr lang="en-US" sz="1300" dirty="0" smtClean="0">
                <a:solidFill>
                  <a:srgbClr val="3333FF"/>
                </a:solidFill>
                <a:latin typeface="Symbol" charset="2"/>
              </a:rPr>
              <a:t>n</a:t>
            </a:r>
            <a:r>
              <a:rPr lang="en-US" sz="1300" dirty="0" smtClean="0">
                <a:solidFill>
                  <a:srgbClr val="3333FF"/>
                </a:solidFill>
              </a:rPr>
              <a:t>= 0.67 studies before polarity switches begin (i.e. this is a placeholder)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>
                <a:solidFill>
                  <a:srgbClr val="3333FF"/>
                </a:solidFill>
              </a:rPr>
              <a:t>May 1, complete </a:t>
            </a:r>
            <a:r>
              <a:rPr lang="en-US" sz="1300" dirty="0" smtClean="0">
                <a:solidFill>
                  <a:srgbClr val="3333FF"/>
                </a:solidFill>
                <a:latin typeface="Symbol" charset="2"/>
              </a:rPr>
              <a:t>n</a:t>
            </a:r>
            <a:r>
              <a:rPr lang="en-US" sz="1300" dirty="0" smtClean="0">
                <a:solidFill>
                  <a:srgbClr val="3333FF"/>
                </a:solidFill>
              </a:rPr>
              <a:t>= 0.67 studies for pp and </a:t>
            </a:r>
            <a:r>
              <a:rPr lang="en-US" sz="1300" dirty="0" smtClean="0">
                <a:solidFill>
                  <a:srgbClr val="3333FF"/>
                </a:solidFill>
                <a:sym typeface="Symbol" charset="2"/>
              </a:rPr>
              <a:t>s </a:t>
            </a:r>
            <a:r>
              <a:rPr lang="en-US" sz="1300" dirty="0" smtClean="0">
                <a:solidFill>
                  <a:srgbClr val="3333FF"/>
                </a:solidFill>
              </a:rPr>
              <a:t>= 7.7 GeV/n setup </a:t>
            </a:r>
            <a:r>
              <a:rPr lang="en-US" sz="1300" b="1" dirty="0" smtClean="0">
                <a:solidFill>
                  <a:srgbClr val="FE3210"/>
                </a:solidFill>
              </a:rPr>
              <a:t>(12 hr pol. switches)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>
                <a:solidFill>
                  <a:srgbClr val="3333FF"/>
                </a:solidFill>
              </a:rPr>
              <a:t>May. 3, Begin 4 week </a:t>
            </a:r>
            <a:r>
              <a:rPr lang="en-US" sz="1300" dirty="0" smtClean="0">
                <a:solidFill>
                  <a:srgbClr val="3333FF"/>
                </a:solidFill>
                <a:sym typeface="Symbol" charset="2"/>
              </a:rPr>
              <a:t>s </a:t>
            </a:r>
            <a:r>
              <a:rPr lang="en-US" sz="1300" dirty="0" smtClean="0">
                <a:solidFill>
                  <a:srgbClr val="3333FF"/>
                </a:solidFill>
              </a:rPr>
              <a:t>= 7.7 GeV/n run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b="1" u="sng" dirty="0" smtClean="0">
                <a:solidFill>
                  <a:srgbClr val="FE3210"/>
                </a:solidFill>
              </a:rPr>
              <a:t>May 23 – 28 IPAC (Kyoto)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b="1" u="sng" dirty="0" smtClean="0">
                <a:solidFill>
                  <a:srgbClr val="FE3210"/>
                </a:solidFill>
              </a:rPr>
              <a:t>May 22 Jun 3, Satogata is away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>
                <a:solidFill>
                  <a:srgbClr val="3333FF"/>
                </a:solidFill>
              </a:rPr>
              <a:t>May 31, End 4 week </a:t>
            </a:r>
            <a:r>
              <a:rPr lang="en-US" sz="1300" dirty="0" smtClean="0">
                <a:solidFill>
                  <a:srgbClr val="3333FF"/>
                </a:solidFill>
                <a:sym typeface="Symbol" charset="2"/>
              </a:rPr>
              <a:t>s = 7.7</a:t>
            </a:r>
            <a:r>
              <a:rPr lang="en-US" sz="1300" dirty="0" smtClean="0">
                <a:solidFill>
                  <a:srgbClr val="3333FF"/>
                </a:solidFill>
              </a:rPr>
              <a:t> GeV/n Run, begin </a:t>
            </a:r>
            <a:r>
              <a:rPr lang="en-US" sz="1300" dirty="0" smtClean="0">
                <a:solidFill>
                  <a:srgbClr val="3333FF"/>
                </a:solidFill>
                <a:sym typeface="Symbol" charset="2"/>
              </a:rPr>
              <a:t>s </a:t>
            </a:r>
            <a:r>
              <a:rPr lang="en-US" sz="1300" dirty="0" smtClean="0">
                <a:solidFill>
                  <a:srgbClr val="3333FF"/>
                </a:solidFill>
              </a:rPr>
              <a:t>= 11.5 GeV/n setup </a:t>
            </a:r>
            <a:r>
              <a:rPr lang="en-US" sz="1300" b="1" dirty="0" smtClean="0">
                <a:solidFill>
                  <a:srgbClr val="FE3210"/>
                </a:solidFill>
              </a:rPr>
              <a:t>(4-6 hr polarity switch, if necessary)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>
                <a:solidFill>
                  <a:srgbClr val="3333FF"/>
                </a:solidFill>
              </a:rPr>
              <a:t>Jun 2, begin </a:t>
            </a:r>
            <a:r>
              <a:rPr lang="en-US" sz="1300" dirty="0" smtClean="0">
                <a:solidFill>
                  <a:schemeClr val="hlink"/>
                </a:solidFill>
                <a:sym typeface="Symbol" charset="2"/>
              </a:rPr>
              <a:t>s = 11.5</a:t>
            </a:r>
            <a:r>
              <a:rPr lang="en-US" sz="1300" dirty="0" smtClean="0">
                <a:solidFill>
                  <a:schemeClr val="hlink"/>
                </a:solidFill>
              </a:rPr>
              <a:t> GeV/n for STAR</a:t>
            </a:r>
            <a:endParaRPr lang="en-US" sz="13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300" dirty="0" smtClean="0">
                <a:solidFill>
                  <a:schemeClr val="hlink"/>
                </a:solidFill>
              </a:rPr>
              <a:t>Jun 16, end 2 week </a:t>
            </a:r>
            <a:r>
              <a:rPr lang="en-US" sz="1300" dirty="0" smtClean="0">
                <a:solidFill>
                  <a:schemeClr val="hlink"/>
                </a:solidFill>
                <a:sym typeface="Symbol" charset="2"/>
              </a:rPr>
              <a:t>s = 11.5</a:t>
            </a:r>
            <a:r>
              <a:rPr lang="en-US" sz="1300" dirty="0" smtClean="0">
                <a:solidFill>
                  <a:schemeClr val="hlink"/>
                </a:solidFill>
              </a:rPr>
              <a:t> GeV/n run, begin </a:t>
            </a:r>
            <a:r>
              <a:rPr lang="en-US" sz="1300" dirty="0" smtClean="0">
                <a:solidFill>
                  <a:schemeClr val="hlink"/>
                </a:solidFill>
                <a:sym typeface="Symbol" charset="2"/>
              </a:rPr>
              <a:t>s = 5</a:t>
            </a:r>
            <a:r>
              <a:rPr lang="en-US" sz="1300" dirty="0" smtClean="0">
                <a:solidFill>
                  <a:schemeClr val="hlink"/>
                </a:solidFill>
              </a:rPr>
              <a:t> GeV/n  setup</a:t>
            </a:r>
            <a:r>
              <a:rPr lang="en-US" sz="1300" b="1" dirty="0" smtClean="0">
                <a:solidFill>
                  <a:srgbClr val="FE3210"/>
                </a:solidFill>
              </a:rPr>
              <a:t> (4-6 hr polarity switch, if necessary)</a:t>
            </a:r>
            <a:endParaRPr lang="en-US" sz="13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300" dirty="0" smtClean="0">
                <a:solidFill>
                  <a:schemeClr val="hlink"/>
                </a:solidFill>
              </a:rPr>
              <a:t>Jun 18, begin </a:t>
            </a:r>
            <a:r>
              <a:rPr lang="en-US" sz="1300" dirty="0" smtClean="0">
                <a:solidFill>
                  <a:schemeClr val="hlink"/>
                </a:solidFill>
                <a:sym typeface="Symbol" charset="2"/>
              </a:rPr>
              <a:t>s = 5 GeV development</a:t>
            </a:r>
            <a:endParaRPr lang="en-US" sz="13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300" dirty="0" smtClean="0">
                <a:solidFill>
                  <a:schemeClr val="hlink"/>
                </a:solidFill>
              </a:rPr>
              <a:t>Jun 21, end 3 days at </a:t>
            </a:r>
            <a:r>
              <a:rPr lang="en-US" sz="1300" dirty="0" smtClean="0">
                <a:solidFill>
                  <a:schemeClr val="hlink"/>
                </a:solidFill>
                <a:sym typeface="Symbol" charset="2"/>
              </a:rPr>
              <a:t>s = 5</a:t>
            </a:r>
            <a:r>
              <a:rPr lang="en-US" sz="1300" dirty="0" smtClean="0">
                <a:solidFill>
                  <a:schemeClr val="hlink"/>
                </a:solidFill>
              </a:rPr>
              <a:t> GeV/n 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>
                <a:solidFill>
                  <a:schemeClr val="hlink"/>
                </a:solidFill>
              </a:rPr>
              <a:t>Jun 22 , Begin </a:t>
            </a:r>
            <a:r>
              <a:rPr lang="en-US" sz="1300" dirty="0" err="1" smtClean="0">
                <a:solidFill>
                  <a:schemeClr val="hlink"/>
                </a:solidFill>
              </a:rPr>
              <a:t>Cryo</a:t>
            </a:r>
            <a:r>
              <a:rPr lang="en-US" sz="1300" dirty="0" smtClean="0">
                <a:solidFill>
                  <a:schemeClr val="hlink"/>
                </a:solidFill>
              </a:rPr>
              <a:t> Warm-up</a:t>
            </a:r>
          </a:p>
          <a:p>
            <a:pPr eaLnBrk="1" hangingPunct="1">
              <a:lnSpc>
                <a:spcPct val="80000"/>
              </a:lnSpc>
            </a:pPr>
            <a:r>
              <a:rPr lang="en-US" sz="1300" dirty="0" smtClean="0">
                <a:solidFill>
                  <a:schemeClr val="hlink"/>
                </a:solidFill>
              </a:rPr>
              <a:t>Jun 23, Warm-up complete, Run 10 ends</a:t>
            </a:r>
            <a:r>
              <a:rPr lang="en-US" sz="1300" dirty="0" smtClean="0">
                <a:solidFill>
                  <a:srgbClr val="FF0000"/>
                </a:solidFill>
              </a:rPr>
              <a:t> – </a:t>
            </a:r>
            <a:r>
              <a:rPr lang="en-US" sz="1300" b="1" u="sng" dirty="0" smtClean="0">
                <a:solidFill>
                  <a:srgbClr val="FE3210"/>
                </a:solidFill>
              </a:rPr>
              <a:t>29.2 CRYO WEEKS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0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Future Topics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Toward Smaller beta* - new quad triplets – D. Trbojevic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Archive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3"/>
          <p:cNvSpPr txBox="1">
            <a:spLocks noChangeArrowheads="1"/>
          </p:cNvSpPr>
          <p:nvPr/>
        </p:nvSpPr>
        <p:spPr bwMode="auto">
          <a:xfrm>
            <a:off x="914400" y="457200"/>
            <a:ext cx="1635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u="sng"/>
              <a:t>Through Jan 2010</a:t>
            </a:r>
          </a:p>
        </p:txBody>
      </p:sp>
      <p:pic>
        <p:nvPicPr>
          <p:cNvPr id="3584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776288"/>
            <a:ext cx="7572375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3"/>
          <p:cNvSpPr txBox="1">
            <a:spLocks noChangeArrowheads="1"/>
          </p:cNvSpPr>
          <p:nvPr/>
        </p:nvSpPr>
        <p:spPr bwMode="auto">
          <a:xfrm>
            <a:off x="685800" y="533400"/>
            <a:ext cx="1495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u="sng"/>
              <a:t>Through 2/28/10</a:t>
            </a:r>
          </a:p>
        </p:txBody>
      </p:sp>
      <p:pic>
        <p:nvPicPr>
          <p:cNvPr id="3686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74676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025" name="Group 561"/>
          <p:cNvGraphicFramePr>
            <a:graphicFrameLocks noGrp="1"/>
          </p:cNvGraphicFramePr>
          <p:nvPr/>
        </p:nvGraphicFramePr>
        <p:xfrm>
          <a:off x="152400" y="609600"/>
          <a:ext cx="8763000" cy="1091248"/>
        </p:xfrm>
        <a:graphic>
          <a:graphicData uri="http://schemas.openxmlformats.org/drawingml/2006/table">
            <a:tbl>
              <a:tblPr/>
              <a:tblGrid>
                <a:gridCol w="914400"/>
                <a:gridCol w="990600"/>
                <a:gridCol w="1381125"/>
                <a:gridCol w="1095375"/>
                <a:gridCol w="1095375"/>
                <a:gridCol w="1095375"/>
                <a:gridCol w="1095375"/>
                <a:gridCol w="1095375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Ring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Bunches/Cycles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Avg Bunch in RHIC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(10^6 ions)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Avg Efficiency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XCBM to RHIC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XCBM to Uxf1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Uxf1 to Wxf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Wxf to Arc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Arc to RHIC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Blue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56/56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909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0.836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1.056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0.963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0.992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0.828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Yellow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56/56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990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0.971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1.085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0.962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0.959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0.970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56" name="TextBox 6"/>
          <p:cNvSpPr txBox="1">
            <a:spLocks noChangeArrowheads="1"/>
          </p:cNvSpPr>
          <p:nvPr/>
        </p:nvSpPr>
        <p:spPr bwMode="auto">
          <a:xfrm>
            <a:off x="1066800" y="3352800"/>
            <a:ext cx="7735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sng"/>
              <a:t>28 Feb Physics Store 11824, </a:t>
            </a:r>
            <a:r>
              <a:rPr lang="en-US" sz="1200" b="1" u="sng"/>
              <a:t>0.7 m </a:t>
            </a:r>
            <a:r>
              <a:rPr lang="en-US" sz="1200" b="1" u="sng">
                <a:latin typeface="Symbol" charset="2"/>
              </a:rPr>
              <a:t>b</a:t>
            </a:r>
            <a:r>
              <a:rPr lang="en-US" sz="1200" b="1" u="sng"/>
              <a:t>* with some cooling and with rebucketing</a:t>
            </a:r>
            <a:r>
              <a:rPr lang="en-US" sz="1200" u="sng"/>
              <a:t>, STAR 32.7 </a:t>
            </a:r>
            <a:r>
              <a:rPr lang="en-US" sz="1200" u="sng">
                <a:latin typeface="Symbol" charset="2"/>
              </a:rPr>
              <a:t>m</a:t>
            </a:r>
            <a:r>
              <a:rPr lang="en-US" sz="1200" u="sng"/>
              <a:t>b-1, 3.9 hr store</a:t>
            </a:r>
          </a:p>
        </p:txBody>
      </p:sp>
      <p:graphicFrame>
        <p:nvGraphicFramePr>
          <p:cNvPr id="62964" name="Group 500"/>
          <p:cNvGraphicFramePr>
            <a:graphicFrameLocks noGrp="1"/>
          </p:cNvGraphicFramePr>
          <p:nvPr/>
        </p:nvGraphicFramePr>
        <p:xfrm>
          <a:off x="304800" y="3657600"/>
          <a:ext cx="8382000" cy="1202690"/>
        </p:xfrm>
        <a:graphic>
          <a:graphicData uri="http://schemas.openxmlformats.org/drawingml/2006/table">
            <a:tbl>
              <a:tblPr/>
              <a:tblGrid>
                <a:gridCol w="574675"/>
                <a:gridCol w="1270000"/>
                <a:gridCol w="1481138"/>
                <a:gridCol w="1149350"/>
                <a:gridCol w="1111250"/>
                <a:gridCol w="950912"/>
                <a:gridCol w="877888"/>
                <a:gridCol w="966787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Ring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Bunches/Cycles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Bunch in RHIC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(10^6 ions)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Efficiency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RHIC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Uxf1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Uxf1 to Wxf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Wxf to Arc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Arc to RHIC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Blue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1.001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0.977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Yellow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95" name="Rectangle 212"/>
          <p:cNvSpPr>
            <a:spLocks noChangeArrowheads="1"/>
          </p:cNvSpPr>
          <p:nvPr/>
        </p:nvSpPr>
        <p:spPr bwMode="auto">
          <a:xfrm>
            <a:off x="7924800" y="2881313"/>
            <a:ext cx="1012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i="1"/>
              <a:t>0.905</a:t>
            </a:r>
            <a:endParaRPr lang="en-US" sz="1000"/>
          </a:p>
        </p:txBody>
      </p:sp>
      <p:sp>
        <p:nvSpPr>
          <p:cNvPr id="34896" name="Rectangle 213"/>
          <p:cNvSpPr>
            <a:spLocks noChangeArrowheads="1"/>
          </p:cNvSpPr>
          <p:nvPr/>
        </p:nvSpPr>
        <p:spPr bwMode="auto">
          <a:xfrm>
            <a:off x="7007225" y="2881313"/>
            <a:ext cx="917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i="1"/>
              <a:t>0.989</a:t>
            </a:r>
            <a:endParaRPr lang="en-US" sz="1000"/>
          </a:p>
        </p:txBody>
      </p:sp>
      <p:sp>
        <p:nvSpPr>
          <p:cNvPr id="34897" name="Rectangle 214"/>
          <p:cNvSpPr>
            <a:spLocks noChangeArrowheads="1"/>
          </p:cNvSpPr>
          <p:nvPr/>
        </p:nvSpPr>
        <p:spPr bwMode="auto">
          <a:xfrm>
            <a:off x="6013450" y="2881313"/>
            <a:ext cx="993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i="1"/>
              <a:t>0.961</a:t>
            </a:r>
            <a:endParaRPr lang="en-US" sz="1000"/>
          </a:p>
        </p:txBody>
      </p:sp>
      <p:sp>
        <p:nvSpPr>
          <p:cNvPr id="34898" name="Rectangle 215"/>
          <p:cNvSpPr>
            <a:spLocks noChangeArrowheads="1"/>
          </p:cNvSpPr>
          <p:nvPr/>
        </p:nvSpPr>
        <p:spPr bwMode="auto">
          <a:xfrm>
            <a:off x="4851400" y="2881313"/>
            <a:ext cx="1162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1.023</a:t>
            </a:r>
          </a:p>
        </p:txBody>
      </p:sp>
      <p:sp>
        <p:nvSpPr>
          <p:cNvPr id="34899" name="Rectangle 216"/>
          <p:cNvSpPr>
            <a:spLocks noChangeArrowheads="1"/>
          </p:cNvSpPr>
          <p:nvPr/>
        </p:nvSpPr>
        <p:spPr bwMode="auto">
          <a:xfrm>
            <a:off x="3646488" y="2881313"/>
            <a:ext cx="1204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0.879</a:t>
            </a:r>
          </a:p>
        </p:txBody>
      </p:sp>
      <p:sp>
        <p:nvSpPr>
          <p:cNvPr id="34900" name="Rectangle 217"/>
          <p:cNvSpPr>
            <a:spLocks noChangeArrowheads="1"/>
          </p:cNvSpPr>
          <p:nvPr/>
        </p:nvSpPr>
        <p:spPr bwMode="auto">
          <a:xfrm>
            <a:off x="2098675" y="2881313"/>
            <a:ext cx="1547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1168</a:t>
            </a:r>
          </a:p>
        </p:txBody>
      </p:sp>
      <p:sp>
        <p:nvSpPr>
          <p:cNvPr id="34901" name="Rectangle 218"/>
          <p:cNvSpPr>
            <a:spLocks noChangeArrowheads="1"/>
          </p:cNvSpPr>
          <p:nvPr/>
        </p:nvSpPr>
        <p:spPr bwMode="auto">
          <a:xfrm>
            <a:off x="768350" y="2881313"/>
            <a:ext cx="1330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111/29</a:t>
            </a:r>
          </a:p>
        </p:txBody>
      </p:sp>
      <p:sp>
        <p:nvSpPr>
          <p:cNvPr id="34902" name="Rectangle 219"/>
          <p:cNvSpPr>
            <a:spLocks noChangeArrowheads="1"/>
          </p:cNvSpPr>
          <p:nvPr/>
        </p:nvSpPr>
        <p:spPr bwMode="auto">
          <a:xfrm>
            <a:off x="168275" y="2881313"/>
            <a:ext cx="600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b="1"/>
              <a:t>Yellow</a:t>
            </a:r>
            <a:endParaRPr lang="en-US" sz="1000"/>
          </a:p>
        </p:txBody>
      </p:sp>
      <p:sp>
        <p:nvSpPr>
          <p:cNvPr id="34903" name="Rectangle 220"/>
          <p:cNvSpPr>
            <a:spLocks noChangeArrowheads="1"/>
          </p:cNvSpPr>
          <p:nvPr/>
        </p:nvSpPr>
        <p:spPr bwMode="auto">
          <a:xfrm>
            <a:off x="7924800" y="2636838"/>
            <a:ext cx="1012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i="1"/>
              <a:t>0.927</a:t>
            </a:r>
            <a:endParaRPr lang="en-US" sz="1000"/>
          </a:p>
        </p:txBody>
      </p:sp>
      <p:sp>
        <p:nvSpPr>
          <p:cNvPr id="34904" name="Rectangle 221"/>
          <p:cNvSpPr>
            <a:spLocks noChangeArrowheads="1"/>
          </p:cNvSpPr>
          <p:nvPr/>
        </p:nvSpPr>
        <p:spPr bwMode="auto">
          <a:xfrm>
            <a:off x="7007225" y="2636838"/>
            <a:ext cx="917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i="1"/>
              <a:t>0.999</a:t>
            </a:r>
            <a:endParaRPr lang="en-US" sz="1000"/>
          </a:p>
        </p:txBody>
      </p:sp>
      <p:sp>
        <p:nvSpPr>
          <p:cNvPr id="34905" name="Rectangle 222"/>
          <p:cNvSpPr>
            <a:spLocks noChangeArrowheads="1"/>
          </p:cNvSpPr>
          <p:nvPr/>
        </p:nvSpPr>
        <p:spPr bwMode="auto">
          <a:xfrm>
            <a:off x="6013450" y="2636838"/>
            <a:ext cx="993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i="1"/>
              <a:t>0.961</a:t>
            </a:r>
            <a:endParaRPr lang="en-US" sz="1000"/>
          </a:p>
        </p:txBody>
      </p:sp>
      <p:sp>
        <p:nvSpPr>
          <p:cNvPr id="34906" name="Rectangle 223"/>
          <p:cNvSpPr>
            <a:spLocks noChangeArrowheads="1"/>
          </p:cNvSpPr>
          <p:nvPr/>
        </p:nvSpPr>
        <p:spPr bwMode="auto">
          <a:xfrm>
            <a:off x="4851400" y="2636838"/>
            <a:ext cx="1162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1.024</a:t>
            </a:r>
          </a:p>
        </p:txBody>
      </p:sp>
      <p:sp>
        <p:nvSpPr>
          <p:cNvPr id="34907" name="Rectangle 224"/>
          <p:cNvSpPr>
            <a:spLocks noChangeArrowheads="1"/>
          </p:cNvSpPr>
          <p:nvPr/>
        </p:nvSpPr>
        <p:spPr bwMode="auto">
          <a:xfrm>
            <a:off x="3646488" y="2636838"/>
            <a:ext cx="1204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0.911</a:t>
            </a:r>
          </a:p>
        </p:txBody>
      </p:sp>
      <p:sp>
        <p:nvSpPr>
          <p:cNvPr id="34908" name="Rectangle 225"/>
          <p:cNvSpPr>
            <a:spLocks noChangeArrowheads="1"/>
          </p:cNvSpPr>
          <p:nvPr/>
        </p:nvSpPr>
        <p:spPr bwMode="auto">
          <a:xfrm>
            <a:off x="2098675" y="2636838"/>
            <a:ext cx="1547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1196</a:t>
            </a:r>
          </a:p>
        </p:txBody>
      </p:sp>
      <p:sp>
        <p:nvSpPr>
          <p:cNvPr id="34909" name="Rectangle 226"/>
          <p:cNvSpPr>
            <a:spLocks noChangeArrowheads="1"/>
          </p:cNvSpPr>
          <p:nvPr/>
        </p:nvSpPr>
        <p:spPr bwMode="auto">
          <a:xfrm>
            <a:off x="768350" y="2636838"/>
            <a:ext cx="1330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/>
              <a:t>111/28</a:t>
            </a:r>
          </a:p>
        </p:txBody>
      </p:sp>
      <p:sp>
        <p:nvSpPr>
          <p:cNvPr id="34910" name="Rectangle 227"/>
          <p:cNvSpPr>
            <a:spLocks noChangeArrowheads="1"/>
          </p:cNvSpPr>
          <p:nvPr/>
        </p:nvSpPr>
        <p:spPr bwMode="auto">
          <a:xfrm>
            <a:off x="168275" y="2636838"/>
            <a:ext cx="600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000" b="1"/>
              <a:t>Blue</a:t>
            </a:r>
            <a:endParaRPr lang="en-US" sz="1000"/>
          </a:p>
        </p:txBody>
      </p:sp>
      <p:sp>
        <p:nvSpPr>
          <p:cNvPr id="34911" name="Rectangle 228"/>
          <p:cNvSpPr>
            <a:spLocks noChangeArrowheads="1"/>
          </p:cNvSpPr>
          <p:nvPr/>
        </p:nvSpPr>
        <p:spPr bwMode="auto">
          <a:xfrm>
            <a:off x="7924800" y="2209800"/>
            <a:ext cx="1012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 i="1"/>
              <a:t>Arc to RHIC</a:t>
            </a:r>
            <a:r>
              <a:rPr lang="en-US" sz="1000" b="1"/>
              <a:t> </a:t>
            </a:r>
            <a:endParaRPr lang="en-US" sz="1000"/>
          </a:p>
        </p:txBody>
      </p:sp>
      <p:sp>
        <p:nvSpPr>
          <p:cNvPr id="34912" name="Rectangle 229"/>
          <p:cNvSpPr>
            <a:spLocks noChangeArrowheads="1"/>
          </p:cNvSpPr>
          <p:nvPr/>
        </p:nvSpPr>
        <p:spPr bwMode="auto">
          <a:xfrm>
            <a:off x="7007225" y="2209800"/>
            <a:ext cx="917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 i="1"/>
              <a:t>Wxf to Arc</a:t>
            </a:r>
            <a:r>
              <a:rPr lang="en-US" sz="1000" b="1"/>
              <a:t> </a:t>
            </a:r>
            <a:endParaRPr lang="en-US" sz="1000"/>
          </a:p>
        </p:txBody>
      </p:sp>
      <p:sp>
        <p:nvSpPr>
          <p:cNvPr id="34913" name="Rectangle 230"/>
          <p:cNvSpPr>
            <a:spLocks noChangeArrowheads="1"/>
          </p:cNvSpPr>
          <p:nvPr/>
        </p:nvSpPr>
        <p:spPr bwMode="auto">
          <a:xfrm>
            <a:off x="6013450" y="2209800"/>
            <a:ext cx="9937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 i="1"/>
              <a:t>Uxf1 to Wxf</a:t>
            </a:r>
            <a:r>
              <a:rPr lang="en-US" sz="1000" b="1"/>
              <a:t> </a:t>
            </a:r>
            <a:endParaRPr lang="en-US" sz="1000"/>
          </a:p>
        </p:txBody>
      </p:sp>
      <p:sp>
        <p:nvSpPr>
          <p:cNvPr id="34914" name="Rectangle 231"/>
          <p:cNvSpPr>
            <a:spLocks noChangeArrowheads="1"/>
          </p:cNvSpPr>
          <p:nvPr/>
        </p:nvSpPr>
        <p:spPr bwMode="auto">
          <a:xfrm>
            <a:off x="4851400" y="2209800"/>
            <a:ext cx="11620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/>
              <a:t>XCBM to Uxf1 </a:t>
            </a:r>
            <a:endParaRPr lang="en-US" sz="1000"/>
          </a:p>
        </p:txBody>
      </p:sp>
      <p:sp>
        <p:nvSpPr>
          <p:cNvPr id="34915" name="Rectangle 232"/>
          <p:cNvSpPr>
            <a:spLocks noChangeArrowheads="1"/>
          </p:cNvSpPr>
          <p:nvPr/>
        </p:nvSpPr>
        <p:spPr bwMode="auto">
          <a:xfrm>
            <a:off x="3646488" y="2209800"/>
            <a:ext cx="12049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/>
              <a:t>Avg Efficiency </a:t>
            </a:r>
            <a:br>
              <a:rPr lang="en-US" sz="1000" b="1"/>
            </a:br>
            <a:r>
              <a:rPr lang="en-US" sz="1000" b="1"/>
              <a:t>XCBM to RHIC </a:t>
            </a:r>
            <a:endParaRPr lang="en-US" sz="1000"/>
          </a:p>
        </p:txBody>
      </p:sp>
      <p:sp>
        <p:nvSpPr>
          <p:cNvPr id="34916" name="Rectangle 233"/>
          <p:cNvSpPr>
            <a:spLocks noChangeArrowheads="1"/>
          </p:cNvSpPr>
          <p:nvPr/>
        </p:nvSpPr>
        <p:spPr bwMode="auto">
          <a:xfrm>
            <a:off x="2098675" y="2209800"/>
            <a:ext cx="15478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/>
              <a:t>Avg Bunch in RHIC </a:t>
            </a:r>
            <a:br>
              <a:rPr lang="en-US" sz="1000" b="1"/>
            </a:br>
            <a:r>
              <a:rPr lang="en-US" sz="1000" b="1"/>
              <a:t>(10^6 ions) </a:t>
            </a:r>
            <a:endParaRPr lang="en-US" sz="1000"/>
          </a:p>
        </p:txBody>
      </p:sp>
      <p:sp>
        <p:nvSpPr>
          <p:cNvPr id="34917" name="Rectangle 234"/>
          <p:cNvSpPr>
            <a:spLocks noChangeArrowheads="1"/>
          </p:cNvSpPr>
          <p:nvPr/>
        </p:nvSpPr>
        <p:spPr bwMode="auto">
          <a:xfrm>
            <a:off x="768350" y="2209800"/>
            <a:ext cx="13303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/>
              <a:t>Bunches/Cycles </a:t>
            </a:r>
            <a:endParaRPr lang="en-US" sz="1000"/>
          </a:p>
        </p:txBody>
      </p:sp>
      <p:sp>
        <p:nvSpPr>
          <p:cNvPr id="34918" name="Rectangle 235"/>
          <p:cNvSpPr>
            <a:spLocks noChangeArrowheads="1"/>
          </p:cNvSpPr>
          <p:nvPr/>
        </p:nvSpPr>
        <p:spPr bwMode="auto">
          <a:xfrm>
            <a:off x="168275" y="2209800"/>
            <a:ext cx="6000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000" b="1"/>
              <a:t>Ring </a:t>
            </a:r>
            <a:endParaRPr lang="en-US" sz="1000"/>
          </a:p>
        </p:txBody>
      </p:sp>
      <p:sp>
        <p:nvSpPr>
          <p:cNvPr id="34919" name="Line 236"/>
          <p:cNvSpPr>
            <a:spLocks noChangeShapeType="1"/>
          </p:cNvSpPr>
          <p:nvPr/>
        </p:nvSpPr>
        <p:spPr bwMode="auto">
          <a:xfrm>
            <a:off x="168275" y="2209800"/>
            <a:ext cx="8769350" cy="15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0" name="Line 237"/>
          <p:cNvSpPr>
            <a:spLocks noChangeShapeType="1"/>
          </p:cNvSpPr>
          <p:nvPr/>
        </p:nvSpPr>
        <p:spPr bwMode="auto">
          <a:xfrm>
            <a:off x="168275" y="3125788"/>
            <a:ext cx="8769350" cy="1587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1" name="Line 238"/>
          <p:cNvSpPr>
            <a:spLocks noChangeShapeType="1"/>
          </p:cNvSpPr>
          <p:nvPr/>
        </p:nvSpPr>
        <p:spPr bwMode="auto">
          <a:xfrm>
            <a:off x="168275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2" name="Line 239"/>
          <p:cNvSpPr>
            <a:spLocks noChangeShapeType="1"/>
          </p:cNvSpPr>
          <p:nvPr/>
        </p:nvSpPr>
        <p:spPr bwMode="auto">
          <a:xfrm>
            <a:off x="8937625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3" name="Line 240"/>
          <p:cNvSpPr>
            <a:spLocks noChangeShapeType="1"/>
          </p:cNvSpPr>
          <p:nvPr/>
        </p:nvSpPr>
        <p:spPr bwMode="auto">
          <a:xfrm>
            <a:off x="168275" y="2636838"/>
            <a:ext cx="8769350" cy="1587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4" name="Line 241"/>
          <p:cNvSpPr>
            <a:spLocks noChangeShapeType="1"/>
          </p:cNvSpPr>
          <p:nvPr/>
        </p:nvSpPr>
        <p:spPr bwMode="auto">
          <a:xfrm>
            <a:off x="768350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5" name="Line 242"/>
          <p:cNvSpPr>
            <a:spLocks noChangeShapeType="1"/>
          </p:cNvSpPr>
          <p:nvPr/>
        </p:nvSpPr>
        <p:spPr bwMode="auto">
          <a:xfrm>
            <a:off x="2098675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6" name="Line 243"/>
          <p:cNvSpPr>
            <a:spLocks noChangeShapeType="1"/>
          </p:cNvSpPr>
          <p:nvPr/>
        </p:nvSpPr>
        <p:spPr bwMode="auto">
          <a:xfrm>
            <a:off x="3646488" y="2209800"/>
            <a:ext cx="1587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7" name="Line 244"/>
          <p:cNvSpPr>
            <a:spLocks noChangeShapeType="1"/>
          </p:cNvSpPr>
          <p:nvPr/>
        </p:nvSpPr>
        <p:spPr bwMode="auto">
          <a:xfrm>
            <a:off x="4851400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8" name="Line 245"/>
          <p:cNvSpPr>
            <a:spLocks noChangeShapeType="1"/>
          </p:cNvSpPr>
          <p:nvPr/>
        </p:nvSpPr>
        <p:spPr bwMode="auto">
          <a:xfrm>
            <a:off x="6013450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9" name="Line 246"/>
          <p:cNvSpPr>
            <a:spLocks noChangeShapeType="1"/>
          </p:cNvSpPr>
          <p:nvPr/>
        </p:nvSpPr>
        <p:spPr bwMode="auto">
          <a:xfrm>
            <a:off x="7007225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0" name="Line 247"/>
          <p:cNvSpPr>
            <a:spLocks noChangeShapeType="1"/>
          </p:cNvSpPr>
          <p:nvPr/>
        </p:nvSpPr>
        <p:spPr bwMode="auto">
          <a:xfrm>
            <a:off x="7924800" y="2209800"/>
            <a:ext cx="1588" cy="915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1" name="Line 248"/>
          <p:cNvSpPr>
            <a:spLocks noChangeShapeType="1"/>
          </p:cNvSpPr>
          <p:nvPr/>
        </p:nvSpPr>
        <p:spPr bwMode="auto">
          <a:xfrm>
            <a:off x="168275" y="2881313"/>
            <a:ext cx="8769350" cy="1587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32" name="TextBox 6"/>
          <p:cNvSpPr txBox="1">
            <a:spLocks noChangeArrowheads="1"/>
          </p:cNvSpPr>
          <p:nvPr/>
        </p:nvSpPr>
        <p:spPr bwMode="auto">
          <a:xfrm>
            <a:off x="1143000" y="1828800"/>
            <a:ext cx="6662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sng"/>
              <a:t>18 Jan Physics Store 11489, </a:t>
            </a:r>
            <a:r>
              <a:rPr lang="en-US" sz="1200" b="1" u="sng"/>
              <a:t>0.6 m </a:t>
            </a:r>
            <a:r>
              <a:rPr lang="en-US" sz="1200" b="1" u="sng">
                <a:latin typeface="Symbol" charset="2"/>
              </a:rPr>
              <a:t>b</a:t>
            </a:r>
            <a:r>
              <a:rPr lang="en-US" sz="1200" b="1" u="sng"/>
              <a:t>* No cooling or rebucketing</a:t>
            </a:r>
            <a:r>
              <a:rPr lang="en-US" sz="1200" u="sng"/>
              <a:t>, STAR 22.6 </a:t>
            </a:r>
            <a:r>
              <a:rPr lang="en-US" sz="1200" u="sng">
                <a:latin typeface="Symbol" charset="2"/>
              </a:rPr>
              <a:t>m</a:t>
            </a:r>
            <a:r>
              <a:rPr lang="en-US" sz="1200" u="sng"/>
              <a:t>b</a:t>
            </a:r>
            <a:r>
              <a:rPr lang="en-US" sz="1200" u="sng" baseline="30000"/>
              <a:t>-1</a:t>
            </a:r>
            <a:r>
              <a:rPr lang="en-US" sz="1200" u="sng"/>
              <a:t>, 3.9 hr store</a:t>
            </a:r>
          </a:p>
        </p:txBody>
      </p:sp>
      <p:graphicFrame>
        <p:nvGraphicFramePr>
          <p:cNvPr id="62868" name="Group 404"/>
          <p:cNvGraphicFramePr>
            <a:graphicFrameLocks noGrp="1"/>
          </p:cNvGraphicFramePr>
          <p:nvPr/>
        </p:nvGraphicFramePr>
        <p:xfrm>
          <a:off x="304800" y="5257800"/>
          <a:ext cx="8382000" cy="1295401"/>
        </p:xfrm>
        <a:graphic>
          <a:graphicData uri="http://schemas.openxmlformats.org/drawingml/2006/table">
            <a:tbl>
              <a:tblPr/>
              <a:tblGrid>
                <a:gridCol w="574675"/>
                <a:gridCol w="1270000"/>
                <a:gridCol w="1479550"/>
                <a:gridCol w="1150938"/>
                <a:gridCol w="1111250"/>
                <a:gridCol w="950912"/>
                <a:gridCol w="877888"/>
                <a:gridCol w="966787"/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Ring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Bunches/Cycles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Bunch in RHIC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(10^6 ions)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Avg Efficiency </a:t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RHIC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XCBM to Uxf1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Uxf1 to Wxf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Wxf to Arc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Arc to RHIC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Blue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1354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0.927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0.990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1.003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Yellow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111/28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1377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0.931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0.990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0.964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0.989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0.987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71" name="TextBox 6"/>
          <p:cNvSpPr txBox="1">
            <a:spLocks noChangeArrowheads="1"/>
          </p:cNvSpPr>
          <p:nvPr/>
        </p:nvSpPr>
        <p:spPr bwMode="auto">
          <a:xfrm>
            <a:off x="1066800" y="4953000"/>
            <a:ext cx="7615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sng"/>
              <a:t>2 Mar Physics Store 11834, </a:t>
            </a:r>
            <a:r>
              <a:rPr lang="en-US" sz="1200" b="1" u="sng"/>
              <a:t>0.7 m </a:t>
            </a:r>
            <a:r>
              <a:rPr lang="en-US" sz="1200" b="1" u="sng">
                <a:latin typeface="Symbol" charset="2"/>
              </a:rPr>
              <a:t>b</a:t>
            </a:r>
            <a:r>
              <a:rPr lang="en-US" sz="1200" b="1" u="sng"/>
              <a:t>* with some cooling and with rebucketing</a:t>
            </a:r>
            <a:r>
              <a:rPr lang="en-US" sz="1200" u="sng"/>
              <a:t>, STAR 29.4 </a:t>
            </a:r>
            <a:r>
              <a:rPr lang="en-US" sz="1200" u="sng">
                <a:latin typeface="Symbol" charset="2"/>
              </a:rPr>
              <a:t>m</a:t>
            </a:r>
            <a:r>
              <a:rPr lang="en-US" sz="1200" u="sng"/>
              <a:t>b</a:t>
            </a:r>
            <a:r>
              <a:rPr lang="en-US" sz="1200" u="sng" baseline="30000"/>
              <a:t>-1</a:t>
            </a:r>
            <a:r>
              <a:rPr lang="en-US" sz="1200" u="sng"/>
              <a:t>,3.9 hr store)</a:t>
            </a:r>
          </a:p>
        </p:txBody>
      </p:sp>
      <p:sp>
        <p:nvSpPr>
          <p:cNvPr id="34972" name="TextBox 6"/>
          <p:cNvSpPr txBox="1">
            <a:spLocks noChangeArrowheads="1"/>
          </p:cNvSpPr>
          <p:nvPr/>
        </p:nvSpPr>
        <p:spPr bwMode="auto">
          <a:xfrm>
            <a:off x="914400" y="228600"/>
            <a:ext cx="6761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u="sng"/>
              <a:t>31 Dec </a:t>
            </a:r>
            <a:r>
              <a:rPr lang="en-US" sz="1200" b="1" u="sng"/>
              <a:t>1</a:t>
            </a:r>
            <a:r>
              <a:rPr lang="en-US" sz="1200" b="1" u="sng" baseline="30000"/>
              <a:t>st</a:t>
            </a:r>
            <a:r>
              <a:rPr lang="en-US" sz="1200" b="1" u="sng"/>
              <a:t>  Physics Store</a:t>
            </a:r>
            <a:r>
              <a:rPr lang="en-US" sz="1200" u="sng"/>
              <a:t> 11340, 0.6 m </a:t>
            </a:r>
            <a:r>
              <a:rPr lang="en-US" sz="1200" u="sng">
                <a:latin typeface="Symbol" charset="2"/>
              </a:rPr>
              <a:t>b</a:t>
            </a:r>
            <a:r>
              <a:rPr lang="en-US" sz="1200" u="sng"/>
              <a:t>* No cooling or rebucketing, STAR 3.2 </a:t>
            </a:r>
            <a:r>
              <a:rPr lang="en-US" sz="1200" u="sng">
                <a:latin typeface="Symbol" charset="2"/>
              </a:rPr>
              <a:t>m</a:t>
            </a:r>
            <a:r>
              <a:rPr lang="en-US" sz="1200" u="sng"/>
              <a:t>b</a:t>
            </a:r>
            <a:r>
              <a:rPr lang="en-US" sz="1200" u="sng" baseline="30000"/>
              <a:t>-1</a:t>
            </a:r>
            <a:r>
              <a:rPr lang="en-US" sz="1200" u="sng"/>
              <a:t>, 2.6 hr 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3"/>
          <p:cNvSpPr txBox="1">
            <a:spLocks noChangeArrowheads="1"/>
          </p:cNvSpPr>
          <p:nvPr/>
        </p:nvSpPr>
        <p:spPr bwMode="auto">
          <a:xfrm>
            <a:off x="914400" y="457200"/>
            <a:ext cx="1495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u="sng"/>
              <a:t>Through 2/28/10</a:t>
            </a:r>
          </a:p>
        </p:txBody>
      </p:sp>
      <p:pic>
        <p:nvPicPr>
          <p:cNvPr id="3993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71550"/>
            <a:ext cx="71628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914400" y="457200"/>
            <a:ext cx="1495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u="sng"/>
              <a:t>Through 2/28/10</a:t>
            </a:r>
          </a:p>
        </p:txBody>
      </p:sp>
      <p:pic>
        <p:nvPicPr>
          <p:cNvPr id="4096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57275"/>
            <a:ext cx="8105775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752600"/>
          <a:ext cx="7239000" cy="2968625"/>
        </p:xfrm>
        <a:graphic>
          <a:graphicData uri="http://schemas.openxmlformats.org/drawingml/2006/table">
            <a:tbl>
              <a:tblPr/>
              <a:tblGrid>
                <a:gridCol w="2413000"/>
                <a:gridCol w="2413000"/>
                <a:gridCol w="2413000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Physics production or beam studies weeks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  <a:sym typeface="Symbol" charset="2"/>
                        </a:rPr>
                        <a:t>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NN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  (GeV)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25-cryoweek run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27-cryoweek run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200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62.4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39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1.5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1.5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11.5 @ STAR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7.7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Beam studies @ 5 GeV and @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  <a:sym typeface="Symbol" charset="2"/>
                        </a:rPr>
                        <a:t>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 0.67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cs typeface="Times New Roman" charset="0"/>
                        </a:rPr>
                        <a:t>0.5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03" name="TextBox 2"/>
          <p:cNvSpPr txBox="1">
            <a:spLocks noChangeArrowheads="1"/>
          </p:cNvSpPr>
          <p:nvPr/>
        </p:nvSpPr>
        <p:spPr bwMode="auto">
          <a:xfrm>
            <a:off x="2362200" y="990600"/>
            <a:ext cx="4402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Revised Run 10 Plan, Nov 25,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 10 Au-Au Goals</a:t>
            </a:r>
            <a:br>
              <a:rPr lang="en-US" smtClean="0"/>
            </a:br>
            <a:r>
              <a:rPr lang="en-US" sz="1600" smtClean="0"/>
              <a:t>11/19/09</a:t>
            </a:r>
            <a:endParaRPr lang="en-US" sz="2200" u="sng" smtClean="0">
              <a:solidFill>
                <a:srgbClr val="FF0000"/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49763"/>
          </a:xfrm>
        </p:spPr>
        <p:txBody>
          <a:bodyPr/>
          <a:lstStyle/>
          <a:p>
            <a:pPr eaLnBrk="1" hangingPunct="1"/>
            <a:r>
              <a:rPr lang="en-US" smtClean="0"/>
              <a:t>STAR</a:t>
            </a:r>
          </a:p>
          <a:p>
            <a:pPr lvl="1" eaLnBrk="1" hangingPunct="1"/>
            <a:r>
              <a:rPr lang="en-US" smtClean="0">
                <a:sym typeface="Symbol" charset="2"/>
              </a:rPr>
              <a:t>s = 200 GeV/n </a:t>
            </a:r>
          </a:p>
          <a:p>
            <a:pPr lvl="2" eaLnBrk="1" hangingPunct="1"/>
            <a:r>
              <a:rPr lang="en-US" smtClean="0">
                <a:sym typeface="Symbol" charset="2"/>
              </a:rPr>
              <a:t>Luminosity Sampled/Delivered = 2/4 nb</a:t>
            </a:r>
            <a:r>
              <a:rPr lang="en-US" baseline="30000" smtClean="0">
                <a:sym typeface="Symbol" charset="2"/>
              </a:rPr>
              <a:t>-1</a:t>
            </a:r>
          </a:p>
          <a:p>
            <a:pPr lvl="2" eaLnBrk="1" hangingPunct="1"/>
            <a:r>
              <a:rPr lang="en-US" smtClean="0">
                <a:sym typeface="Symbol" charset="2"/>
              </a:rPr>
              <a:t>250M Central Events</a:t>
            </a:r>
          </a:p>
          <a:p>
            <a:pPr lvl="2" eaLnBrk="1" hangingPunct="1"/>
            <a:r>
              <a:rPr lang="en-US" smtClean="0">
                <a:sym typeface="Symbol" charset="2"/>
              </a:rPr>
              <a:t>300M Min-bias events</a:t>
            </a:r>
          </a:p>
          <a:p>
            <a:pPr eaLnBrk="1" hangingPunct="1"/>
            <a:r>
              <a:rPr lang="en-US" smtClean="0">
                <a:sym typeface="Symbol" charset="2"/>
              </a:rPr>
              <a:t>PHENIX</a:t>
            </a:r>
          </a:p>
          <a:p>
            <a:pPr lvl="1" eaLnBrk="1" hangingPunct="1"/>
            <a:r>
              <a:rPr lang="en-US" smtClean="0">
                <a:sym typeface="Symbol" charset="2"/>
              </a:rPr>
              <a:t>s = 200 GeV/n </a:t>
            </a:r>
          </a:p>
          <a:p>
            <a:pPr lvl="2" eaLnBrk="1" hangingPunct="1"/>
            <a:r>
              <a:rPr lang="en-US" smtClean="0">
                <a:sym typeface="Symbol" charset="2"/>
              </a:rPr>
              <a:t>Luminosity Recorded/Delivered = 1.4/&gt;6 nb</a:t>
            </a:r>
            <a:r>
              <a:rPr lang="en-US" baseline="30000" smtClean="0">
                <a:sym typeface="Symbol" charset="2"/>
              </a:rPr>
              <a:t>-1</a:t>
            </a:r>
          </a:p>
          <a:p>
            <a:pPr lvl="2" eaLnBrk="1" hangingPunct="1"/>
            <a:r>
              <a:rPr lang="en-US" smtClean="0">
                <a:sym typeface="Symbol" charset="2"/>
              </a:rPr>
              <a:t>Minimum Goal: </a:t>
            </a:r>
          </a:p>
          <a:p>
            <a:pPr lvl="3" eaLnBrk="1" hangingPunct="1"/>
            <a:r>
              <a:rPr lang="en-US" smtClean="0">
                <a:sym typeface="Symbol" charset="2"/>
              </a:rPr>
              <a:t>Luminosity Recorded/Delivered = 1.1/3.9 nb</a:t>
            </a:r>
            <a:r>
              <a:rPr lang="en-US" baseline="30000" smtClean="0">
                <a:sym typeface="Symbol" charset="2"/>
              </a:rPr>
              <a:t>-1</a:t>
            </a:r>
          </a:p>
          <a:p>
            <a:pPr lvl="2" eaLnBrk="1" hangingPunct="1"/>
            <a:endParaRPr lang="en-US" smtClean="0">
              <a:sym typeface="Symbol" charset="2"/>
            </a:endParaRPr>
          </a:p>
          <a:p>
            <a:pPr lvl="2" eaLnBrk="1" hangingPunct="1"/>
            <a:endParaRPr lang="en-US" smtClean="0">
              <a:sym typeface="Symbol" charset="2"/>
            </a:endParaRPr>
          </a:p>
          <a:p>
            <a:pPr lvl="2" eaLnBrk="1" hangingPunct="1"/>
            <a:endParaRPr lang="en-US" smtClean="0">
              <a:sym typeface="Symbol" charset="2"/>
            </a:endParaRPr>
          </a:p>
          <a:p>
            <a:pPr lvl="2" eaLnBrk="1" hangingPunct="1"/>
            <a:endParaRPr lang="en-US" baseline="30000" smtClean="0">
              <a:sym typeface="Symbol" charset="2"/>
            </a:endParaRPr>
          </a:p>
          <a:p>
            <a:pPr lvl="3" eaLnBrk="1" hangingPunct="1"/>
            <a:endParaRPr lang="en-US" smtClean="0">
              <a:sym typeface="Symbol" charset="2"/>
            </a:endParaRPr>
          </a:p>
          <a:p>
            <a:pPr eaLnBrk="1" hangingPunct="1"/>
            <a:endParaRPr lang="en-US" smtClean="0">
              <a:sym typeface="Symbol" charset="2"/>
            </a:endParaRPr>
          </a:p>
          <a:p>
            <a:pPr lvl="2" eaLnBrk="1" hangingPunct="1"/>
            <a:endParaRPr lang="en-US" baseline="30000" smtClean="0"/>
          </a:p>
          <a:p>
            <a:pPr eaLnBrk="1" hangingPunct="1"/>
            <a:endParaRPr lang="en-US" baseline="300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295400" y="1143000"/>
          <a:ext cx="6248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 10 Au-Au Goals</a:t>
            </a:r>
            <a:br>
              <a:rPr lang="en-US" dirty="0" smtClean="0"/>
            </a:br>
            <a:r>
              <a:rPr lang="en-US" sz="1600" dirty="0" smtClean="0"/>
              <a:t>3/17/10</a:t>
            </a:r>
            <a:endParaRPr lang="en-US" sz="2200" u="sng" dirty="0" smtClean="0">
              <a:solidFill>
                <a:srgbClr val="FF0000"/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49763"/>
          </a:xfrm>
        </p:spPr>
        <p:txBody>
          <a:bodyPr/>
          <a:lstStyle/>
          <a:p>
            <a:pPr eaLnBrk="1" hangingPunct="1"/>
            <a:r>
              <a:rPr lang="en-US" dirty="0" smtClean="0"/>
              <a:t>STAR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s = 62 GeV/n </a:t>
            </a:r>
          </a:p>
          <a:p>
            <a:pPr lvl="2" eaLnBrk="1" hangingPunct="1"/>
            <a:r>
              <a:rPr lang="en-US" dirty="0" smtClean="0">
                <a:sym typeface="Symbol" charset="2"/>
              </a:rPr>
              <a:t>Luminosity Sampled/Delivered = ?/? </a:t>
            </a:r>
            <a:r>
              <a:rPr lang="en-US" dirty="0" smtClean="0">
                <a:latin typeface="Symbol" pitchFamily="18" charset="2"/>
                <a:sym typeface="Symbol" charset="2"/>
              </a:rPr>
              <a:t>m</a:t>
            </a:r>
            <a:r>
              <a:rPr lang="en-US" dirty="0" smtClean="0">
                <a:sym typeface="Symbol" charset="2"/>
              </a:rPr>
              <a:t>b</a:t>
            </a:r>
            <a:r>
              <a:rPr lang="en-US" baseline="30000" dirty="0" smtClean="0">
                <a:sym typeface="Symbol" charset="2"/>
              </a:rPr>
              <a:t>-1</a:t>
            </a:r>
          </a:p>
          <a:p>
            <a:pPr lvl="2" eaLnBrk="1" hangingPunct="1"/>
            <a:r>
              <a:rPr lang="en-US" dirty="0" smtClean="0">
                <a:sym typeface="Symbol" charset="2"/>
              </a:rPr>
              <a:t>100M Min-bias events</a:t>
            </a:r>
          </a:p>
          <a:p>
            <a:pPr eaLnBrk="1" hangingPunct="1"/>
            <a:r>
              <a:rPr lang="en-US" dirty="0" smtClean="0">
                <a:sym typeface="Symbol" charset="2"/>
              </a:rPr>
              <a:t>PHENIX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s = 62 GeV/n </a:t>
            </a:r>
          </a:p>
          <a:p>
            <a:pPr lvl="2" eaLnBrk="1" hangingPunct="1"/>
            <a:r>
              <a:rPr lang="en-US" dirty="0" smtClean="0">
                <a:sym typeface="Symbol" charset="2"/>
              </a:rPr>
              <a:t>Luminosity Recorded/Delivered = 193/64 </a:t>
            </a:r>
            <a:r>
              <a:rPr lang="en-US" dirty="0" smtClean="0">
                <a:latin typeface="Symbol" pitchFamily="18" charset="2"/>
                <a:sym typeface="Symbol" charset="2"/>
              </a:rPr>
              <a:t>m</a:t>
            </a:r>
            <a:r>
              <a:rPr lang="en-US" dirty="0" smtClean="0">
                <a:sym typeface="Symbol" charset="2"/>
              </a:rPr>
              <a:t>b</a:t>
            </a:r>
            <a:r>
              <a:rPr lang="en-US" baseline="30000" dirty="0" smtClean="0">
                <a:sym typeface="Symbol" charset="2"/>
              </a:rPr>
              <a:t>-1</a:t>
            </a:r>
          </a:p>
          <a:p>
            <a:pPr lvl="2" eaLnBrk="1" hangingPunct="1"/>
            <a:r>
              <a:rPr lang="en-US" dirty="0" smtClean="0">
                <a:sym typeface="Symbol" charset="2"/>
              </a:rPr>
              <a:t>400M Min-bias events</a:t>
            </a:r>
          </a:p>
          <a:p>
            <a:pPr lvl="2" eaLnBrk="1" hangingPunct="1">
              <a:buNone/>
            </a:pPr>
            <a:endParaRPr lang="en-US" dirty="0" smtClean="0">
              <a:sym typeface="Symbol" charset="2"/>
            </a:endParaRPr>
          </a:p>
          <a:p>
            <a:pPr lvl="2" eaLnBrk="1" hangingPunct="1"/>
            <a:endParaRPr lang="en-US" dirty="0" smtClean="0">
              <a:sym typeface="Symbol" charset="2"/>
            </a:endParaRPr>
          </a:p>
          <a:p>
            <a:pPr lvl="2" eaLnBrk="1" hangingPunct="1"/>
            <a:endParaRPr lang="en-US" dirty="0" smtClean="0">
              <a:sym typeface="Symbol" charset="2"/>
            </a:endParaRPr>
          </a:p>
          <a:p>
            <a:pPr lvl="2" eaLnBrk="1" hangingPunct="1"/>
            <a:endParaRPr lang="en-US" baseline="30000" dirty="0" smtClean="0">
              <a:sym typeface="Symbol" charset="2"/>
            </a:endParaRPr>
          </a:p>
          <a:p>
            <a:pPr lvl="3" eaLnBrk="1" hangingPunct="1"/>
            <a:endParaRPr lang="en-US" dirty="0" smtClean="0">
              <a:sym typeface="Symbol" charset="2"/>
            </a:endParaRPr>
          </a:p>
          <a:p>
            <a:pPr eaLnBrk="1" hangingPunct="1"/>
            <a:endParaRPr lang="en-US" dirty="0" smtClean="0">
              <a:sym typeface="Symbol" charset="2"/>
            </a:endParaRPr>
          </a:p>
          <a:p>
            <a:pPr lvl="2" eaLnBrk="1" hangingPunct="1"/>
            <a:endParaRPr lang="en-US" baseline="30000" dirty="0" smtClean="0"/>
          </a:p>
          <a:p>
            <a:pPr eaLnBrk="1" hangingPunct="1"/>
            <a:endParaRPr lang="en-US" baseline="30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746448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6629400" y="1066800"/>
            <a:ext cx="1981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73655" y="1143000"/>
            <a:ext cx="36391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3333FF"/>
                </a:solidFill>
              </a:rPr>
              <a:t>PHENIX Goal (400M min-bias events)</a:t>
            </a:r>
            <a:endParaRPr lang="en-US" sz="1600" dirty="0">
              <a:solidFill>
                <a:srgbClr val="3333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400800" y="1066800"/>
            <a:ext cx="304800" cy="15240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0-03-23 at 11.39.17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569368"/>
          </a:xfrm>
          <a:prstGeom prst="rect">
            <a:avLst/>
          </a:prstGeom>
        </p:spPr>
      </p:pic>
      <p:pic>
        <p:nvPicPr>
          <p:cNvPr id="5" name="Picture 4" descr="Screen shot 2010-03-23 at 11.39.31 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93990"/>
            <a:ext cx="9144000" cy="31640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5252" y="3200036"/>
            <a:ext cx="180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 </a:t>
            </a:r>
            <a:r>
              <a:rPr lang="en-US" dirty="0" err="1" smtClean="0"/>
              <a:t>x</a:t>
            </a:r>
            <a:r>
              <a:rPr lang="en-US" dirty="0" smtClean="0"/>
              <a:t> 31 </a:t>
            </a:r>
            <a:r>
              <a:rPr lang="en-US" dirty="0" err="1" smtClean="0"/>
              <a:t>GeV/n</a:t>
            </a:r>
            <a:r>
              <a:rPr lang="en-US" dirty="0" smtClean="0"/>
              <a:t> Au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8120" y="4091461"/>
            <a:ext cx="257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PHENIX BBLL1</a:t>
            </a:r>
            <a:r>
              <a:rPr lang="en-US" dirty="0" smtClean="0"/>
              <a:t>(vertex cut)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23281" y="320694"/>
            <a:ext cx="70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ZDC’s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0-03-23 at 11.42.36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89789"/>
            <a:ext cx="9144000" cy="4883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98316" y="775368"/>
            <a:ext cx="424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 </a:t>
            </a:r>
            <a:r>
              <a:rPr lang="en-US" dirty="0" err="1" smtClean="0"/>
              <a:t>x</a:t>
            </a:r>
            <a:r>
              <a:rPr lang="en-US" dirty="0" smtClean="0"/>
              <a:t> 31 </a:t>
            </a:r>
            <a:r>
              <a:rPr lang="en-US" dirty="0" err="1" smtClean="0"/>
              <a:t>GeV/n</a:t>
            </a:r>
            <a:r>
              <a:rPr lang="en-US" dirty="0" smtClean="0"/>
              <a:t> Au </a:t>
            </a:r>
            <a:r>
              <a:rPr lang="en-US" dirty="0" err="1" smtClean="0"/>
              <a:t>horiz</a:t>
            </a:r>
            <a:r>
              <a:rPr lang="en-US" dirty="0" smtClean="0"/>
              <a:t> and </a:t>
            </a:r>
            <a:r>
              <a:rPr lang="en-US" dirty="0" err="1" smtClean="0"/>
              <a:t>vert</a:t>
            </a:r>
            <a:r>
              <a:rPr lang="en-US" dirty="0" smtClean="0"/>
              <a:t> </a:t>
            </a:r>
            <a:r>
              <a:rPr lang="en-US" dirty="0" err="1" smtClean="0"/>
              <a:t>emittances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7379208" cy="579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7192963" y="1727200"/>
            <a:ext cx="1676400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7802563" y="1371600"/>
            <a:ext cx="1341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PHENIX Goal*</a:t>
            </a:r>
          </a:p>
        </p:txBody>
      </p:sp>
      <p:sp>
        <p:nvSpPr>
          <p:cNvPr id="17413" name="TextBox 13"/>
          <p:cNvSpPr txBox="1">
            <a:spLocks noChangeArrowheads="1"/>
          </p:cNvSpPr>
          <p:nvPr/>
        </p:nvSpPr>
        <p:spPr bwMode="auto">
          <a:xfrm>
            <a:off x="5943600" y="6248400"/>
            <a:ext cx="238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 </a:t>
            </a:r>
            <a:r>
              <a:rPr lang="en-US" sz="1200"/>
              <a:t>With 20 cm sigma IR diamond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805613" y="3032125"/>
            <a:ext cx="1676400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7034213" y="3048000"/>
            <a:ext cx="2109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PHENIX Minimum Goal*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805613" y="2971800"/>
            <a:ext cx="16764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12"/>
          <p:cNvSpPr txBox="1">
            <a:spLocks noChangeArrowheads="1"/>
          </p:cNvSpPr>
          <p:nvPr/>
        </p:nvSpPr>
        <p:spPr bwMode="auto">
          <a:xfrm>
            <a:off x="7567613" y="2667000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STAR 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52800" y="4827588"/>
            <a:ext cx="762000" cy="490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623" y="533400"/>
            <a:ext cx="7422177" cy="5826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7086600" cy="560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438400" y="228600"/>
            <a:ext cx="4226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hours per week at store = 88.5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0825" cy="650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28364</TotalTime>
  <Words>903</Words>
  <Application>Microsoft Office PowerPoint</Application>
  <PresentationFormat>On-screen Show (4:3)</PresentationFormat>
  <Paragraphs>214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Run 10 plan based on 25 Nov Revised Plan and s=200 extended by 1 week</vt:lpstr>
      <vt:lpstr>Run 10 Au-Au Goals 3/17/10</vt:lpstr>
      <vt:lpstr>Slide 3</vt:lpstr>
      <vt:lpstr>Slide 4</vt:lpstr>
      <vt:lpstr>Slide 5</vt:lpstr>
      <vt:lpstr>Slide 6</vt:lpstr>
      <vt:lpstr>Slide 7</vt:lpstr>
      <vt:lpstr>Slide 8</vt:lpstr>
      <vt:lpstr>Slide 9</vt:lpstr>
      <vt:lpstr>Future Topics</vt:lpstr>
      <vt:lpstr>Archive</vt:lpstr>
      <vt:lpstr>Slide 12</vt:lpstr>
      <vt:lpstr>Slide 13</vt:lpstr>
      <vt:lpstr>Slide 14</vt:lpstr>
      <vt:lpstr>Slide 15</vt:lpstr>
      <vt:lpstr>Slide 16</vt:lpstr>
      <vt:lpstr>Slide 17</vt:lpstr>
      <vt:lpstr>Run 10 Au-Au Goals 11/19/09</vt:lpstr>
      <vt:lpstr>Slide 19</vt:lpstr>
    </vt:vector>
  </TitlesOfParts>
  <Manager/>
  <Company> 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10 Au-Au Goals</dc:title>
  <dc:subject/>
  <dc:creator>Pile, Philip H</dc:creator>
  <cp:keywords/>
  <dc:description/>
  <cp:lastModifiedBy>pmanning</cp:lastModifiedBy>
  <cp:revision>149</cp:revision>
  <dcterms:created xsi:type="dcterms:W3CDTF">2010-01-19T16:39:15Z</dcterms:created>
  <dcterms:modified xsi:type="dcterms:W3CDTF">2010-03-23T17:10:48Z</dcterms:modified>
  <cp:category/>
</cp:coreProperties>
</file>