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44" r:id="rId2"/>
    <p:sldId id="386" r:id="rId3"/>
    <p:sldId id="424" r:id="rId4"/>
    <p:sldId id="425" r:id="rId5"/>
    <p:sldId id="426" r:id="rId6"/>
    <p:sldId id="427" r:id="rId7"/>
    <p:sldId id="345" r:id="rId8"/>
    <p:sldId id="423" r:id="rId9"/>
    <p:sldId id="265" r:id="rId10"/>
    <p:sldId id="264" r:id="rId11"/>
    <p:sldId id="408" r:id="rId12"/>
    <p:sldId id="409" r:id="rId13"/>
    <p:sldId id="417" r:id="rId14"/>
    <p:sldId id="420" r:id="rId15"/>
    <p:sldId id="416" r:id="rId16"/>
    <p:sldId id="418" r:id="rId17"/>
    <p:sldId id="419" r:id="rId18"/>
    <p:sldId id="421" r:id="rId19"/>
    <p:sldId id="422" r:id="rId20"/>
    <p:sldId id="402" r:id="rId21"/>
    <p:sldId id="410" r:id="rId22"/>
    <p:sldId id="389" r:id="rId23"/>
    <p:sldId id="369" r:id="rId24"/>
    <p:sldId id="370" r:id="rId25"/>
    <p:sldId id="390" r:id="rId26"/>
    <p:sldId id="393" r:id="rId27"/>
    <p:sldId id="395" r:id="rId28"/>
    <p:sldId id="392" r:id="rId29"/>
    <p:sldId id="394" r:id="rId30"/>
    <p:sldId id="391" r:id="rId31"/>
    <p:sldId id="365" r:id="rId32"/>
    <p:sldId id="388" r:id="rId33"/>
    <p:sldId id="376" r:id="rId34"/>
    <p:sldId id="374" r:id="rId35"/>
    <p:sldId id="372" r:id="rId36"/>
    <p:sldId id="371" r:id="rId37"/>
    <p:sldId id="373" r:id="rId38"/>
    <p:sldId id="377" r:id="rId39"/>
    <p:sldId id="378" r:id="rId40"/>
    <p:sldId id="364" r:id="rId41"/>
    <p:sldId id="362" r:id="rId42"/>
    <p:sldId id="356" r:id="rId43"/>
    <p:sldId id="336" r:id="rId44"/>
    <p:sldId id="269" r:id="rId45"/>
    <p:sldId id="347" r:id="rId46"/>
    <p:sldId id="268" r:id="rId47"/>
    <p:sldId id="335" r:id="rId48"/>
    <p:sldId id="270" r:id="rId49"/>
    <p:sldId id="257" r:id="rId50"/>
    <p:sldId id="272" r:id="rId51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Documents\RHIC\Machine%20and%20experiment%20meeting\FY%202010\Cooldown%20to%20Physic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Time from start of 4.5 deg cooldown to Physics
</a:t>
            </a:r>
          </a:p>
        </c:rich>
      </c:tx>
      <c:layout>
        <c:manualLayout>
          <c:xMode val="edge"/>
          <c:yMode val="edge"/>
          <c:x val="5.1682801944839289E-3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240331350554397"/>
          <c:y val="0.13089021966293204"/>
          <c:w val="0.70155171532770699"/>
          <c:h val="0.75130986086522999"/>
        </c:manualLayout>
      </c:layout>
      <c:barChart>
        <c:barDir val="col"/>
        <c:grouping val="stacked"/>
        <c:ser>
          <c:idx val="1"/>
          <c:order val="0"/>
          <c:tx>
            <c:strRef>
              <c:f>Sheet1!$E$5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Sheet1!$A$6:$A$13</c:f>
              <c:strCache>
                <c:ptCount val="8"/>
                <c:pt idx="0">
                  <c:v>Run 03</c:v>
                </c:pt>
                <c:pt idx="1">
                  <c:v>Run 04</c:v>
                </c:pt>
                <c:pt idx="2">
                  <c:v>Run 05</c:v>
                </c:pt>
                <c:pt idx="3">
                  <c:v>Run 06</c:v>
                </c:pt>
                <c:pt idx="4">
                  <c:v>Run 07</c:v>
                </c:pt>
                <c:pt idx="5">
                  <c:v>Run 08</c:v>
                </c:pt>
                <c:pt idx="6">
                  <c:v>Run 09</c:v>
                </c:pt>
                <c:pt idx="7">
                  <c:v>Run 10</c:v>
                </c:pt>
              </c:strCache>
            </c:strRef>
          </c:cat>
          <c:val>
            <c:numRef>
              <c:f>Sheet1!$E$6:$E$12</c:f>
              <c:numCache>
                <c:formatCode>0.00</c:formatCode>
                <c:ptCount val="7"/>
                <c:pt idx="0">
                  <c:v>6</c:v>
                </c:pt>
                <c:pt idx="1">
                  <c:v>6.5714285714285712</c:v>
                </c:pt>
                <c:pt idx="2">
                  <c:v>7.7142857142857046</c:v>
                </c:pt>
                <c:pt idx="3">
                  <c:v>4.5714285714285712</c:v>
                </c:pt>
                <c:pt idx="4">
                  <c:v>6</c:v>
                </c:pt>
                <c:pt idx="5">
                  <c:v>3.5714285714285707</c:v>
                </c:pt>
                <c:pt idx="6">
                  <c:v>4.5714285714285712</c:v>
                </c:pt>
              </c:numCache>
            </c:numRef>
          </c:val>
        </c:ser>
        <c:ser>
          <c:idx val="2"/>
          <c:order val="1"/>
          <c:tx>
            <c:strRef>
              <c:f>Sheet1!$F$5</c:f>
              <c:strCache>
                <c:ptCount val="1"/>
                <c:pt idx="0">
                  <c:v>Goal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Sheet1!$F$6:$F$13</c:f>
              <c:numCache>
                <c:formatCode>General</c:formatCode>
                <c:ptCount val="8"/>
                <c:pt idx="7">
                  <c:v>3</c:v>
                </c:pt>
              </c:numCache>
            </c:numRef>
          </c:val>
        </c:ser>
        <c:ser>
          <c:idx val="0"/>
          <c:order val="2"/>
          <c:tx>
            <c:strRef>
              <c:f>Sheet1!$G$5</c:f>
              <c:strCache>
                <c:ptCount val="1"/>
                <c:pt idx="0">
                  <c:v>Run 10 Actual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Sheet1!$G$6:$G$13</c:f>
              <c:numCache>
                <c:formatCode>General</c:formatCode>
                <c:ptCount val="8"/>
                <c:pt idx="7" formatCode="0.00">
                  <c:v>1.2857142857142749</c:v>
                </c:pt>
              </c:numCache>
            </c:numRef>
          </c:val>
        </c:ser>
        <c:overlap val="100"/>
        <c:axId val="83009536"/>
        <c:axId val="83011072"/>
      </c:barChart>
      <c:catAx>
        <c:axId val="83009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011072"/>
        <c:crosses val="autoZero"/>
        <c:auto val="1"/>
        <c:lblAlgn val="ctr"/>
        <c:lblOffset val="100"/>
        <c:tickLblSkip val="1"/>
        <c:tickMarkSkip val="1"/>
      </c:catAx>
      <c:valAx>
        <c:axId val="830110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Weeks to Physics</a:t>
                </a:r>
              </a:p>
            </c:rich>
          </c:tx>
          <c:layout>
            <c:manualLayout>
              <c:xMode val="edge"/>
              <c:yMode val="edge"/>
              <c:x val="3.1007751937984551E-2"/>
              <c:y val="0.35863929312500908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009536"/>
        <c:crosses val="autoZero"/>
        <c:crossBetween val="between"/>
        <c:minorUnit val="0.5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33496103684657"/>
          <c:y val="0.43193772244438"/>
          <c:w val="0.15116299416061404"/>
          <c:h val="0.2966843935084060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D46FD-CE6C-094E-9300-15C375060F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9038" y="68421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AFB0F4-835D-409A-B946-C3C7193FBD04}" type="slidenum">
              <a:rPr lang="en-US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b="1" dirty="0" smtClean="0"/>
              <a:t>Run 10 plan based on 25 Nov Revised Plan</a:t>
            </a:r>
            <a:br>
              <a:rPr lang="en-US" sz="1800" b="1" dirty="0" smtClean="0"/>
            </a:br>
            <a:r>
              <a:rPr lang="en-US" sz="1800" b="1" dirty="0" smtClean="0"/>
              <a:t>and </a:t>
            </a:r>
            <a:r>
              <a:rPr lang="en-US" sz="1800" b="1" dirty="0" smtClean="0">
                <a:sym typeface="Symbol" pitchFamily="18" charset="2"/>
              </a:rPr>
              <a:t>s=200 extended by 1 week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4572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1, Begin cool 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4, </a:t>
            </a:r>
            <a:r>
              <a:rPr lang="en-US" sz="1050" dirty="0" err="1" smtClean="0"/>
              <a:t>Cooldown</a:t>
            </a:r>
            <a:r>
              <a:rPr lang="en-US" sz="1050" dirty="0" smtClean="0"/>
              <a:t> to 4.5K complete in both rings!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5, beam setup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 16, 20 hr unplanned Maintenance day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 20 (AM)-21(PM), blizzard 09 shut us down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Dec. 27, RHIC Setup complete, begin Ramp Up for Physics (was 14 Dec, late)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Dec 31 (midnight-store 11340),  Machine,</a:t>
            </a:r>
            <a:r>
              <a:rPr lang="en-US" sz="1050" b="1" dirty="0" smtClean="0">
                <a:solidFill>
                  <a:srgbClr val="C00000"/>
                </a:solidFill>
              </a:rPr>
              <a:t> </a:t>
            </a:r>
            <a:r>
              <a:rPr lang="en-US" sz="1050" dirty="0" smtClean="0"/>
              <a:t>Physics declared (store 11340) </a:t>
            </a:r>
            <a:r>
              <a:rPr lang="en-US" sz="1050" dirty="0" smtClean="0">
                <a:sym typeface="Symbol" charset="2"/>
              </a:rPr>
              <a:t>s=</a:t>
            </a:r>
            <a:r>
              <a:rPr lang="en-US" sz="1050" dirty="0" smtClean="0"/>
              <a:t>200 GeV/n Au-Au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2 (midnight) STAR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8 (0600) PHENIX in Physics Mode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12, Rebucketing not yet routine, stochastic cooling still to come.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Jan 22, changed beta* from 0.6 to 0.7 meters, rebucketing ~established, yellow transverse stochastic cooling on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Mar. 18 (0556), End 10 week </a:t>
            </a:r>
            <a:r>
              <a:rPr lang="en-US" sz="1050" dirty="0" smtClean="0">
                <a:sym typeface="Symbol" charset="2"/>
              </a:rPr>
              <a:t>s = </a:t>
            </a:r>
            <a:r>
              <a:rPr lang="en-US" sz="1050" dirty="0" smtClean="0"/>
              <a:t>200 GeV/n Run, begin </a:t>
            </a:r>
            <a:r>
              <a:rPr lang="en-US" sz="1050" dirty="0" smtClean="0">
                <a:sym typeface="Symbol" charset="2"/>
              </a:rPr>
              <a:t>s </a:t>
            </a:r>
            <a:r>
              <a:rPr lang="en-US" sz="1050" dirty="0" smtClean="0"/>
              <a:t>= 62.4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/>
              <a:t>Mar. </a:t>
            </a:r>
            <a:r>
              <a:rPr lang="en-US" sz="1050" strike="sngStrike" dirty="0" smtClean="0"/>
              <a:t>20</a:t>
            </a:r>
            <a:r>
              <a:rPr lang="en-US" sz="1050" dirty="0" smtClean="0"/>
              <a:t> </a:t>
            </a:r>
            <a:r>
              <a:rPr lang="en-US" sz="1050" b="1" dirty="0" smtClean="0">
                <a:solidFill>
                  <a:srgbClr val="C00000"/>
                </a:solidFill>
              </a:rPr>
              <a:t>19</a:t>
            </a:r>
            <a:r>
              <a:rPr lang="en-US" sz="1050" dirty="0" smtClean="0"/>
              <a:t>, Begin 4 week </a:t>
            </a:r>
            <a:r>
              <a:rPr lang="en-US" sz="1050" dirty="0" smtClean="0">
                <a:sym typeface="Symbol" charset="2"/>
              </a:rPr>
              <a:t>s </a:t>
            </a:r>
            <a:r>
              <a:rPr lang="en-US" sz="1050" dirty="0" smtClean="0"/>
              <a:t>= 62.4 GeV/n run </a:t>
            </a:r>
            <a:endParaRPr lang="en-US" sz="1050" b="1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Machine physics 19 March for stores ≥11954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PHENIX Physics 19 Mar for stores ≥11955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900" b="1" dirty="0" smtClean="0">
                <a:solidFill>
                  <a:srgbClr val="C00000"/>
                </a:solidFill>
              </a:rPr>
              <a:t>STAR Physics 22 March for stores ≥11976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8, End 2.9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= 62.4</a:t>
            </a:r>
            <a:r>
              <a:rPr lang="en-US" sz="1050" dirty="0" smtClean="0">
                <a:solidFill>
                  <a:srgbClr val="3333FF"/>
                </a:solidFill>
              </a:rPr>
              <a:t> GeV/n Run, begin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39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9, Begin 1.5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39 GeV/n run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Machine physics 9 April for stores ≥12119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PHENIX and STAR Physics 9 April for stores ≥12122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14, 24 hours APEX for n= 0.67 studies 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Apr. 22, End 1.9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= 39</a:t>
            </a:r>
            <a:r>
              <a:rPr lang="en-US" sz="1050" dirty="0" smtClean="0">
                <a:solidFill>
                  <a:srgbClr val="3333FF"/>
                </a:solidFill>
              </a:rPr>
              <a:t>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 22, Begin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7.7 GeV/n setup (12 hr pol. switches)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Apr 24 (fill 12238, 2300 hrs), Begin 4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7.7 GeV/n run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05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May 22 End 4 week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= 7.7</a:t>
            </a:r>
            <a:r>
              <a:rPr lang="en-US" sz="1050" dirty="0" smtClean="0">
                <a:solidFill>
                  <a:srgbClr val="3333FF"/>
                </a:solidFill>
              </a:rPr>
              <a:t> GeV/n Run, begin </a:t>
            </a:r>
            <a:r>
              <a:rPr lang="en-US" sz="105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050" dirty="0" smtClean="0">
                <a:solidFill>
                  <a:srgbClr val="3333FF"/>
                </a:solidFill>
              </a:rPr>
              <a:t>= 11.5 GeV/n setup </a:t>
            </a:r>
            <a:r>
              <a:rPr lang="en-US" sz="1050" b="1" dirty="0" smtClean="0">
                <a:solidFill>
                  <a:srgbClr val="FE3210"/>
                </a:solidFill>
              </a:rPr>
              <a:t>(4-6 hr polarity switch, if necessary)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b="1" u="sng" dirty="0" smtClean="0">
                <a:solidFill>
                  <a:srgbClr val="FE3210"/>
                </a:solidFill>
              </a:rPr>
              <a:t>May 23 – 28 IPAC (Kyoto)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b="1" u="sng" dirty="0" smtClean="0">
                <a:solidFill>
                  <a:srgbClr val="FE3210"/>
                </a:solidFill>
              </a:rPr>
              <a:t>May 22 – Jun 3, Satogata is a</a:t>
            </a:r>
            <a:r>
              <a:rPr lang="en-US" sz="1050" u="sng" dirty="0" smtClean="0">
                <a:solidFill>
                  <a:srgbClr val="FE3210"/>
                </a:solidFill>
              </a:rPr>
              <a:t>way</a:t>
            </a:r>
            <a:endParaRPr lang="en-US" sz="1050" b="1" dirty="0" smtClean="0">
              <a:solidFill>
                <a:srgbClr val="FE321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rgbClr val="3333FF"/>
                </a:solidFill>
              </a:rPr>
              <a:t>May 24, begin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050" dirty="0" smtClean="0">
                <a:solidFill>
                  <a:schemeClr val="hlink"/>
                </a:solidFill>
              </a:rPr>
              <a:t> GeV/n for STAR</a:t>
            </a:r>
            <a:endParaRPr lang="en-US" sz="105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7, end 2 week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050" dirty="0" smtClean="0">
                <a:solidFill>
                  <a:schemeClr val="hlink"/>
                </a:solidFill>
              </a:rPr>
              <a:t> GeV/n run, begin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050" dirty="0" smtClean="0">
                <a:solidFill>
                  <a:schemeClr val="hlink"/>
                </a:solidFill>
              </a:rPr>
              <a:t> GeV/n  setup</a:t>
            </a:r>
            <a:r>
              <a:rPr lang="en-US" sz="1050" b="1" dirty="0" smtClean="0">
                <a:solidFill>
                  <a:srgbClr val="FE3210"/>
                </a:solidFill>
              </a:rPr>
              <a:t> (4-6 hr polarity switch, if necessary)</a:t>
            </a:r>
            <a:endParaRPr lang="en-US" sz="105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9, begin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5 GeV development</a:t>
            </a:r>
            <a:endParaRPr lang="en-US" sz="105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12, end 3 days at </a:t>
            </a:r>
            <a:r>
              <a:rPr lang="en-US" sz="105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050" dirty="0" smtClean="0">
                <a:solidFill>
                  <a:schemeClr val="hlink"/>
                </a:solidFill>
              </a:rPr>
              <a:t> GeV/n 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13 , Begin </a:t>
            </a:r>
            <a:r>
              <a:rPr lang="en-US" sz="1050" dirty="0" err="1" smtClean="0">
                <a:solidFill>
                  <a:schemeClr val="hlink"/>
                </a:solidFill>
              </a:rPr>
              <a:t>Cryo</a:t>
            </a:r>
            <a:r>
              <a:rPr lang="en-US" sz="1050" dirty="0" smtClean="0">
                <a:solidFill>
                  <a:schemeClr val="hlink"/>
                </a:solidFill>
              </a:rPr>
              <a:t>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dirty="0" smtClean="0">
                <a:solidFill>
                  <a:schemeClr val="hlink"/>
                </a:solidFill>
              </a:rPr>
              <a:t>Jun 14, Warm-up complete, Run 10 ends</a:t>
            </a:r>
            <a:r>
              <a:rPr lang="en-US" sz="1050" dirty="0" smtClean="0">
                <a:solidFill>
                  <a:srgbClr val="FF0000"/>
                </a:solidFill>
              </a:rPr>
              <a:t> – </a:t>
            </a:r>
            <a:r>
              <a:rPr lang="en-US" sz="1050" b="1" u="sng" dirty="0" smtClean="0">
                <a:solidFill>
                  <a:srgbClr val="FE3210"/>
                </a:solidFill>
              </a:rPr>
              <a:t>27.9 CRYO WEEKS</a:t>
            </a:r>
          </a:p>
          <a:p>
            <a:pPr eaLnBrk="1" hangingPunct="1">
              <a:lnSpc>
                <a:spcPct val="80000"/>
              </a:lnSpc>
            </a:pPr>
            <a:r>
              <a:rPr lang="en-US" sz="1050" b="1" u="sng" dirty="0" smtClean="0">
                <a:solidFill>
                  <a:srgbClr val="FE3210"/>
                </a:solidFill>
              </a:rPr>
              <a:t>Last Week of June – Commission EBIS with He beam to NSRL</a:t>
            </a:r>
            <a:endParaRPr lang="en-US" sz="105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3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Topics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Toward Smaller beta* - new quad triplets – D. Trbojevic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00906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>
            <a:off x="5676900" y="1562100"/>
            <a:ext cx="533400" cy="4572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56" y="609600"/>
            <a:ext cx="7357328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4953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4953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62600" y="49530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686800" cy="639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800" b="1" dirty="0" smtClean="0"/>
              <a:t>Run 10 plan based on 25 Nov Revised Plan</a:t>
            </a:r>
            <a:br>
              <a:rPr lang="en-US" sz="1800" b="1" dirty="0" smtClean="0"/>
            </a:br>
            <a:r>
              <a:rPr lang="en-US" sz="1800" b="1" dirty="0" smtClean="0"/>
              <a:t>and </a:t>
            </a:r>
            <a:r>
              <a:rPr lang="en-US" sz="1800" b="1" dirty="0" smtClean="0">
                <a:sym typeface="Symbol" pitchFamily="18" charset="2"/>
              </a:rPr>
              <a:t>s=200 extended by 1 week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685800"/>
            <a:ext cx="8686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Apr. 8, End 2.9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= 62.4</a:t>
            </a:r>
            <a:r>
              <a:rPr lang="en-US" sz="1800" dirty="0" smtClean="0">
                <a:solidFill>
                  <a:srgbClr val="3333FF"/>
                </a:solidFill>
              </a:rPr>
              <a:t> GeV/n Run, begin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39 GeV/n setup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Apr. 9, Begin 1.5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39 GeV/n run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Machine physics 9 April for stores ≥12119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PHENIX and STAR Physics 9 April for stores ≥12122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Apr. 14, 24 hours APEX for n= 0.67 studies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Apr. 22, End 1.9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= 39</a:t>
            </a:r>
            <a:r>
              <a:rPr lang="en-US" sz="1800" dirty="0" smtClean="0">
                <a:solidFill>
                  <a:srgbClr val="3333FF"/>
                </a:solidFill>
              </a:rPr>
              <a:t> GeV/n Run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Apr 22, Begin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7.7 GeV/n setup (12 hr pol. switches)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Apr 24 (fill 12238, 2300 hrs), Begin 4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7.7 GeV/n run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May 22 End 4 week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= 7.7</a:t>
            </a:r>
            <a:r>
              <a:rPr lang="en-US" sz="1800" dirty="0" smtClean="0">
                <a:solidFill>
                  <a:srgbClr val="3333FF"/>
                </a:solidFill>
              </a:rPr>
              <a:t> GeV/n Run, begin </a:t>
            </a:r>
            <a:r>
              <a:rPr lang="en-US" sz="1800" dirty="0" smtClean="0">
                <a:solidFill>
                  <a:srgbClr val="3333FF"/>
                </a:solidFill>
                <a:sym typeface="Symbol" charset="2"/>
              </a:rPr>
              <a:t>s </a:t>
            </a:r>
            <a:r>
              <a:rPr lang="en-US" sz="1800" dirty="0" smtClean="0">
                <a:solidFill>
                  <a:srgbClr val="3333FF"/>
                </a:solidFill>
              </a:rPr>
              <a:t>= 11.5 GeV/n setup </a:t>
            </a:r>
            <a:r>
              <a:rPr lang="en-US" sz="1800" b="1" dirty="0" smtClean="0">
                <a:solidFill>
                  <a:srgbClr val="FE3210"/>
                </a:solidFill>
              </a:rPr>
              <a:t>(4-6 hr polarity switch, if necessary)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u="sng" dirty="0" smtClean="0">
                <a:solidFill>
                  <a:srgbClr val="FE3210"/>
                </a:solidFill>
              </a:rPr>
              <a:t>May 22 – Jun 3, Satogata is a</a:t>
            </a:r>
            <a:r>
              <a:rPr lang="en-US" sz="1800" u="sng" dirty="0" smtClean="0">
                <a:solidFill>
                  <a:srgbClr val="FE3210"/>
                </a:solidFill>
              </a:rPr>
              <a:t>way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u="sng" dirty="0" smtClean="0">
                <a:solidFill>
                  <a:srgbClr val="FE3210"/>
                </a:solidFill>
              </a:rPr>
              <a:t>May 23 – 28 IPAC (Kyoto)</a:t>
            </a:r>
            <a:endParaRPr lang="en-US" sz="1800" b="1" dirty="0" smtClean="0">
              <a:solidFill>
                <a:srgbClr val="FE321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May 24, begin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800" dirty="0" smtClean="0">
                <a:solidFill>
                  <a:schemeClr val="hlink"/>
                </a:solidFill>
              </a:rPr>
              <a:t> GeV/n for STAR</a:t>
            </a:r>
            <a:endParaRPr lang="en-US" sz="1800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7, end 2 week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11.5</a:t>
            </a:r>
            <a:r>
              <a:rPr lang="en-US" sz="1800" dirty="0" smtClean="0">
                <a:solidFill>
                  <a:schemeClr val="hlink"/>
                </a:solidFill>
              </a:rPr>
              <a:t> GeV/n run, begin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800" dirty="0" smtClean="0">
                <a:solidFill>
                  <a:schemeClr val="hlink"/>
                </a:solidFill>
              </a:rPr>
              <a:t> GeV/n  setup</a:t>
            </a:r>
            <a:r>
              <a:rPr lang="en-US" sz="1800" b="1" dirty="0" smtClean="0">
                <a:solidFill>
                  <a:srgbClr val="FE3210"/>
                </a:solidFill>
              </a:rPr>
              <a:t> (4-6 hr polarity switch, if necessary)</a:t>
            </a: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9, begin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5 GeV development</a:t>
            </a: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12, end 3 days at </a:t>
            </a:r>
            <a:r>
              <a:rPr lang="en-US" sz="1800" dirty="0" smtClean="0">
                <a:solidFill>
                  <a:schemeClr val="hlink"/>
                </a:solidFill>
                <a:sym typeface="Symbol" charset="2"/>
              </a:rPr>
              <a:t>s = 5</a:t>
            </a:r>
            <a:r>
              <a:rPr lang="en-US" sz="1800" dirty="0" smtClean="0">
                <a:solidFill>
                  <a:schemeClr val="hlink"/>
                </a:solidFill>
              </a:rPr>
              <a:t> GeV/n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13 , Begin </a:t>
            </a:r>
            <a:r>
              <a:rPr lang="en-US" sz="1800" dirty="0" err="1" smtClean="0">
                <a:solidFill>
                  <a:schemeClr val="hlink"/>
                </a:solidFill>
              </a:rPr>
              <a:t>Cryo</a:t>
            </a:r>
            <a:r>
              <a:rPr lang="en-US" sz="1800" dirty="0" smtClean="0">
                <a:solidFill>
                  <a:schemeClr val="hlink"/>
                </a:solidFill>
              </a:rPr>
              <a:t> Warm-up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Jun 14, Warm-up complete, Run 10 ends</a:t>
            </a:r>
            <a:r>
              <a:rPr lang="en-US" sz="1800" dirty="0" smtClean="0">
                <a:solidFill>
                  <a:srgbClr val="FF0000"/>
                </a:solidFill>
              </a:rPr>
              <a:t> – </a:t>
            </a:r>
            <a:r>
              <a:rPr lang="en-US" sz="1800" b="1" u="sng" dirty="0" smtClean="0">
                <a:solidFill>
                  <a:srgbClr val="FE3210"/>
                </a:solidFill>
              </a:rPr>
              <a:t>27.9 CRYO WEEKS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u="sng" dirty="0" smtClean="0">
                <a:solidFill>
                  <a:srgbClr val="FE3210"/>
                </a:solidFill>
              </a:rPr>
              <a:t>Last Week of June – Commission EBIS with He beam to NSRL</a:t>
            </a:r>
          </a:p>
          <a:p>
            <a:pPr eaLnBrk="1" hangingPunct="1">
              <a:lnSpc>
                <a:spcPct val="80000"/>
              </a:lnSpc>
            </a:pPr>
            <a:endParaRPr lang="en-US" sz="1800" b="1" u="sng" dirty="0" smtClean="0">
              <a:solidFill>
                <a:srgbClr val="FE321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Run 10 Au-Au Goals, </a:t>
            </a:r>
            <a:r>
              <a:rPr lang="en-US" sz="3600" dirty="0" smtClean="0">
                <a:sym typeface="Symbol"/>
              </a:rPr>
              <a:t>s = 39 GeV/n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600" dirty="0" smtClean="0"/>
              <a:t>4/13/10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39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24M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39 GeV/n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50M Min-bias events &lt;30 cm vertex, (revised request 250M)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7913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38500"/>
            <a:ext cx="7086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228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BUR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733800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BUR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447800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2.5 weeks, 660M)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029200" y="1600200"/>
            <a:ext cx="228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886200" y="6477000"/>
            <a:ext cx="609600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2728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Actual Average ZDC Rate ~1200 Hz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2728439" y="6463100"/>
            <a:ext cx="1081561" cy="901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470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We should revisit Luminosity Projections</a:t>
            </a:r>
            <a:endParaRPr lang="en-US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040880" cy="551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451345" y="3276600"/>
            <a:ext cx="198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28194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FF"/>
                </a:solidFill>
              </a:rPr>
              <a:t>PHENIX Goal (400M min-bias events)</a:t>
            </a:r>
            <a:endParaRPr lang="en-US" sz="1400" dirty="0">
              <a:solidFill>
                <a:srgbClr val="3333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343400" y="3124200"/>
            <a:ext cx="1524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3800" y="4267200"/>
            <a:ext cx="198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0" y="4419600"/>
            <a:ext cx="2997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FF"/>
                </a:solidFill>
              </a:rPr>
              <a:t>STAR Goal (100M min-bias events)</a:t>
            </a:r>
            <a:endParaRPr lang="en-US" sz="1400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441960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19 Mar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05000" y="48768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4572000" y="4267200"/>
            <a:ext cx="304800" cy="3048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053336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1278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91440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/>
              </a:rPr>
              <a:t>s </a:t>
            </a:r>
            <a:r>
              <a:rPr lang="en-US" sz="1400" dirty="0" smtClean="0"/>
              <a:t>= 62 GeV/n</a:t>
            </a:r>
          </a:p>
          <a:p>
            <a:r>
              <a:rPr lang="en-US" sz="1400" dirty="0" smtClean="0"/>
              <a:t>final</a:t>
            </a:r>
            <a:endParaRPr lang="en-US" sz="1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10 Au-Au Goals</a:t>
            </a:r>
            <a:br>
              <a:rPr lang="en-US" dirty="0" smtClean="0"/>
            </a:br>
            <a:r>
              <a:rPr lang="en-US" sz="1600" dirty="0" smtClean="0"/>
              <a:t>4/27/10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7.7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5M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7.7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?/?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0.5M Min-bias events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25" y="784225"/>
            <a:ext cx="71167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2524125" y="1905000"/>
            <a:ext cx="2047875" cy="2076450"/>
          </a:xfrm>
          <a:custGeom>
            <a:avLst/>
            <a:gdLst>
              <a:gd name="connsiteX0" fmla="*/ 0 w 1933575"/>
              <a:gd name="connsiteY0" fmla="*/ 2028825 h 2028825"/>
              <a:gd name="connsiteX1" fmla="*/ 733425 w 1933575"/>
              <a:gd name="connsiteY1" fmla="*/ 1562100 h 2028825"/>
              <a:gd name="connsiteX2" fmla="*/ 1304925 w 1933575"/>
              <a:gd name="connsiteY2" fmla="*/ 1085850 h 2028825"/>
              <a:gd name="connsiteX3" fmla="*/ 1676400 w 1933575"/>
              <a:gd name="connsiteY3" fmla="*/ 581025 h 2028825"/>
              <a:gd name="connsiteX4" fmla="*/ 1847850 w 1933575"/>
              <a:gd name="connsiteY4" fmla="*/ 238125 h 2028825"/>
              <a:gd name="connsiteX5" fmla="*/ 1933575 w 1933575"/>
              <a:gd name="connsiteY5" fmla="*/ 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575" h="2028825">
                <a:moveTo>
                  <a:pt x="0" y="2028825"/>
                </a:moveTo>
                <a:cubicBezTo>
                  <a:pt x="257968" y="1874044"/>
                  <a:pt x="515937" y="1719263"/>
                  <a:pt x="733425" y="1562100"/>
                </a:cubicBezTo>
                <a:cubicBezTo>
                  <a:pt x="950913" y="1404937"/>
                  <a:pt x="1147763" y="1249362"/>
                  <a:pt x="1304925" y="1085850"/>
                </a:cubicBezTo>
                <a:cubicBezTo>
                  <a:pt x="1462087" y="922338"/>
                  <a:pt x="1585913" y="722313"/>
                  <a:pt x="1676400" y="581025"/>
                </a:cubicBezTo>
                <a:cubicBezTo>
                  <a:pt x="1766888" y="439738"/>
                  <a:pt x="1804987" y="334963"/>
                  <a:pt x="1847850" y="238125"/>
                </a:cubicBezTo>
                <a:cubicBezTo>
                  <a:pt x="1890713" y="141287"/>
                  <a:pt x="1912144" y="70643"/>
                  <a:pt x="1933575" y="0"/>
                </a:cubicBezTo>
              </a:path>
            </a:pathLst>
          </a:cu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19275" y="3763963"/>
            <a:ext cx="3019425" cy="922337"/>
          </a:xfrm>
          <a:custGeom>
            <a:avLst/>
            <a:gdLst>
              <a:gd name="connsiteX0" fmla="*/ 0 w 3019425"/>
              <a:gd name="connsiteY0" fmla="*/ 922337 h 922337"/>
              <a:gd name="connsiteX1" fmla="*/ 1009650 w 3019425"/>
              <a:gd name="connsiteY1" fmla="*/ 512762 h 922337"/>
              <a:gd name="connsiteX2" fmla="*/ 2057400 w 3019425"/>
              <a:gd name="connsiteY2" fmla="*/ 112712 h 922337"/>
              <a:gd name="connsiteX3" fmla="*/ 2552700 w 3019425"/>
              <a:gd name="connsiteY3" fmla="*/ 17462 h 922337"/>
              <a:gd name="connsiteX4" fmla="*/ 3019425 w 3019425"/>
              <a:gd name="connsiteY4" fmla="*/ 7937 h 922337"/>
              <a:gd name="connsiteX5" fmla="*/ 3019425 w 3019425"/>
              <a:gd name="connsiteY5" fmla="*/ 7937 h 92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9425" h="922337">
                <a:moveTo>
                  <a:pt x="0" y="922337"/>
                </a:moveTo>
                <a:lnTo>
                  <a:pt x="1009650" y="512762"/>
                </a:lnTo>
                <a:cubicBezTo>
                  <a:pt x="1352550" y="377825"/>
                  <a:pt x="1800225" y="195262"/>
                  <a:pt x="2057400" y="112712"/>
                </a:cubicBezTo>
                <a:cubicBezTo>
                  <a:pt x="2314575" y="30162"/>
                  <a:pt x="2392363" y="34924"/>
                  <a:pt x="2552700" y="17462"/>
                </a:cubicBezTo>
                <a:cubicBezTo>
                  <a:pt x="2713037" y="0"/>
                  <a:pt x="3019425" y="7937"/>
                  <a:pt x="3019425" y="7937"/>
                </a:cubicBezTo>
                <a:lnTo>
                  <a:pt x="3019425" y="7937"/>
                </a:lnTo>
              </a:path>
            </a:pathLst>
          </a:cu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10 Au-Au Goals</a:t>
            </a:r>
            <a:br>
              <a:rPr lang="en-US" dirty="0" smtClean="0"/>
            </a:br>
            <a:r>
              <a:rPr lang="en-US" sz="1600" dirty="0" smtClean="0"/>
              <a:t>3/30/10</a:t>
            </a:r>
            <a:endParaRPr lang="en-US" sz="2200" u="sng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dirty="0" smtClean="0"/>
              <a:t>STAR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62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Sampled/Delivered = ?/90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100M Min-bias events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dirty="0" smtClean="0">
                <a:sym typeface="Symbol" charset="2"/>
              </a:rPr>
              <a:t>s = 62 GeV/n 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Luminosity Recorded/Delivered = 64/193 </a:t>
            </a:r>
            <a:r>
              <a:rPr lang="en-US" dirty="0" smtClean="0">
                <a:latin typeface="Symbol" pitchFamily="18" charset="2"/>
                <a:sym typeface="Symbol" charset="2"/>
              </a:rPr>
              <a:t>m</a:t>
            </a:r>
            <a:r>
              <a:rPr lang="en-US" dirty="0" smtClean="0">
                <a:sym typeface="Symbol" charset="2"/>
              </a:rPr>
              <a:t>b</a:t>
            </a:r>
            <a:r>
              <a:rPr lang="en-US" baseline="30000" dirty="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dirty="0" smtClean="0">
                <a:sym typeface="Symbol" charset="2"/>
              </a:rPr>
              <a:t>400M Min-bias events</a:t>
            </a:r>
          </a:p>
          <a:p>
            <a:pPr lvl="2" eaLnBrk="1" hangingPunct="1">
              <a:buNone/>
            </a:pPr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>
              <a:sym typeface="Symbol" charset="2"/>
            </a:endParaRPr>
          </a:p>
          <a:p>
            <a:pPr lvl="3" eaLnBrk="1" hangingPunct="1"/>
            <a:endParaRPr lang="en-US" dirty="0" smtClean="0">
              <a:sym typeface="Symbol" charset="2"/>
            </a:endParaRPr>
          </a:p>
          <a:p>
            <a:pPr eaLnBrk="1" hangingPunct="1"/>
            <a:endParaRPr lang="en-US" dirty="0" smtClean="0">
              <a:sym typeface="Symbol" charset="2"/>
            </a:endParaRPr>
          </a:p>
          <a:p>
            <a:pPr lvl="2" eaLnBrk="1" hangingPunct="1"/>
            <a:endParaRPr lang="en-US" baseline="30000" dirty="0" smtClean="0"/>
          </a:p>
          <a:p>
            <a:pPr eaLnBrk="1" hangingPunct="1"/>
            <a:endParaRPr lang="en-US" baseline="300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76288"/>
            <a:ext cx="7572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14800" y="457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Feb 2010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9 at 5.37.25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4767"/>
            <a:ext cx="9144000" cy="467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0-03-29 at 5.44.23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1327"/>
            <a:ext cx="9144001" cy="4813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4572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0-03-29 at 5.39.18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00155"/>
            <a:ext cx="9144000" cy="4784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0-03-30 at 8.42.4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5402"/>
            <a:ext cx="9144000" cy="469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3-29 at 5.40.5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3613"/>
            <a:ext cx="9144000" cy="4740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7620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743200"/>
            <a:ext cx="4343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3657600"/>
            <a:ext cx="3581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3-29 at 5.53.1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8825"/>
            <a:ext cx="9144000" cy="4752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04800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Store Monday, 29 March, Store 12026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90600" y="2362200"/>
            <a:ext cx="2355132" cy="307777"/>
          </a:xfrm>
          <a:prstGeom prst="rect">
            <a:avLst/>
          </a:prstGeom>
          <a:noFill/>
          <a:scene3d>
            <a:camera prst="orthographicFront">
              <a:rot lat="2159400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400" dirty="0" smtClean="0"/>
              <a:t>WCM Longitudal Emittance</a:t>
            </a:r>
            <a:endParaRPr lang="en-US" sz="1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8316" y="775368"/>
            <a:ext cx="424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 x 31 GeV/n Au horiz and vert emittances</a:t>
            </a:r>
            <a:endParaRPr lang="en-US" dirty="0"/>
          </a:p>
        </p:txBody>
      </p:sp>
      <p:pic>
        <p:nvPicPr>
          <p:cNvPr id="6" name="Picture 5" descr="Screen shot 2010-03-30 at 8.54.09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1003"/>
            <a:ext cx="9144000" cy="478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600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12026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267200" y="22860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4-28 at 8.45.45 AM.png"/>
          <p:cNvPicPr>
            <a:picLocks noChangeAspect="1"/>
          </p:cNvPicPr>
          <p:nvPr/>
        </p:nvPicPr>
        <p:blipFill>
          <a:blip r:embed="rId2" cstate="print"/>
          <a:srcRect r="372"/>
          <a:stretch>
            <a:fillRect/>
          </a:stretch>
        </p:blipFill>
        <p:spPr>
          <a:xfrm>
            <a:off x="36576" y="3053431"/>
            <a:ext cx="9110025" cy="3804569"/>
          </a:xfrm>
          <a:prstGeom prst="rect">
            <a:avLst/>
          </a:prstGeom>
        </p:spPr>
      </p:pic>
      <p:pic>
        <p:nvPicPr>
          <p:cNvPr id="5" name="Picture 4" descr="Screen shot 2010-04-28 at 8.41.15 AM.png"/>
          <p:cNvPicPr>
            <a:picLocks/>
          </p:cNvPicPr>
          <p:nvPr/>
        </p:nvPicPr>
        <p:blipFill>
          <a:blip r:embed="rId3" cstate="print"/>
          <a:srcRect r="1468"/>
          <a:stretch>
            <a:fillRect/>
          </a:stretch>
        </p:blipFill>
        <p:spPr>
          <a:xfrm>
            <a:off x="0" y="0"/>
            <a:ext cx="9125712" cy="35113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-746183" y="3403120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-1410420" y="3403120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-1962511" y="3403120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1410422" y="3403119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0" y="838200"/>
            <a:ext cx="162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10 meter beta*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304800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1" dirty="0" smtClean="0">
                <a:sym typeface="Symbol" charset="2"/>
              </a:rPr>
              <a:t>s = 7.7 GeV/n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79208" cy="579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7192963" y="1727200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7802563" y="1371600"/>
            <a:ext cx="1341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PHENIX Goal*</a:t>
            </a:r>
          </a:p>
        </p:txBody>
      </p: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5943600" y="624840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 </a:t>
            </a:r>
            <a:r>
              <a:rPr lang="en-US" sz="1200" dirty="0"/>
              <a:t>With 20 cm sigma IR diamond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05613" y="3032125"/>
            <a:ext cx="1676400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7034213" y="3048000"/>
            <a:ext cx="210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PHENIX Minimum Goal*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05613" y="2971800"/>
            <a:ext cx="16764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7567613" y="26670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STAR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0" y="4827588"/>
            <a:ext cx="762000" cy="490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623" y="533400"/>
            <a:ext cx="7422177" cy="582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086600" cy="56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438400" y="228600"/>
            <a:ext cx="422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hours per week at store = 88.5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63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/>
              <a:t>Through Jan 2010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76288"/>
            <a:ext cx="75723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685800" y="5334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/>
              <a:t>Through 2/28/10</a:t>
            </a: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467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25" name="Group 561"/>
          <p:cNvGraphicFramePr>
            <a:graphicFrameLocks noGrp="1"/>
          </p:cNvGraphicFramePr>
          <p:nvPr/>
        </p:nvGraphicFramePr>
        <p:xfrm>
          <a:off x="152400" y="609600"/>
          <a:ext cx="8763000" cy="1091248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  <a:gridCol w="1381125"/>
                <a:gridCol w="1095375"/>
                <a:gridCol w="1095375"/>
                <a:gridCol w="1095375"/>
                <a:gridCol w="1095375"/>
                <a:gridCol w="1095375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Ring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Bunches/Cycles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Bunch in RHIC </a:t>
                      </a:r>
                      <a:b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(10^6 ions)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RHIC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XCBM to Uxf1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Blue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909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0.836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0.963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0.992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0.828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Yellow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56/56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990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1.085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0.962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0.959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0.970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6" name="TextBox 6"/>
          <p:cNvSpPr txBox="1">
            <a:spLocks noChangeArrowheads="1"/>
          </p:cNvSpPr>
          <p:nvPr/>
        </p:nvSpPr>
        <p:spPr bwMode="auto">
          <a:xfrm>
            <a:off x="1066800" y="3352800"/>
            <a:ext cx="7735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28 Feb Physics Store 11824, </a:t>
            </a:r>
            <a:r>
              <a:rPr lang="en-US" sz="1200" b="1" u="sng"/>
              <a:t>0.7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32.7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b-1, 3.9 hr store</a:t>
            </a:r>
          </a:p>
        </p:txBody>
      </p:sp>
      <p:graphicFrame>
        <p:nvGraphicFramePr>
          <p:cNvPr id="62964" name="Group 500"/>
          <p:cNvGraphicFramePr>
            <a:graphicFrameLocks noGrp="1"/>
          </p:cNvGraphicFramePr>
          <p:nvPr/>
        </p:nvGraphicFramePr>
        <p:xfrm>
          <a:off x="304800" y="3657600"/>
          <a:ext cx="8382000" cy="1202690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81138"/>
                <a:gridCol w="1149350"/>
                <a:gridCol w="1111250"/>
                <a:gridCol w="950912"/>
                <a:gridCol w="877888"/>
                <a:gridCol w="966787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0.977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95" name="Rectangle 212"/>
          <p:cNvSpPr>
            <a:spLocks noChangeArrowheads="1"/>
          </p:cNvSpPr>
          <p:nvPr/>
        </p:nvSpPr>
        <p:spPr bwMode="auto">
          <a:xfrm>
            <a:off x="7924800" y="2881313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0.905</a:t>
            </a:r>
            <a:endParaRPr lang="en-US" sz="1000"/>
          </a:p>
        </p:txBody>
      </p:sp>
      <p:sp>
        <p:nvSpPr>
          <p:cNvPr id="34896" name="Rectangle 213"/>
          <p:cNvSpPr>
            <a:spLocks noChangeArrowheads="1"/>
          </p:cNvSpPr>
          <p:nvPr/>
        </p:nvSpPr>
        <p:spPr bwMode="auto">
          <a:xfrm>
            <a:off x="7007225" y="2881313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0.989</a:t>
            </a:r>
            <a:endParaRPr lang="en-US" sz="1000"/>
          </a:p>
        </p:txBody>
      </p:sp>
      <p:sp>
        <p:nvSpPr>
          <p:cNvPr id="34897" name="Rectangle 214"/>
          <p:cNvSpPr>
            <a:spLocks noChangeArrowheads="1"/>
          </p:cNvSpPr>
          <p:nvPr/>
        </p:nvSpPr>
        <p:spPr bwMode="auto">
          <a:xfrm>
            <a:off x="6013450" y="2881313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898" name="Rectangle 215"/>
          <p:cNvSpPr>
            <a:spLocks noChangeArrowheads="1"/>
          </p:cNvSpPr>
          <p:nvPr/>
        </p:nvSpPr>
        <p:spPr bwMode="auto">
          <a:xfrm>
            <a:off x="4851400" y="2881313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1.023</a:t>
            </a:r>
          </a:p>
        </p:txBody>
      </p:sp>
      <p:sp>
        <p:nvSpPr>
          <p:cNvPr id="34899" name="Rectangle 216"/>
          <p:cNvSpPr>
            <a:spLocks noChangeArrowheads="1"/>
          </p:cNvSpPr>
          <p:nvPr/>
        </p:nvSpPr>
        <p:spPr bwMode="auto">
          <a:xfrm>
            <a:off x="3646488" y="2881313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0.879</a:t>
            </a:r>
          </a:p>
        </p:txBody>
      </p:sp>
      <p:sp>
        <p:nvSpPr>
          <p:cNvPr id="34900" name="Rectangle 217"/>
          <p:cNvSpPr>
            <a:spLocks noChangeArrowheads="1"/>
          </p:cNvSpPr>
          <p:nvPr/>
        </p:nvSpPr>
        <p:spPr bwMode="auto">
          <a:xfrm>
            <a:off x="2098675" y="2881313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1168</a:t>
            </a:r>
          </a:p>
        </p:txBody>
      </p:sp>
      <p:sp>
        <p:nvSpPr>
          <p:cNvPr id="34901" name="Rectangle 218"/>
          <p:cNvSpPr>
            <a:spLocks noChangeArrowheads="1"/>
          </p:cNvSpPr>
          <p:nvPr/>
        </p:nvSpPr>
        <p:spPr bwMode="auto">
          <a:xfrm>
            <a:off x="768350" y="2881313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111/29</a:t>
            </a:r>
          </a:p>
        </p:txBody>
      </p:sp>
      <p:sp>
        <p:nvSpPr>
          <p:cNvPr id="34902" name="Rectangle 219"/>
          <p:cNvSpPr>
            <a:spLocks noChangeArrowheads="1"/>
          </p:cNvSpPr>
          <p:nvPr/>
        </p:nvSpPr>
        <p:spPr bwMode="auto">
          <a:xfrm>
            <a:off x="168275" y="2881313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Yellow</a:t>
            </a:r>
            <a:endParaRPr lang="en-US" sz="1000"/>
          </a:p>
        </p:txBody>
      </p:sp>
      <p:sp>
        <p:nvSpPr>
          <p:cNvPr id="34903" name="Rectangle 220"/>
          <p:cNvSpPr>
            <a:spLocks noChangeArrowheads="1"/>
          </p:cNvSpPr>
          <p:nvPr/>
        </p:nvSpPr>
        <p:spPr bwMode="auto">
          <a:xfrm>
            <a:off x="7924800" y="2636838"/>
            <a:ext cx="1012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0.927</a:t>
            </a:r>
            <a:endParaRPr lang="en-US" sz="1000"/>
          </a:p>
        </p:txBody>
      </p:sp>
      <p:sp>
        <p:nvSpPr>
          <p:cNvPr id="34904" name="Rectangle 221"/>
          <p:cNvSpPr>
            <a:spLocks noChangeArrowheads="1"/>
          </p:cNvSpPr>
          <p:nvPr/>
        </p:nvSpPr>
        <p:spPr bwMode="auto">
          <a:xfrm>
            <a:off x="7007225" y="2636838"/>
            <a:ext cx="917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0.999</a:t>
            </a:r>
            <a:endParaRPr lang="en-US" sz="1000"/>
          </a:p>
        </p:txBody>
      </p:sp>
      <p:sp>
        <p:nvSpPr>
          <p:cNvPr id="34905" name="Rectangle 222"/>
          <p:cNvSpPr>
            <a:spLocks noChangeArrowheads="1"/>
          </p:cNvSpPr>
          <p:nvPr/>
        </p:nvSpPr>
        <p:spPr bwMode="auto">
          <a:xfrm>
            <a:off x="6013450" y="2636838"/>
            <a:ext cx="993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i="1"/>
              <a:t>0.961</a:t>
            </a:r>
            <a:endParaRPr lang="en-US" sz="1000"/>
          </a:p>
        </p:txBody>
      </p:sp>
      <p:sp>
        <p:nvSpPr>
          <p:cNvPr id="34906" name="Rectangle 223"/>
          <p:cNvSpPr>
            <a:spLocks noChangeArrowheads="1"/>
          </p:cNvSpPr>
          <p:nvPr/>
        </p:nvSpPr>
        <p:spPr bwMode="auto">
          <a:xfrm>
            <a:off x="4851400" y="2636838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1.024</a:t>
            </a:r>
          </a:p>
        </p:txBody>
      </p:sp>
      <p:sp>
        <p:nvSpPr>
          <p:cNvPr id="34907" name="Rectangle 224"/>
          <p:cNvSpPr>
            <a:spLocks noChangeArrowheads="1"/>
          </p:cNvSpPr>
          <p:nvPr/>
        </p:nvSpPr>
        <p:spPr bwMode="auto">
          <a:xfrm>
            <a:off x="3646488" y="2636838"/>
            <a:ext cx="120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0.911</a:t>
            </a:r>
          </a:p>
        </p:txBody>
      </p:sp>
      <p:sp>
        <p:nvSpPr>
          <p:cNvPr id="34908" name="Rectangle 225"/>
          <p:cNvSpPr>
            <a:spLocks noChangeArrowheads="1"/>
          </p:cNvSpPr>
          <p:nvPr/>
        </p:nvSpPr>
        <p:spPr bwMode="auto">
          <a:xfrm>
            <a:off x="2098675" y="2636838"/>
            <a:ext cx="154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1196</a:t>
            </a:r>
          </a:p>
        </p:txBody>
      </p:sp>
      <p:sp>
        <p:nvSpPr>
          <p:cNvPr id="34909" name="Rectangle 226"/>
          <p:cNvSpPr>
            <a:spLocks noChangeArrowheads="1"/>
          </p:cNvSpPr>
          <p:nvPr/>
        </p:nvSpPr>
        <p:spPr bwMode="auto">
          <a:xfrm>
            <a:off x="768350" y="2636838"/>
            <a:ext cx="1330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/>
              <a:t>111/28</a:t>
            </a:r>
          </a:p>
        </p:txBody>
      </p:sp>
      <p:sp>
        <p:nvSpPr>
          <p:cNvPr id="34910" name="Rectangle 227"/>
          <p:cNvSpPr>
            <a:spLocks noChangeArrowheads="1"/>
          </p:cNvSpPr>
          <p:nvPr/>
        </p:nvSpPr>
        <p:spPr bwMode="auto">
          <a:xfrm>
            <a:off x="168275" y="2636838"/>
            <a:ext cx="600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b="1"/>
              <a:t>Blue</a:t>
            </a:r>
            <a:endParaRPr lang="en-US" sz="1000"/>
          </a:p>
        </p:txBody>
      </p:sp>
      <p:sp>
        <p:nvSpPr>
          <p:cNvPr id="34911" name="Rectangle 228"/>
          <p:cNvSpPr>
            <a:spLocks noChangeArrowheads="1"/>
          </p:cNvSpPr>
          <p:nvPr/>
        </p:nvSpPr>
        <p:spPr bwMode="auto">
          <a:xfrm>
            <a:off x="7924800" y="2209800"/>
            <a:ext cx="1012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Arc to RHIC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2" name="Rectangle 229"/>
          <p:cNvSpPr>
            <a:spLocks noChangeArrowheads="1"/>
          </p:cNvSpPr>
          <p:nvPr/>
        </p:nvSpPr>
        <p:spPr bwMode="auto">
          <a:xfrm>
            <a:off x="7007225" y="2209800"/>
            <a:ext cx="917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Wxf to Arc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3" name="Rectangle 230"/>
          <p:cNvSpPr>
            <a:spLocks noChangeArrowheads="1"/>
          </p:cNvSpPr>
          <p:nvPr/>
        </p:nvSpPr>
        <p:spPr bwMode="auto">
          <a:xfrm>
            <a:off x="6013450" y="2209800"/>
            <a:ext cx="993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 i="1"/>
              <a:t>Uxf1 to Wxf</a:t>
            </a:r>
            <a:r>
              <a:rPr lang="en-US" sz="1000" b="1"/>
              <a:t> </a:t>
            </a:r>
            <a:endParaRPr lang="en-US" sz="1000"/>
          </a:p>
        </p:txBody>
      </p:sp>
      <p:sp>
        <p:nvSpPr>
          <p:cNvPr id="34914" name="Rectangle 231"/>
          <p:cNvSpPr>
            <a:spLocks noChangeArrowheads="1"/>
          </p:cNvSpPr>
          <p:nvPr/>
        </p:nvSpPr>
        <p:spPr bwMode="auto">
          <a:xfrm>
            <a:off x="4851400" y="2209800"/>
            <a:ext cx="1162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XCBM to Uxf1 </a:t>
            </a:r>
            <a:endParaRPr lang="en-US" sz="1000"/>
          </a:p>
        </p:txBody>
      </p:sp>
      <p:sp>
        <p:nvSpPr>
          <p:cNvPr id="34915" name="Rectangle 232"/>
          <p:cNvSpPr>
            <a:spLocks noChangeArrowheads="1"/>
          </p:cNvSpPr>
          <p:nvPr/>
        </p:nvSpPr>
        <p:spPr bwMode="auto">
          <a:xfrm>
            <a:off x="3646488" y="2209800"/>
            <a:ext cx="12049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Efficiency </a:t>
            </a:r>
            <a:br>
              <a:rPr lang="en-US" sz="1000" b="1"/>
            </a:br>
            <a:r>
              <a:rPr lang="en-US" sz="1000" b="1"/>
              <a:t>XCBM to RHIC </a:t>
            </a:r>
            <a:endParaRPr lang="en-US" sz="1000"/>
          </a:p>
        </p:txBody>
      </p:sp>
      <p:sp>
        <p:nvSpPr>
          <p:cNvPr id="34916" name="Rectangle 233"/>
          <p:cNvSpPr>
            <a:spLocks noChangeArrowheads="1"/>
          </p:cNvSpPr>
          <p:nvPr/>
        </p:nvSpPr>
        <p:spPr bwMode="auto">
          <a:xfrm>
            <a:off x="2098675" y="2209800"/>
            <a:ext cx="1547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Avg Bunch in RHIC </a:t>
            </a:r>
            <a:br>
              <a:rPr lang="en-US" sz="1000" b="1"/>
            </a:br>
            <a:r>
              <a:rPr lang="en-US" sz="1000" b="1"/>
              <a:t>(10^6 ions) </a:t>
            </a:r>
            <a:endParaRPr lang="en-US" sz="1000"/>
          </a:p>
        </p:txBody>
      </p:sp>
      <p:sp>
        <p:nvSpPr>
          <p:cNvPr id="34917" name="Rectangle 234"/>
          <p:cNvSpPr>
            <a:spLocks noChangeArrowheads="1"/>
          </p:cNvSpPr>
          <p:nvPr/>
        </p:nvSpPr>
        <p:spPr bwMode="auto">
          <a:xfrm>
            <a:off x="768350" y="2209800"/>
            <a:ext cx="1330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Bunches/Cycles </a:t>
            </a:r>
            <a:endParaRPr lang="en-US" sz="1000"/>
          </a:p>
        </p:txBody>
      </p:sp>
      <p:sp>
        <p:nvSpPr>
          <p:cNvPr id="34918" name="Rectangle 235"/>
          <p:cNvSpPr>
            <a:spLocks noChangeArrowheads="1"/>
          </p:cNvSpPr>
          <p:nvPr/>
        </p:nvSpPr>
        <p:spPr bwMode="auto">
          <a:xfrm>
            <a:off x="168275" y="2209800"/>
            <a:ext cx="600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000" b="1"/>
              <a:t>Ring </a:t>
            </a:r>
            <a:endParaRPr lang="en-US" sz="1000"/>
          </a:p>
        </p:txBody>
      </p:sp>
      <p:sp>
        <p:nvSpPr>
          <p:cNvPr id="34919" name="Line 236"/>
          <p:cNvSpPr>
            <a:spLocks noChangeShapeType="1"/>
          </p:cNvSpPr>
          <p:nvPr/>
        </p:nvSpPr>
        <p:spPr bwMode="auto">
          <a:xfrm>
            <a:off x="168275" y="2209800"/>
            <a:ext cx="8769350" cy="15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0" name="Line 237"/>
          <p:cNvSpPr>
            <a:spLocks noChangeShapeType="1"/>
          </p:cNvSpPr>
          <p:nvPr/>
        </p:nvSpPr>
        <p:spPr bwMode="auto">
          <a:xfrm>
            <a:off x="168275" y="312578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1" name="Line 238"/>
          <p:cNvSpPr>
            <a:spLocks noChangeShapeType="1"/>
          </p:cNvSpPr>
          <p:nvPr/>
        </p:nvSpPr>
        <p:spPr bwMode="auto">
          <a:xfrm>
            <a:off x="1682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2" name="Line 239"/>
          <p:cNvSpPr>
            <a:spLocks noChangeShapeType="1"/>
          </p:cNvSpPr>
          <p:nvPr/>
        </p:nvSpPr>
        <p:spPr bwMode="auto">
          <a:xfrm>
            <a:off x="89376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3" name="Line 240"/>
          <p:cNvSpPr>
            <a:spLocks noChangeShapeType="1"/>
          </p:cNvSpPr>
          <p:nvPr/>
        </p:nvSpPr>
        <p:spPr bwMode="auto">
          <a:xfrm>
            <a:off x="168275" y="2636838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4" name="Line 241"/>
          <p:cNvSpPr>
            <a:spLocks noChangeShapeType="1"/>
          </p:cNvSpPr>
          <p:nvPr/>
        </p:nvSpPr>
        <p:spPr bwMode="auto">
          <a:xfrm>
            <a:off x="7683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5" name="Line 242"/>
          <p:cNvSpPr>
            <a:spLocks noChangeShapeType="1"/>
          </p:cNvSpPr>
          <p:nvPr/>
        </p:nvSpPr>
        <p:spPr bwMode="auto">
          <a:xfrm>
            <a:off x="209867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6" name="Line 243"/>
          <p:cNvSpPr>
            <a:spLocks noChangeShapeType="1"/>
          </p:cNvSpPr>
          <p:nvPr/>
        </p:nvSpPr>
        <p:spPr bwMode="auto">
          <a:xfrm>
            <a:off x="3646488" y="2209800"/>
            <a:ext cx="1587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7" name="Line 244"/>
          <p:cNvSpPr>
            <a:spLocks noChangeShapeType="1"/>
          </p:cNvSpPr>
          <p:nvPr/>
        </p:nvSpPr>
        <p:spPr bwMode="auto">
          <a:xfrm>
            <a:off x="48514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8" name="Line 245"/>
          <p:cNvSpPr>
            <a:spLocks noChangeShapeType="1"/>
          </p:cNvSpPr>
          <p:nvPr/>
        </p:nvSpPr>
        <p:spPr bwMode="auto">
          <a:xfrm>
            <a:off x="601345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29" name="Line 246"/>
          <p:cNvSpPr>
            <a:spLocks noChangeShapeType="1"/>
          </p:cNvSpPr>
          <p:nvPr/>
        </p:nvSpPr>
        <p:spPr bwMode="auto">
          <a:xfrm>
            <a:off x="7007225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0" name="Line 247"/>
          <p:cNvSpPr>
            <a:spLocks noChangeShapeType="1"/>
          </p:cNvSpPr>
          <p:nvPr/>
        </p:nvSpPr>
        <p:spPr bwMode="auto">
          <a:xfrm>
            <a:off x="7924800" y="2209800"/>
            <a:ext cx="1588" cy="91598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1" name="Line 248"/>
          <p:cNvSpPr>
            <a:spLocks noChangeShapeType="1"/>
          </p:cNvSpPr>
          <p:nvPr/>
        </p:nvSpPr>
        <p:spPr bwMode="auto">
          <a:xfrm>
            <a:off x="168275" y="2881313"/>
            <a:ext cx="8769350" cy="1587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932" name="TextBox 6"/>
          <p:cNvSpPr txBox="1">
            <a:spLocks noChangeArrowheads="1"/>
          </p:cNvSpPr>
          <p:nvPr/>
        </p:nvSpPr>
        <p:spPr bwMode="auto">
          <a:xfrm>
            <a:off x="1143000" y="1828800"/>
            <a:ext cx="666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18 Jan Physics Store 11489, </a:t>
            </a:r>
            <a:r>
              <a:rPr lang="en-US" sz="1200" b="1" u="sng"/>
              <a:t>0.6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No cooling or rebucketing</a:t>
            </a:r>
            <a:r>
              <a:rPr lang="en-US" sz="1200" u="sng"/>
              <a:t>, STAR 22.6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3.9 hr store</a:t>
            </a:r>
          </a:p>
        </p:txBody>
      </p:sp>
      <p:graphicFrame>
        <p:nvGraphicFramePr>
          <p:cNvPr id="62868" name="Group 404"/>
          <p:cNvGraphicFramePr>
            <a:graphicFrameLocks noGrp="1"/>
          </p:cNvGraphicFramePr>
          <p:nvPr/>
        </p:nvGraphicFramePr>
        <p:xfrm>
          <a:off x="304800" y="5257800"/>
          <a:ext cx="8382000" cy="1295401"/>
        </p:xfrm>
        <a:graphic>
          <a:graphicData uri="http://schemas.openxmlformats.org/drawingml/2006/table">
            <a:tbl>
              <a:tblPr/>
              <a:tblGrid>
                <a:gridCol w="574675"/>
                <a:gridCol w="1270000"/>
                <a:gridCol w="1479550"/>
                <a:gridCol w="1150938"/>
                <a:gridCol w="1111250"/>
                <a:gridCol w="950912"/>
                <a:gridCol w="877888"/>
                <a:gridCol w="966787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Ring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Bunches/Cycles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Bunch in RHIC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(10^6 ions)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Avg Efficiency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RHIC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XCBM to Uxf1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Uxf1 to Wxf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Wxf to Arc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Arc to RHIC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Blue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1354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0.927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1.003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Yellow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111/28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1377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0.931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0.964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0.987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71" name="TextBox 6"/>
          <p:cNvSpPr txBox="1">
            <a:spLocks noChangeArrowheads="1"/>
          </p:cNvSpPr>
          <p:nvPr/>
        </p:nvSpPr>
        <p:spPr bwMode="auto">
          <a:xfrm>
            <a:off x="1066800" y="4953000"/>
            <a:ext cx="7615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2 Mar Physics Store 11834, </a:t>
            </a:r>
            <a:r>
              <a:rPr lang="en-US" sz="1200" b="1" u="sng"/>
              <a:t>0.7 m </a:t>
            </a:r>
            <a:r>
              <a:rPr lang="en-US" sz="1200" b="1" u="sng">
                <a:latin typeface="Symbol" charset="2"/>
              </a:rPr>
              <a:t>b</a:t>
            </a:r>
            <a:r>
              <a:rPr lang="en-US" sz="1200" b="1" u="sng"/>
              <a:t>* with some cooling and with rebucketing</a:t>
            </a:r>
            <a:r>
              <a:rPr lang="en-US" sz="1200" u="sng"/>
              <a:t>, STAR 29.4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,3.9 hr store)</a:t>
            </a:r>
          </a:p>
        </p:txBody>
      </p:sp>
      <p:sp>
        <p:nvSpPr>
          <p:cNvPr id="34972" name="TextBox 6"/>
          <p:cNvSpPr txBox="1">
            <a:spLocks noChangeArrowheads="1"/>
          </p:cNvSpPr>
          <p:nvPr/>
        </p:nvSpPr>
        <p:spPr bwMode="auto">
          <a:xfrm>
            <a:off x="914400" y="228600"/>
            <a:ext cx="6761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u="sng"/>
              <a:t>31 Dec </a:t>
            </a:r>
            <a:r>
              <a:rPr lang="en-US" sz="1200" b="1" u="sng"/>
              <a:t>1</a:t>
            </a:r>
            <a:r>
              <a:rPr lang="en-US" sz="1200" b="1" u="sng" baseline="30000"/>
              <a:t>st</a:t>
            </a:r>
            <a:r>
              <a:rPr lang="en-US" sz="1200" b="1" u="sng"/>
              <a:t>  Physics Store</a:t>
            </a:r>
            <a:r>
              <a:rPr lang="en-US" sz="1200" u="sng"/>
              <a:t> 11340, 0.6 m </a:t>
            </a:r>
            <a:r>
              <a:rPr lang="en-US" sz="1200" u="sng">
                <a:latin typeface="Symbol" charset="2"/>
              </a:rPr>
              <a:t>b</a:t>
            </a:r>
            <a:r>
              <a:rPr lang="en-US" sz="1200" u="sng"/>
              <a:t>* No cooling or rebucketing, STAR 3.2 </a:t>
            </a:r>
            <a:r>
              <a:rPr lang="en-US" sz="1200" u="sng">
                <a:latin typeface="Symbol" charset="2"/>
              </a:rPr>
              <a:t>m</a:t>
            </a:r>
            <a:r>
              <a:rPr lang="en-US" sz="1200" u="sng"/>
              <a:t>b</a:t>
            </a:r>
            <a:r>
              <a:rPr lang="en-US" sz="1200" u="sng" baseline="30000"/>
              <a:t>-1</a:t>
            </a:r>
            <a:r>
              <a:rPr lang="en-US" sz="1200" u="sng"/>
              <a:t>, 2.6 hr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2/28/10</a:t>
            </a:r>
          </a:p>
        </p:txBody>
      </p:sp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71550"/>
            <a:ext cx="71628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914400" y="457200"/>
            <a:ext cx="1495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/>
              <a:t>Through 2/28/10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57275"/>
            <a:ext cx="81057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1752600"/>
          <a:ext cx="7239000" cy="2968625"/>
        </p:xfrm>
        <a:graphic>
          <a:graphicData uri="http://schemas.openxmlformats.org/drawingml/2006/table">
            <a:tbl>
              <a:tblPr/>
              <a:tblGrid>
                <a:gridCol w="2413000"/>
                <a:gridCol w="2413000"/>
                <a:gridCol w="2413000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Physics production or beam studies weeks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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NN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 (GeV)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25-cryoweek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27-cryoweek run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62.4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11.5 @ STAR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7.7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Beam studies @ 5 GeV and @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  <a:sym typeface="Symbol" charset="2"/>
                        </a:rPr>
                        <a:t>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 0.67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3" name="TextBox 2"/>
          <p:cNvSpPr txBox="1">
            <a:spLocks noChangeArrowheads="1"/>
          </p:cNvSpPr>
          <p:nvPr/>
        </p:nvSpPr>
        <p:spPr bwMode="auto">
          <a:xfrm>
            <a:off x="2362200" y="990600"/>
            <a:ext cx="440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Revised Run 10 Plan, Nov 25,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10 Au-Au Goals</a:t>
            </a:r>
            <a:br>
              <a:rPr lang="en-US" smtClean="0"/>
            </a:br>
            <a:r>
              <a:rPr lang="en-US" sz="1600" smtClean="0"/>
              <a:t>11/19/09</a:t>
            </a:r>
            <a:endParaRPr lang="en-US" sz="2200" u="sng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49763"/>
          </a:xfrm>
        </p:spPr>
        <p:txBody>
          <a:bodyPr/>
          <a:lstStyle/>
          <a:p>
            <a:pPr eaLnBrk="1" hangingPunct="1"/>
            <a:r>
              <a:rPr lang="en-US" smtClean="0"/>
              <a:t>STAR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s = 200 GeV/n 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Luminosity Sampled/Delivered = 2/4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250M Central Events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300M Min-bias events</a:t>
            </a:r>
          </a:p>
          <a:p>
            <a:pPr eaLnBrk="1" hangingPunct="1"/>
            <a:r>
              <a:rPr lang="en-US" smtClean="0">
                <a:sym typeface="Symbol" charset="2"/>
              </a:rPr>
              <a:t>PHENIX</a:t>
            </a:r>
          </a:p>
          <a:p>
            <a:pPr lvl="1" eaLnBrk="1" hangingPunct="1"/>
            <a:r>
              <a:rPr lang="en-US" smtClean="0">
                <a:sym typeface="Symbol" charset="2"/>
              </a:rPr>
              <a:t>s = 200 GeV/n 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Luminosity Recorded/Delivered = 1.4/&gt;6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r>
              <a:rPr lang="en-US" smtClean="0">
                <a:sym typeface="Symbol" charset="2"/>
              </a:rPr>
              <a:t>Minimum Goal: </a:t>
            </a:r>
          </a:p>
          <a:p>
            <a:pPr lvl="3" eaLnBrk="1" hangingPunct="1"/>
            <a:r>
              <a:rPr lang="en-US" smtClean="0">
                <a:sym typeface="Symbol" charset="2"/>
              </a:rPr>
              <a:t>Luminosity Recorded/Delivered = 1.1/3.9 nb</a:t>
            </a:r>
            <a:r>
              <a:rPr lang="en-US" baseline="30000" smtClean="0">
                <a:sym typeface="Symbol" charset="2"/>
              </a:rPr>
              <a:t>-1</a:t>
            </a: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baseline="30000" smtClean="0">
              <a:sym typeface="Symbol" charset="2"/>
            </a:endParaRPr>
          </a:p>
          <a:p>
            <a:pPr lvl="3" eaLnBrk="1" hangingPunct="1"/>
            <a:endParaRPr lang="en-US" smtClean="0">
              <a:sym typeface="Symbol" charset="2"/>
            </a:endParaRPr>
          </a:p>
          <a:p>
            <a:pPr eaLnBrk="1" hangingPunct="1"/>
            <a:endParaRPr lang="en-US" smtClean="0">
              <a:sym typeface="Symbol" charset="2"/>
            </a:endParaRPr>
          </a:p>
          <a:p>
            <a:pPr lvl="2" eaLnBrk="1" hangingPunct="1"/>
            <a:endParaRPr lang="en-US" baseline="30000" smtClean="0"/>
          </a:p>
          <a:p>
            <a:pPr eaLnBrk="1" hangingPunct="1"/>
            <a:endParaRPr lang="en-US" baseline="300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04-29 at 8.48.05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3260642"/>
          </a:xfrm>
          <a:prstGeom prst="rect">
            <a:avLst/>
          </a:prstGeom>
        </p:spPr>
      </p:pic>
      <p:pic>
        <p:nvPicPr>
          <p:cNvPr id="8" name="Picture 7" descr="Screen shot 2010-04-29 at 8.51.48 AM.png"/>
          <p:cNvPicPr>
            <a:picLocks/>
          </p:cNvPicPr>
          <p:nvPr/>
        </p:nvPicPr>
        <p:blipFill>
          <a:blip r:embed="rId4" cstate="print"/>
          <a:srcRect l="388"/>
          <a:stretch>
            <a:fillRect/>
          </a:stretch>
        </p:blipFill>
        <p:spPr>
          <a:xfrm>
            <a:off x="-961" y="3260643"/>
            <a:ext cx="9154105" cy="359735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-1013603" y="3411747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-1669215" y="3411747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-2178171" y="3411747"/>
            <a:ext cx="6219646" cy="0"/>
          </a:xfrm>
          <a:prstGeom prst="line">
            <a:avLst/>
          </a:prstGeom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0" y="685800"/>
            <a:ext cx="152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6 meter beta*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04800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1" dirty="0" smtClean="0">
                <a:sym typeface="Symbol" charset="2"/>
              </a:rPr>
              <a:t>s = 7.7 GeV/n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295400" y="1143000"/>
          <a:ext cx="6248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Understanding beam lifetime</a:t>
            </a:r>
          </a:p>
          <a:p>
            <a:r>
              <a:rPr lang="en-US" sz="2800" dirty="0" smtClean="0"/>
              <a:t>Optimum store length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Need new estimate for </a:t>
            </a:r>
            <a:r>
              <a:rPr lang="en-US" dirty="0" smtClean="0">
                <a:sym typeface="Symbol" charset="2"/>
              </a:rPr>
              <a:t>s = 11.5 GeV/n event rate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ym typeface="Symbol" charset="2"/>
              </a:rPr>
              <a:t>Should we still plan on s = 5 GeV/n development?</a:t>
            </a:r>
          </a:p>
          <a:p>
            <a:pPr marL="342900" lvl="1" indent="-342900">
              <a:buFont typeface="Arial" charset="0"/>
              <a:buChar char="•"/>
            </a:pPr>
            <a:endParaRPr lang="en-US" dirty="0" smtClean="0">
              <a:sym typeface="Symbol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9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67913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38500"/>
            <a:ext cx="7086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228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BUR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3733800"/>
            <a:ext cx="133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BUR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1447800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2.9 weeks, 660M)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029200" y="1600200"/>
            <a:ext cx="228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24200" y="6477000"/>
            <a:ext cx="609600" cy="3810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2728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Actual Average ZDC Rate ~1200 Hz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2728439" y="6463100"/>
            <a:ext cx="395761" cy="9010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1676400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1.9 weeks, 250M)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029200" y="1828800"/>
            <a:ext cx="228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53200" y="6400800"/>
            <a:ext cx="2308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</a:rPr>
              <a:t>(Actual 1.9 weeks, ~250M)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5638800" y="65532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Archive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44521</TotalTime>
  <Words>1430</Words>
  <Application>Microsoft Office PowerPoint</Application>
  <PresentationFormat>On-screen Show (4:3)</PresentationFormat>
  <Paragraphs>303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Run 10 plan based on 25 Nov Revised Plan and s=200 extended by 1 week</vt:lpstr>
      <vt:lpstr>Run 10 plan based on 25 Nov Revised Plan and s=200 extended by 1 week</vt:lpstr>
      <vt:lpstr>Run 10 Au-Au Goals 4/27/10</vt:lpstr>
      <vt:lpstr>Slide 4</vt:lpstr>
      <vt:lpstr>Slide 5</vt:lpstr>
      <vt:lpstr>Some Issues</vt:lpstr>
      <vt:lpstr>Slide 7</vt:lpstr>
      <vt:lpstr>Slide 8</vt:lpstr>
      <vt:lpstr>Archive</vt:lpstr>
      <vt:lpstr>Future Topics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Run 10 Au-Au Goals, s = 39 GeV/n 4/13/10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Run 10 Au-Au Goals 3/30/10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Run 10 Au-Au Goals 11/19/09</vt:lpstr>
      <vt:lpstr>Slide 50</vt:lpstr>
    </vt:vector>
  </TitlesOfParts>
  <Manager/>
  <Company> 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subject/>
  <dc:creator>Pile, Philip H</dc:creator>
  <cp:keywords/>
  <dc:description/>
  <cp:lastModifiedBy>pmanning</cp:lastModifiedBy>
  <cp:revision>206</cp:revision>
  <dcterms:created xsi:type="dcterms:W3CDTF">2010-01-19T16:39:15Z</dcterms:created>
  <dcterms:modified xsi:type="dcterms:W3CDTF">2010-05-04T17:15:21Z</dcterms:modified>
  <cp:category/>
</cp:coreProperties>
</file>