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44" r:id="rId2"/>
    <p:sldId id="386" r:id="rId3"/>
    <p:sldId id="424" r:id="rId4"/>
    <p:sldId id="429" r:id="rId5"/>
    <p:sldId id="428" r:id="rId6"/>
    <p:sldId id="431" r:id="rId7"/>
    <p:sldId id="430" r:id="rId8"/>
    <p:sldId id="432" r:id="rId9"/>
    <p:sldId id="433" r:id="rId10"/>
    <p:sldId id="345" r:id="rId11"/>
    <p:sldId id="423" r:id="rId12"/>
    <p:sldId id="265" r:id="rId13"/>
    <p:sldId id="264" r:id="rId14"/>
    <p:sldId id="408" r:id="rId15"/>
    <p:sldId id="409" r:id="rId16"/>
    <p:sldId id="417" r:id="rId17"/>
    <p:sldId id="420" r:id="rId18"/>
    <p:sldId id="416" r:id="rId19"/>
    <p:sldId id="418" r:id="rId20"/>
    <p:sldId id="419" r:id="rId21"/>
    <p:sldId id="421" r:id="rId22"/>
    <p:sldId id="422" r:id="rId23"/>
    <p:sldId id="402" r:id="rId24"/>
    <p:sldId id="410" r:id="rId25"/>
    <p:sldId id="389" r:id="rId26"/>
    <p:sldId id="369" r:id="rId27"/>
    <p:sldId id="370" r:id="rId28"/>
    <p:sldId id="390" r:id="rId29"/>
    <p:sldId id="393" r:id="rId30"/>
    <p:sldId id="395" r:id="rId31"/>
    <p:sldId id="392" r:id="rId32"/>
    <p:sldId id="394" r:id="rId33"/>
    <p:sldId id="391" r:id="rId34"/>
    <p:sldId id="365" r:id="rId35"/>
    <p:sldId id="388" r:id="rId36"/>
    <p:sldId id="376" r:id="rId37"/>
    <p:sldId id="374" r:id="rId38"/>
    <p:sldId id="372" r:id="rId39"/>
    <p:sldId id="371" r:id="rId40"/>
    <p:sldId id="373" r:id="rId41"/>
    <p:sldId id="377" r:id="rId42"/>
    <p:sldId id="378" r:id="rId43"/>
    <p:sldId id="364" r:id="rId44"/>
    <p:sldId id="362" r:id="rId45"/>
    <p:sldId id="356" r:id="rId46"/>
    <p:sldId id="336" r:id="rId47"/>
    <p:sldId id="269" r:id="rId48"/>
    <p:sldId id="347" r:id="rId49"/>
    <p:sldId id="268" r:id="rId50"/>
    <p:sldId id="335" r:id="rId51"/>
    <p:sldId id="270" r:id="rId52"/>
    <p:sldId id="257" r:id="rId53"/>
    <p:sldId id="272" r:id="rId54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RHIC\Machine%20and%20experiment%20meeting\FY%202010\Cooldown%20to%20Phys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Time from start of 4.5 deg cooldown to Physics
</a:t>
            </a:r>
          </a:p>
        </c:rich>
      </c:tx>
      <c:layout>
        <c:manualLayout>
          <c:xMode val="edge"/>
          <c:yMode val="edge"/>
          <c:x val="5.1682801944839306E-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0331350554397"/>
          <c:y val="0.13089021966293204"/>
          <c:w val="0.70155171532770699"/>
          <c:h val="0.75130986086522999"/>
        </c:manualLayout>
      </c:layout>
      <c:barChart>
        <c:barDir val="col"/>
        <c:grouping val="stacked"/>
        <c:ser>
          <c:idx val="1"/>
          <c:order val="0"/>
          <c:tx>
            <c:strRef>
              <c:f>Sheet1!$E$5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Sheet1!$A$6:$A$13</c:f>
              <c:strCache>
                <c:ptCount val="8"/>
                <c:pt idx="0">
                  <c:v>Run 03</c:v>
                </c:pt>
                <c:pt idx="1">
                  <c:v>Run 04</c:v>
                </c:pt>
                <c:pt idx="2">
                  <c:v>Run 05</c:v>
                </c:pt>
                <c:pt idx="3">
                  <c:v>Run 06</c:v>
                </c:pt>
                <c:pt idx="4">
                  <c:v>Run 07</c:v>
                </c:pt>
                <c:pt idx="5">
                  <c:v>Run 08</c:v>
                </c:pt>
                <c:pt idx="6">
                  <c:v>Run 09</c:v>
                </c:pt>
                <c:pt idx="7">
                  <c:v>Run 10</c:v>
                </c:pt>
              </c:strCache>
            </c:strRef>
          </c:cat>
          <c:val>
            <c:numRef>
              <c:f>Sheet1!$E$6:$E$12</c:f>
              <c:numCache>
                <c:formatCode>0.00</c:formatCode>
                <c:ptCount val="7"/>
                <c:pt idx="0">
                  <c:v>6</c:v>
                </c:pt>
                <c:pt idx="1">
                  <c:v>6.5714285714285712</c:v>
                </c:pt>
                <c:pt idx="2">
                  <c:v>7.7142857142857046</c:v>
                </c:pt>
                <c:pt idx="3">
                  <c:v>4.5714285714285712</c:v>
                </c:pt>
                <c:pt idx="4">
                  <c:v>6</c:v>
                </c:pt>
                <c:pt idx="5">
                  <c:v>3.5714285714285707</c:v>
                </c:pt>
                <c:pt idx="6">
                  <c:v>4.5714285714285712</c:v>
                </c:pt>
              </c:numCache>
            </c:numRef>
          </c:val>
        </c:ser>
        <c:ser>
          <c:idx val="2"/>
          <c:order val="1"/>
          <c:tx>
            <c:strRef>
              <c:f>Sheet1!$F$5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Sheet1!$F$6:$F$13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Sheet1!$G$5</c:f>
              <c:strCache>
                <c:ptCount val="1"/>
                <c:pt idx="0">
                  <c:v>Run 10 Actual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Sheet1!$G$6:$G$13</c:f>
              <c:numCache>
                <c:formatCode>General</c:formatCode>
                <c:ptCount val="8"/>
                <c:pt idx="7" formatCode="0.00">
                  <c:v>1.2857142857142745</c:v>
                </c:pt>
              </c:numCache>
            </c:numRef>
          </c:val>
        </c:ser>
        <c:overlap val="100"/>
        <c:axId val="76703616"/>
        <c:axId val="88950656"/>
      </c:barChart>
      <c:catAx>
        <c:axId val="76703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950656"/>
        <c:crosses val="autoZero"/>
        <c:auto val="1"/>
        <c:lblAlgn val="ctr"/>
        <c:lblOffset val="100"/>
        <c:tickLblSkip val="1"/>
        <c:tickMarkSkip val="1"/>
      </c:catAx>
      <c:valAx>
        <c:axId val="889506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Weeks to Physics</a:t>
                </a:r>
              </a:p>
            </c:rich>
          </c:tx>
          <c:layout>
            <c:manualLayout>
              <c:xMode val="edge"/>
              <c:yMode val="edge"/>
              <c:x val="3.1007751937984551E-2"/>
              <c:y val="0.358639293125009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703616"/>
        <c:crosses val="autoZero"/>
        <c:crossBetween val="between"/>
        <c:minorUnit val="0.5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33496103684657"/>
          <c:y val="0.43193772244438"/>
          <c:w val="0.15116299416061404"/>
          <c:h val="0.2966843935084061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46FD-CE6C-094E-9300-15C375060F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68421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AFB0F4-835D-409A-B946-C3C7193FBD04}" type="slidenum">
              <a:rPr lang="en-US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572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1, Begin cool 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4, </a:t>
            </a:r>
            <a:r>
              <a:rPr lang="en-US" sz="1050" dirty="0" err="1" smtClean="0"/>
              <a:t>Cooldown</a:t>
            </a:r>
            <a:r>
              <a:rPr lang="en-US" sz="1050" dirty="0" smtClean="0"/>
              <a:t> to 4.5K complete in both rings!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5, beam setup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16, 20 hr unplanned Maintenance day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20 (AM)-21(PM), blizzard 09 shut us down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27, RHIC Setup complete, begin Ramp Up for Physics (was 14 Dec, 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31 (midnight-store 11340),  Machine,</a:t>
            </a:r>
            <a:r>
              <a:rPr lang="en-US" sz="1050" b="1" dirty="0" smtClean="0">
                <a:solidFill>
                  <a:srgbClr val="C00000"/>
                </a:solidFill>
              </a:rPr>
              <a:t> </a:t>
            </a:r>
            <a:r>
              <a:rPr lang="en-US" sz="1050" dirty="0" smtClean="0"/>
              <a:t>Physics declared (store 11340) </a:t>
            </a:r>
            <a:r>
              <a:rPr lang="en-US" sz="1050" dirty="0" smtClean="0">
                <a:sym typeface="Symbol" charset="2"/>
              </a:rPr>
              <a:t>s=</a:t>
            </a:r>
            <a:r>
              <a:rPr lang="en-US" sz="1050" dirty="0" smtClean="0"/>
              <a:t>200 GeV/n Au-Au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2 (midnight) STAR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8 (0600) PHENIX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12, Rebucketing not yet routine, stochastic cooling still to come.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22, changed beta* from 0.6 to 0.7 meters, rebucketing ~established, yellow transverse stochastic cooling on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Mar. 18 (0556), End 10 week </a:t>
            </a:r>
            <a:r>
              <a:rPr lang="en-US" sz="1050" dirty="0" smtClean="0">
                <a:sym typeface="Symbol" charset="2"/>
              </a:rPr>
              <a:t>s = </a:t>
            </a:r>
            <a:r>
              <a:rPr lang="en-US" sz="1050" dirty="0" smtClean="0"/>
              <a:t>200 GeV/n Run, begin </a:t>
            </a:r>
            <a:r>
              <a:rPr lang="en-US" sz="1050" dirty="0" smtClean="0">
                <a:sym typeface="Symbol" charset="2"/>
              </a:rPr>
              <a:t>s </a:t>
            </a:r>
            <a:r>
              <a:rPr lang="en-US" sz="1050" dirty="0" smtClean="0"/>
              <a:t>= 62.4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Mar. </a:t>
            </a:r>
            <a:r>
              <a:rPr lang="en-US" sz="1050" strike="sngStrike" dirty="0" smtClean="0"/>
              <a:t>20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C00000"/>
                </a:solidFill>
              </a:rPr>
              <a:t>19</a:t>
            </a:r>
            <a:r>
              <a:rPr lang="en-US" sz="1050" dirty="0" smtClean="0"/>
              <a:t>, Begin 4 week </a:t>
            </a:r>
            <a:r>
              <a:rPr lang="en-US" sz="1050" dirty="0" smtClean="0">
                <a:sym typeface="Symbol" charset="2"/>
              </a:rPr>
              <a:t>s </a:t>
            </a:r>
            <a:r>
              <a:rPr lang="en-US" sz="1050" dirty="0" smtClean="0"/>
              <a:t>= 62.4 GeV/n run </a:t>
            </a:r>
            <a:endParaRPr lang="en-US" sz="105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Machine physics 19 March for stores ≥11954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PHENIX Physics 19 Mar for stores ≥11955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STAR Physics 22 March for stores ≥11976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8, End 2.9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050" dirty="0" smtClean="0">
                <a:solidFill>
                  <a:srgbClr val="3333FF"/>
                </a:solidFill>
              </a:rPr>
              <a:t> GeV/n Run,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9, Begin 1.5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22, End 1.9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050" dirty="0" smtClean="0">
                <a:solidFill>
                  <a:srgbClr val="3333FF"/>
                </a:solidFill>
              </a:rPr>
              <a:t>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 22,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7.7 GeV/n setup 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 24 (fill 12238, 2300 hrs), Begin 4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5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May 22 End 4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050" dirty="0" smtClean="0">
                <a:solidFill>
                  <a:srgbClr val="3333FF"/>
                </a:solidFill>
              </a:rPr>
              <a:t> GeV/n Run,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11.5 GeV/n setup </a:t>
            </a:r>
            <a:r>
              <a:rPr lang="en-US" sz="105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May 22 – Jun 3, Satogata is a</a:t>
            </a:r>
            <a:r>
              <a:rPr lang="en-US" sz="1050" u="sng" dirty="0" smtClean="0">
                <a:solidFill>
                  <a:srgbClr val="FE3210"/>
                </a:solidFill>
              </a:rPr>
              <a:t>way</a:t>
            </a:r>
            <a:endParaRPr lang="en-US" sz="1050" b="1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May 24,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050" dirty="0" smtClean="0">
                <a:solidFill>
                  <a:schemeClr val="hlink"/>
                </a:solidFill>
              </a:rPr>
              <a:t> GeV/n for STAR</a:t>
            </a:r>
            <a:endParaRPr lang="en-US" sz="105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7, end 2 week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050" dirty="0" smtClean="0">
                <a:solidFill>
                  <a:schemeClr val="hlink"/>
                </a:solidFill>
              </a:rPr>
              <a:t> GeV/n run,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050" dirty="0" smtClean="0">
                <a:solidFill>
                  <a:schemeClr val="hlink"/>
                </a:solidFill>
              </a:rPr>
              <a:t> GeV/n  setup</a:t>
            </a:r>
            <a:r>
              <a:rPr lang="en-US" sz="105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05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9,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05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12, end 3 days at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05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13 , Begin </a:t>
            </a:r>
            <a:r>
              <a:rPr lang="en-US" sz="1050" dirty="0" err="1" smtClean="0">
                <a:solidFill>
                  <a:schemeClr val="hlink"/>
                </a:solidFill>
              </a:rPr>
              <a:t>Cryo</a:t>
            </a:r>
            <a:r>
              <a:rPr lang="en-US" sz="105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14, Warm-up complete, Run 10 ends</a:t>
            </a:r>
            <a:r>
              <a:rPr lang="en-US" sz="1050" dirty="0" smtClean="0">
                <a:solidFill>
                  <a:srgbClr val="FF0000"/>
                </a:solidFill>
              </a:rPr>
              <a:t> – </a:t>
            </a:r>
            <a:r>
              <a:rPr lang="en-US" sz="1050" b="1" u="sng" dirty="0" smtClean="0">
                <a:solidFill>
                  <a:srgbClr val="FE3210"/>
                </a:solidFill>
              </a:rPr>
              <a:t>27.9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  <a:endParaRPr lang="en-US" sz="105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2.9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24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3957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16764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1.9 weeks, 250M)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029200" y="18288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6400800"/>
            <a:ext cx="230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1.9 weeks, ~250M)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638800" y="65532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Topics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Toward Smaller beta* - new quad triplets – D. Trbojevic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00906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5676900" y="1562100"/>
            <a:ext cx="533400" cy="457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6" y="609600"/>
            <a:ext cx="7357328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8, End 2.9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600" dirty="0" smtClean="0">
                <a:solidFill>
                  <a:srgbClr val="3333FF"/>
                </a:solidFill>
              </a:rPr>
              <a:t> GeV/n Run, begin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9, Begin 1.5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22, End 1.9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600" dirty="0" smtClean="0">
                <a:solidFill>
                  <a:srgbClr val="3333FF"/>
                </a:solidFill>
              </a:rPr>
              <a:t>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 22, Begin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7.7 GeV/n setup 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 24 (fill 12238, 2300 hrs), Begin 4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May 13 plus another day (or two?) s = 5</a:t>
            </a:r>
            <a:r>
              <a:rPr lang="en-US" sz="1600" dirty="0" smtClean="0">
                <a:solidFill>
                  <a:srgbClr val="FF0000"/>
                </a:solidFill>
              </a:rPr>
              <a:t> GeV/n development, 8 hour blocks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May </a:t>
            </a:r>
            <a:r>
              <a:rPr lang="en-US" sz="1600" strike="sngStrike" dirty="0" smtClean="0">
                <a:solidFill>
                  <a:srgbClr val="3333FF"/>
                </a:solidFill>
              </a:rPr>
              <a:t>22(Saturday)</a:t>
            </a:r>
            <a:r>
              <a:rPr lang="en-US" sz="1600" dirty="0" smtClean="0">
                <a:solidFill>
                  <a:srgbClr val="3333FF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24(Monday) </a:t>
            </a:r>
            <a:r>
              <a:rPr lang="en-US" sz="1600" dirty="0" smtClean="0">
                <a:solidFill>
                  <a:srgbClr val="3333FF"/>
                </a:solidFill>
              </a:rPr>
              <a:t>End 4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600" dirty="0" smtClean="0">
                <a:solidFill>
                  <a:srgbClr val="3333FF"/>
                </a:solidFill>
              </a:rPr>
              <a:t> GeV/n Run, begin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11.5 GeV/n setup </a:t>
            </a:r>
            <a:r>
              <a:rPr lang="en-US" sz="1600" b="1" dirty="0" smtClean="0">
                <a:solidFill>
                  <a:srgbClr val="FE3210"/>
                </a:solidFill>
              </a:rPr>
              <a:t>(4-6 hr polarity switch)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E3210"/>
                </a:solidFill>
              </a:rPr>
              <a:t>May 22 – Jun 3, Satogata is a</a:t>
            </a:r>
            <a:r>
              <a:rPr lang="en-US" sz="1600" u="sng" dirty="0" smtClean="0">
                <a:solidFill>
                  <a:srgbClr val="FE3210"/>
                </a:solidFill>
              </a:rPr>
              <a:t>way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E3210"/>
                </a:solidFill>
              </a:rPr>
              <a:t>May 23 – 28 IPAC (Kyoto)</a:t>
            </a:r>
            <a:endParaRPr lang="en-US" sz="1600" b="1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May </a:t>
            </a:r>
            <a:r>
              <a:rPr lang="en-US" sz="1600" strike="sngStrike" dirty="0" smtClean="0">
                <a:solidFill>
                  <a:srgbClr val="3333FF"/>
                </a:solidFill>
              </a:rPr>
              <a:t>24</a:t>
            </a:r>
            <a:r>
              <a:rPr lang="en-US" sz="1600" dirty="0" smtClean="0">
                <a:solidFill>
                  <a:srgbClr val="3333FF"/>
                </a:solidFill>
              </a:rPr>
              <a:t> 26, begin </a:t>
            </a:r>
            <a:r>
              <a:rPr lang="en-US" sz="16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600" dirty="0" smtClean="0">
                <a:solidFill>
                  <a:schemeClr val="hlink"/>
                </a:solidFill>
              </a:rPr>
              <a:t> GeV/n for STAR</a:t>
            </a:r>
            <a:endParaRPr lang="en-US" sz="16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Jun </a:t>
            </a:r>
            <a:r>
              <a:rPr lang="en-US" sz="1600" strike="sngStrike" dirty="0" smtClean="0">
                <a:solidFill>
                  <a:schemeClr val="hlink"/>
                </a:solidFill>
              </a:rPr>
              <a:t>7</a:t>
            </a:r>
            <a:r>
              <a:rPr lang="en-US" sz="1600" dirty="0" smtClean="0">
                <a:solidFill>
                  <a:schemeClr val="hlink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9</a:t>
            </a:r>
            <a:r>
              <a:rPr lang="en-US" sz="1600" dirty="0" smtClean="0">
                <a:solidFill>
                  <a:schemeClr val="hlink"/>
                </a:solidFill>
              </a:rPr>
              <a:t>, end 2 week </a:t>
            </a:r>
            <a:r>
              <a:rPr lang="en-US" sz="16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600" dirty="0" smtClean="0">
                <a:solidFill>
                  <a:schemeClr val="hlink"/>
                </a:solidFill>
              </a:rPr>
              <a:t> GeV/n run, </a:t>
            </a:r>
            <a:r>
              <a:rPr lang="en-US" sz="1600" strike="sngStrike" dirty="0" smtClean="0">
                <a:solidFill>
                  <a:schemeClr val="hlink"/>
                </a:solidFill>
              </a:rPr>
              <a:t>begin </a:t>
            </a:r>
            <a:r>
              <a:rPr lang="en-US" sz="1600" strike="sngStrike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600" strike="sngStrike" dirty="0" smtClean="0">
                <a:solidFill>
                  <a:schemeClr val="hlink"/>
                </a:solidFill>
              </a:rPr>
              <a:t> GeV/n  setup</a:t>
            </a:r>
            <a:r>
              <a:rPr lang="en-US" sz="1600" b="1" strike="sngStrike" dirty="0" smtClean="0">
                <a:solidFill>
                  <a:srgbClr val="FE3210"/>
                </a:solidFill>
              </a:rPr>
              <a:t> (4-6 hr polarity switch)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10-12 Jun – contingency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>
                <a:solidFill>
                  <a:schemeClr val="hlink"/>
                </a:solidFill>
              </a:rPr>
              <a:t>Jun 9, begin </a:t>
            </a:r>
            <a:r>
              <a:rPr lang="en-US" sz="1600" strike="sngStrike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600" strike="sngStrike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>
                <a:solidFill>
                  <a:schemeClr val="hlink"/>
                </a:solidFill>
              </a:rPr>
              <a:t>Jun 12, end 3 days at </a:t>
            </a:r>
            <a:r>
              <a:rPr lang="en-US" sz="1600" strike="sngStrike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600" strike="sngStrike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Jun 13 , Begin </a:t>
            </a:r>
            <a:r>
              <a:rPr lang="en-US" sz="1600" dirty="0" err="1" smtClean="0">
                <a:solidFill>
                  <a:schemeClr val="hlink"/>
                </a:solidFill>
              </a:rPr>
              <a:t>Cryo</a:t>
            </a:r>
            <a:r>
              <a:rPr lang="en-US" sz="16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Jun 14, Warm-up complete, Run 10 ends</a:t>
            </a:r>
            <a:r>
              <a:rPr lang="en-US" sz="1600" dirty="0" smtClean="0">
                <a:solidFill>
                  <a:srgbClr val="FF0000"/>
                </a:solidFill>
              </a:rPr>
              <a:t> – </a:t>
            </a:r>
            <a:r>
              <a:rPr lang="en-US" sz="1600" b="1" u="sng" dirty="0" smtClean="0">
                <a:solidFill>
                  <a:srgbClr val="FE3210"/>
                </a:solidFill>
              </a:rPr>
              <a:t>27.9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</a:p>
          <a:p>
            <a:pPr eaLnBrk="1" hangingPunct="1">
              <a:lnSpc>
                <a:spcPct val="80000"/>
              </a:lnSpc>
            </a:pPr>
            <a:endParaRPr lang="en-US" sz="1800" b="1" u="sng" dirty="0" smtClean="0">
              <a:solidFill>
                <a:srgbClr val="FE321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743200"/>
            <a:ext cx="7315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2743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Run 10 Au-Au Goals, </a:t>
            </a:r>
            <a:r>
              <a:rPr lang="en-US" sz="3600" dirty="0" smtClean="0">
                <a:sym typeface="Symbol"/>
              </a:rPr>
              <a:t>s = 39 GeV/n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>4/13/10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24M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50M Min-bias events &lt;30 cm vertex, (revised request 250M)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2.5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86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10815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We should revisit Luminosity Projections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040880" cy="55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451345" y="32766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2819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PHENIX Goal (400M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343400" y="3124200"/>
            <a:ext cx="1524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42672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4419600"/>
            <a:ext cx="29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STAR Goal (100M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 Mar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4876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572000" y="4267200"/>
            <a:ext cx="3048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053336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1278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s </a:t>
            </a:r>
            <a:r>
              <a:rPr lang="en-US" sz="1400" dirty="0" smtClean="0"/>
              <a:t>= 62 GeV/n</a:t>
            </a:r>
          </a:p>
          <a:p>
            <a:r>
              <a:rPr lang="en-US" sz="1400" dirty="0" smtClean="0"/>
              <a:t>final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4/27/10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7.7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7.7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0.5M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2524125" y="1905000"/>
            <a:ext cx="2047875" cy="2076450"/>
          </a:xfrm>
          <a:custGeom>
            <a:avLst/>
            <a:gdLst>
              <a:gd name="connsiteX0" fmla="*/ 0 w 1933575"/>
              <a:gd name="connsiteY0" fmla="*/ 2028825 h 2028825"/>
              <a:gd name="connsiteX1" fmla="*/ 733425 w 1933575"/>
              <a:gd name="connsiteY1" fmla="*/ 1562100 h 2028825"/>
              <a:gd name="connsiteX2" fmla="*/ 1304925 w 1933575"/>
              <a:gd name="connsiteY2" fmla="*/ 1085850 h 2028825"/>
              <a:gd name="connsiteX3" fmla="*/ 1676400 w 1933575"/>
              <a:gd name="connsiteY3" fmla="*/ 581025 h 2028825"/>
              <a:gd name="connsiteX4" fmla="*/ 1847850 w 1933575"/>
              <a:gd name="connsiteY4" fmla="*/ 238125 h 2028825"/>
              <a:gd name="connsiteX5" fmla="*/ 1933575 w 1933575"/>
              <a:gd name="connsiteY5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575" h="2028825">
                <a:moveTo>
                  <a:pt x="0" y="2028825"/>
                </a:moveTo>
                <a:cubicBezTo>
                  <a:pt x="257968" y="1874044"/>
                  <a:pt x="515937" y="1719263"/>
                  <a:pt x="733425" y="1562100"/>
                </a:cubicBezTo>
                <a:cubicBezTo>
                  <a:pt x="950913" y="1404937"/>
                  <a:pt x="1147763" y="1249362"/>
                  <a:pt x="1304925" y="1085850"/>
                </a:cubicBezTo>
                <a:cubicBezTo>
                  <a:pt x="1462087" y="922338"/>
                  <a:pt x="1585913" y="722313"/>
                  <a:pt x="1676400" y="581025"/>
                </a:cubicBezTo>
                <a:cubicBezTo>
                  <a:pt x="1766888" y="439738"/>
                  <a:pt x="1804987" y="334963"/>
                  <a:pt x="1847850" y="238125"/>
                </a:cubicBezTo>
                <a:cubicBezTo>
                  <a:pt x="1890713" y="141287"/>
                  <a:pt x="1912144" y="70643"/>
                  <a:pt x="1933575" y="0"/>
                </a:cubicBez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19275" y="3763963"/>
            <a:ext cx="3019425" cy="922337"/>
          </a:xfrm>
          <a:custGeom>
            <a:avLst/>
            <a:gdLst>
              <a:gd name="connsiteX0" fmla="*/ 0 w 3019425"/>
              <a:gd name="connsiteY0" fmla="*/ 922337 h 922337"/>
              <a:gd name="connsiteX1" fmla="*/ 1009650 w 3019425"/>
              <a:gd name="connsiteY1" fmla="*/ 512762 h 922337"/>
              <a:gd name="connsiteX2" fmla="*/ 2057400 w 3019425"/>
              <a:gd name="connsiteY2" fmla="*/ 112712 h 922337"/>
              <a:gd name="connsiteX3" fmla="*/ 2552700 w 3019425"/>
              <a:gd name="connsiteY3" fmla="*/ 17462 h 922337"/>
              <a:gd name="connsiteX4" fmla="*/ 3019425 w 3019425"/>
              <a:gd name="connsiteY4" fmla="*/ 7937 h 922337"/>
              <a:gd name="connsiteX5" fmla="*/ 3019425 w 3019425"/>
              <a:gd name="connsiteY5" fmla="*/ 7937 h 9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425" h="922337">
                <a:moveTo>
                  <a:pt x="0" y="922337"/>
                </a:moveTo>
                <a:lnTo>
                  <a:pt x="1009650" y="512762"/>
                </a:lnTo>
                <a:cubicBezTo>
                  <a:pt x="1352550" y="377825"/>
                  <a:pt x="1800225" y="195262"/>
                  <a:pt x="2057400" y="112712"/>
                </a:cubicBezTo>
                <a:cubicBezTo>
                  <a:pt x="2314575" y="30162"/>
                  <a:pt x="2392363" y="34924"/>
                  <a:pt x="2552700" y="17462"/>
                </a:cubicBezTo>
                <a:cubicBezTo>
                  <a:pt x="2713037" y="0"/>
                  <a:pt x="3019425" y="7937"/>
                  <a:pt x="3019425" y="7937"/>
                </a:cubicBezTo>
                <a:lnTo>
                  <a:pt x="3019425" y="7937"/>
                </a:ln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3/30/10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?/90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100M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64/193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400M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45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Feb 2010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37.2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4767"/>
            <a:ext cx="914400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44.2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327"/>
            <a:ext cx="9144001" cy="4813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3-29 at 5.39.1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155"/>
            <a:ext cx="9144000" cy="478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3-30 at 8.42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402"/>
            <a:ext cx="9144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5-11 at 11.23.01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65500"/>
          </a:xfrm>
          <a:prstGeom prst="rect">
            <a:avLst/>
          </a:prstGeom>
        </p:spPr>
      </p:pic>
      <p:pic>
        <p:nvPicPr>
          <p:cNvPr id="6" name="Picture 5" descr="Screen shot 2010-05-11 at 11.26.06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187700"/>
            <a:ext cx="91123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838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10 meter beta*</a:t>
              </a:r>
            </a:p>
            <a:p>
              <a:r>
                <a:rPr lang="en-US" b="1" u="sng" dirty="0" smtClean="0"/>
                <a:t>20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27 April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41910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11286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5952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40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3"/>
            <a:ext cx="9144000" cy="474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743200"/>
            <a:ext cx="4343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657600"/>
            <a:ext cx="3581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53.1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8825"/>
            <a:ext cx="9144000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90600" y="2362200"/>
            <a:ext cx="2355132" cy="307777"/>
          </a:xfrm>
          <a:prstGeom prst="rect">
            <a:avLst/>
          </a:prstGeom>
          <a:noFill/>
          <a:scene3d>
            <a:camera prst="orthographicFront">
              <a:rot lat="2159400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WCM Longitudal Emittance</a:t>
            </a:r>
            <a:endParaRPr lang="en-US" sz="1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316" y="775368"/>
            <a:ext cx="42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 horiz and vert emittances</a:t>
            </a:r>
            <a:endParaRPr lang="en-US" dirty="0"/>
          </a:p>
        </p:txBody>
      </p:sp>
      <p:pic>
        <p:nvPicPr>
          <p:cNvPr id="6" name="Picture 5" descr="Screen shot 2010-03-30 at 8.54.09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1003"/>
            <a:ext cx="914400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600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12026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67200" y="2286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9208" cy="57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192963" y="17272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802563" y="1371600"/>
            <a:ext cx="134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Goal*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943600" y="624840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sz="1200" dirty="0"/>
              <a:t>With 20 cm sigma IR diamond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05613" y="3032125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7034213" y="3048000"/>
            <a:ext cx="210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Minimum Goal*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5613" y="2971800"/>
            <a:ext cx="1676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7567613" y="26670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STAR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4827588"/>
            <a:ext cx="762000" cy="49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23" y="533400"/>
            <a:ext cx="7422177" cy="582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56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28600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hours per week at store = 88.5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Jan 2010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85800" y="5334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2/28/10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46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5" name="Group 561"/>
          <p:cNvGraphicFramePr>
            <a:graphicFrameLocks noGrp="1"/>
          </p:cNvGraphicFramePr>
          <p:nvPr/>
        </p:nvGraphicFramePr>
        <p:xfrm>
          <a:off x="152400" y="609600"/>
          <a:ext cx="8763000" cy="109124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1381125"/>
                <a:gridCol w="1095375"/>
                <a:gridCol w="1095375"/>
                <a:gridCol w="1095375"/>
                <a:gridCol w="1095375"/>
                <a:gridCol w="10953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Bunches/Cycles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Bunch in RHIC 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(10^6 ions)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RHIC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Uxf1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Blue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0.992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0.828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0.959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6" name="TextBox 6"/>
          <p:cNvSpPr txBox="1">
            <a:spLocks noChangeArrowheads="1"/>
          </p:cNvSpPr>
          <p:nvPr/>
        </p:nvSpPr>
        <p:spPr bwMode="auto">
          <a:xfrm>
            <a:off x="1066800" y="3352800"/>
            <a:ext cx="773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28 Feb Physics Store 11824,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32.7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b-1, 3.9 hr store</a:t>
            </a:r>
          </a:p>
        </p:txBody>
      </p:sp>
      <p:graphicFrame>
        <p:nvGraphicFramePr>
          <p:cNvPr id="62964" name="Group 500"/>
          <p:cNvGraphicFramePr>
            <a:graphicFrameLocks noGrp="1"/>
          </p:cNvGraphicFramePr>
          <p:nvPr/>
        </p:nvGraphicFramePr>
        <p:xfrm>
          <a:off x="304800" y="3657600"/>
          <a:ext cx="8382000" cy="1202690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5" name="Rectangle 212"/>
          <p:cNvSpPr>
            <a:spLocks noChangeArrowheads="1"/>
          </p:cNvSpPr>
          <p:nvPr/>
        </p:nvSpPr>
        <p:spPr bwMode="auto">
          <a:xfrm>
            <a:off x="7924800" y="2881313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0.905</a:t>
            </a:r>
            <a:endParaRPr lang="en-US" sz="1000"/>
          </a:p>
        </p:txBody>
      </p:sp>
      <p:sp>
        <p:nvSpPr>
          <p:cNvPr id="34896" name="Rectangle 213"/>
          <p:cNvSpPr>
            <a:spLocks noChangeArrowheads="1"/>
          </p:cNvSpPr>
          <p:nvPr/>
        </p:nvSpPr>
        <p:spPr bwMode="auto">
          <a:xfrm>
            <a:off x="7007225" y="2881313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0.989</a:t>
            </a:r>
            <a:endParaRPr lang="en-US" sz="1000"/>
          </a:p>
        </p:txBody>
      </p:sp>
      <p:sp>
        <p:nvSpPr>
          <p:cNvPr id="34897" name="Rectangle 214"/>
          <p:cNvSpPr>
            <a:spLocks noChangeArrowheads="1"/>
          </p:cNvSpPr>
          <p:nvPr/>
        </p:nvSpPr>
        <p:spPr bwMode="auto">
          <a:xfrm>
            <a:off x="6013450" y="288131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898" name="Rectangle 215"/>
          <p:cNvSpPr>
            <a:spLocks noChangeArrowheads="1"/>
          </p:cNvSpPr>
          <p:nvPr/>
        </p:nvSpPr>
        <p:spPr bwMode="auto">
          <a:xfrm>
            <a:off x="4851400" y="28813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1.023</a:t>
            </a:r>
          </a:p>
        </p:txBody>
      </p:sp>
      <p:sp>
        <p:nvSpPr>
          <p:cNvPr id="34899" name="Rectangle 216"/>
          <p:cNvSpPr>
            <a:spLocks noChangeArrowheads="1"/>
          </p:cNvSpPr>
          <p:nvPr/>
        </p:nvSpPr>
        <p:spPr bwMode="auto">
          <a:xfrm>
            <a:off x="3646488" y="2881313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0.879</a:t>
            </a:r>
          </a:p>
        </p:txBody>
      </p:sp>
      <p:sp>
        <p:nvSpPr>
          <p:cNvPr id="34900" name="Rectangle 217"/>
          <p:cNvSpPr>
            <a:spLocks noChangeArrowheads="1"/>
          </p:cNvSpPr>
          <p:nvPr/>
        </p:nvSpPr>
        <p:spPr bwMode="auto">
          <a:xfrm>
            <a:off x="2098675" y="2881313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1168</a:t>
            </a:r>
          </a:p>
        </p:txBody>
      </p:sp>
      <p:sp>
        <p:nvSpPr>
          <p:cNvPr id="34901" name="Rectangle 218"/>
          <p:cNvSpPr>
            <a:spLocks noChangeArrowheads="1"/>
          </p:cNvSpPr>
          <p:nvPr/>
        </p:nvSpPr>
        <p:spPr bwMode="auto">
          <a:xfrm>
            <a:off x="768350" y="28813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111/29</a:t>
            </a:r>
          </a:p>
        </p:txBody>
      </p:sp>
      <p:sp>
        <p:nvSpPr>
          <p:cNvPr id="34902" name="Rectangle 219"/>
          <p:cNvSpPr>
            <a:spLocks noChangeArrowheads="1"/>
          </p:cNvSpPr>
          <p:nvPr/>
        </p:nvSpPr>
        <p:spPr bwMode="auto">
          <a:xfrm>
            <a:off x="168275" y="28813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Yellow</a:t>
            </a:r>
            <a:endParaRPr lang="en-US" sz="1000"/>
          </a:p>
        </p:txBody>
      </p:sp>
      <p:sp>
        <p:nvSpPr>
          <p:cNvPr id="34903" name="Rectangle 220"/>
          <p:cNvSpPr>
            <a:spLocks noChangeArrowheads="1"/>
          </p:cNvSpPr>
          <p:nvPr/>
        </p:nvSpPr>
        <p:spPr bwMode="auto">
          <a:xfrm>
            <a:off x="7924800" y="2636838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0.927</a:t>
            </a:r>
            <a:endParaRPr lang="en-US" sz="1000"/>
          </a:p>
        </p:txBody>
      </p:sp>
      <p:sp>
        <p:nvSpPr>
          <p:cNvPr id="34904" name="Rectangle 221"/>
          <p:cNvSpPr>
            <a:spLocks noChangeArrowheads="1"/>
          </p:cNvSpPr>
          <p:nvPr/>
        </p:nvSpPr>
        <p:spPr bwMode="auto">
          <a:xfrm>
            <a:off x="7007225" y="263683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0.999</a:t>
            </a:r>
            <a:endParaRPr lang="en-US" sz="1000"/>
          </a:p>
        </p:txBody>
      </p:sp>
      <p:sp>
        <p:nvSpPr>
          <p:cNvPr id="34905" name="Rectangle 222"/>
          <p:cNvSpPr>
            <a:spLocks noChangeArrowheads="1"/>
          </p:cNvSpPr>
          <p:nvPr/>
        </p:nvSpPr>
        <p:spPr bwMode="auto">
          <a:xfrm>
            <a:off x="6013450" y="263683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906" name="Rectangle 223"/>
          <p:cNvSpPr>
            <a:spLocks noChangeArrowheads="1"/>
          </p:cNvSpPr>
          <p:nvPr/>
        </p:nvSpPr>
        <p:spPr bwMode="auto">
          <a:xfrm>
            <a:off x="4851400" y="2636838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1.024</a:t>
            </a:r>
          </a:p>
        </p:txBody>
      </p:sp>
      <p:sp>
        <p:nvSpPr>
          <p:cNvPr id="34907" name="Rectangle 224"/>
          <p:cNvSpPr>
            <a:spLocks noChangeArrowheads="1"/>
          </p:cNvSpPr>
          <p:nvPr/>
        </p:nvSpPr>
        <p:spPr bwMode="auto">
          <a:xfrm>
            <a:off x="3646488" y="263683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0.911</a:t>
            </a:r>
          </a:p>
        </p:txBody>
      </p:sp>
      <p:sp>
        <p:nvSpPr>
          <p:cNvPr id="34908" name="Rectangle 225"/>
          <p:cNvSpPr>
            <a:spLocks noChangeArrowheads="1"/>
          </p:cNvSpPr>
          <p:nvPr/>
        </p:nvSpPr>
        <p:spPr bwMode="auto">
          <a:xfrm>
            <a:off x="2098675" y="2636838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1196</a:t>
            </a:r>
          </a:p>
        </p:txBody>
      </p:sp>
      <p:sp>
        <p:nvSpPr>
          <p:cNvPr id="34909" name="Rectangle 226"/>
          <p:cNvSpPr>
            <a:spLocks noChangeArrowheads="1"/>
          </p:cNvSpPr>
          <p:nvPr/>
        </p:nvSpPr>
        <p:spPr bwMode="auto">
          <a:xfrm>
            <a:off x="768350" y="2636838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111/28</a:t>
            </a:r>
          </a:p>
        </p:txBody>
      </p:sp>
      <p:sp>
        <p:nvSpPr>
          <p:cNvPr id="34910" name="Rectangle 227"/>
          <p:cNvSpPr>
            <a:spLocks noChangeArrowheads="1"/>
          </p:cNvSpPr>
          <p:nvPr/>
        </p:nvSpPr>
        <p:spPr bwMode="auto">
          <a:xfrm>
            <a:off x="168275" y="26368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Blue</a:t>
            </a:r>
            <a:endParaRPr lang="en-US" sz="1000"/>
          </a:p>
        </p:txBody>
      </p:sp>
      <p:sp>
        <p:nvSpPr>
          <p:cNvPr id="34911" name="Rectangle 228"/>
          <p:cNvSpPr>
            <a:spLocks noChangeArrowheads="1"/>
          </p:cNvSpPr>
          <p:nvPr/>
        </p:nvSpPr>
        <p:spPr bwMode="auto">
          <a:xfrm>
            <a:off x="7924800" y="2209800"/>
            <a:ext cx="1012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Arc to RHIC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2" name="Rectangle 229"/>
          <p:cNvSpPr>
            <a:spLocks noChangeArrowheads="1"/>
          </p:cNvSpPr>
          <p:nvPr/>
        </p:nvSpPr>
        <p:spPr bwMode="auto">
          <a:xfrm>
            <a:off x="7007225" y="2209800"/>
            <a:ext cx="917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Wxf to Arc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3" name="Rectangle 230"/>
          <p:cNvSpPr>
            <a:spLocks noChangeArrowheads="1"/>
          </p:cNvSpPr>
          <p:nvPr/>
        </p:nvSpPr>
        <p:spPr bwMode="auto">
          <a:xfrm>
            <a:off x="6013450" y="2209800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Uxf1 to Wxf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4" name="Rectangle 231"/>
          <p:cNvSpPr>
            <a:spLocks noChangeArrowheads="1"/>
          </p:cNvSpPr>
          <p:nvPr/>
        </p:nvSpPr>
        <p:spPr bwMode="auto">
          <a:xfrm>
            <a:off x="4851400" y="2209800"/>
            <a:ext cx="116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XCBM to Uxf1 </a:t>
            </a:r>
            <a:endParaRPr lang="en-US" sz="1000"/>
          </a:p>
        </p:txBody>
      </p:sp>
      <p:sp>
        <p:nvSpPr>
          <p:cNvPr id="34915" name="Rectangle 232"/>
          <p:cNvSpPr>
            <a:spLocks noChangeArrowheads="1"/>
          </p:cNvSpPr>
          <p:nvPr/>
        </p:nvSpPr>
        <p:spPr bwMode="auto">
          <a:xfrm>
            <a:off x="3646488" y="2209800"/>
            <a:ext cx="120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Efficiency </a:t>
            </a:r>
            <a:br>
              <a:rPr lang="en-US" sz="1000" b="1"/>
            </a:br>
            <a:r>
              <a:rPr lang="en-US" sz="1000" b="1"/>
              <a:t>XCBM to RHIC </a:t>
            </a:r>
            <a:endParaRPr lang="en-US" sz="1000"/>
          </a:p>
        </p:txBody>
      </p:sp>
      <p:sp>
        <p:nvSpPr>
          <p:cNvPr id="34916" name="Rectangle 233"/>
          <p:cNvSpPr>
            <a:spLocks noChangeArrowheads="1"/>
          </p:cNvSpPr>
          <p:nvPr/>
        </p:nvSpPr>
        <p:spPr bwMode="auto">
          <a:xfrm>
            <a:off x="2098675" y="2209800"/>
            <a:ext cx="154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Bunch in RHIC </a:t>
            </a:r>
            <a:br>
              <a:rPr lang="en-US" sz="1000" b="1"/>
            </a:br>
            <a:r>
              <a:rPr lang="en-US" sz="1000" b="1"/>
              <a:t>(10^6 ions) </a:t>
            </a:r>
            <a:endParaRPr lang="en-US" sz="1000"/>
          </a:p>
        </p:txBody>
      </p:sp>
      <p:sp>
        <p:nvSpPr>
          <p:cNvPr id="34917" name="Rectangle 234"/>
          <p:cNvSpPr>
            <a:spLocks noChangeArrowheads="1"/>
          </p:cNvSpPr>
          <p:nvPr/>
        </p:nvSpPr>
        <p:spPr bwMode="auto">
          <a:xfrm>
            <a:off x="768350" y="2209800"/>
            <a:ext cx="1330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Bunches/Cycles </a:t>
            </a:r>
            <a:endParaRPr lang="en-US" sz="1000"/>
          </a:p>
        </p:txBody>
      </p:sp>
      <p:sp>
        <p:nvSpPr>
          <p:cNvPr id="34918" name="Rectangle 235"/>
          <p:cNvSpPr>
            <a:spLocks noChangeArrowheads="1"/>
          </p:cNvSpPr>
          <p:nvPr/>
        </p:nvSpPr>
        <p:spPr bwMode="auto">
          <a:xfrm>
            <a:off x="168275" y="2209800"/>
            <a:ext cx="600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Ring </a:t>
            </a:r>
            <a:endParaRPr lang="en-US" sz="1000"/>
          </a:p>
        </p:txBody>
      </p:sp>
      <p:sp>
        <p:nvSpPr>
          <p:cNvPr id="34919" name="Line 236"/>
          <p:cNvSpPr>
            <a:spLocks noChangeShapeType="1"/>
          </p:cNvSpPr>
          <p:nvPr/>
        </p:nvSpPr>
        <p:spPr bwMode="auto">
          <a:xfrm>
            <a:off x="168275" y="2209800"/>
            <a:ext cx="876935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0" name="Line 237"/>
          <p:cNvSpPr>
            <a:spLocks noChangeShapeType="1"/>
          </p:cNvSpPr>
          <p:nvPr/>
        </p:nvSpPr>
        <p:spPr bwMode="auto">
          <a:xfrm>
            <a:off x="168275" y="312578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1" name="Line 238"/>
          <p:cNvSpPr>
            <a:spLocks noChangeShapeType="1"/>
          </p:cNvSpPr>
          <p:nvPr/>
        </p:nvSpPr>
        <p:spPr bwMode="auto">
          <a:xfrm>
            <a:off x="1682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2" name="Line 239"/>
          <p:cNvSpPr>
            <a:spLocks noChangeShapeType="1"/>
          </p:cNvSpPr>
          <p:nvPr/>
        </p:nvSpPr>
        <p:spPr bwMode="auto">
          <a:xfrm>
            <a:off x="89376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3" name="Line 240"/>
          <p:cNvSpPr>
            <a:spLocks noChangeShapeType="1"/>
          </p:cNvSpPr>
          <p:nvPr/>
        </p:nvSpPr>
        <p:spPr bwMode="auto">
          <a:xfrm>
            <a:off x="168275" y="263683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4" name="Line 241"/>
          <p:cNvSpPr>
            <a:spLocks noChangeShapeType="1"/>
          </p:cNvSpPr>
          <p:nvPr/>
        </p:nvSpPr>
        <p:spPr bwMode="auto">
          <a:xfrm>
            <a:off x="7683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5" name="Line 242"/>
          <p:cNvSpPr>
            <a:spLocks noChangeShapeType="1"/>
          </p:cNvSpPr>
          <p:nvPr/>
        </p:nvSpPr>
        <p:spPr bwMode="auto">
          <a:xfrm>
            <a:off x="20986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6" name="Line 243"/>
          <p:cNvSpPr>
            <a:spLocks noChangeShapeType="1"/>
          </p:cNvSpPr>
          <p:nvPr/>
        </p:nvSpPr>
        <p:spPr bwMode="auto">
          <a:xfrm>
            <a:off x="3646488" y="2209800"/>
            <a:ext cx="1587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Line 244"/>
          <p:cNvSpPr>
            <a:spLocks noChangeShapeType="1"/>
          </p:cNvSpPr>
          <p:nvPr/>
        </p:nvSpPr>
        <p:spPr bwMode="auto">
          <a:xfrm>
            <a:off x="48514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Line 245"/>
          <p:cNvSpPr>
            <a:spLocks noChangeShapeType="1"/>
          </p:cNvSpPr>
          <p:nvPr/>
        </p:nvSpPr>
        <p:spPr bwMode="auto">
          <a:xfrm>
            <a:off x="60134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9" name="Line 246"/>
          <p:cNvSpPr>
            <a:spLocks noChangeShapeType="1"/>
          </p:cNvSpPr>
          <p:nvPr/>
        </p:nvSpPr>
        <p:spPr bwMode="auto">
          <a:xfrm>
            <a:off x="70072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0" name="Line 247"/>
          <p:cNvSpPr>
            <a:spLocks noChangeShapeType="1"/>
          </p:cNvSpPr>
          <p:nvPr/>
        </p:nvSpPr>
        <p:spPr bwMode="auto">
          <a:xfrm>
            <a:off x="79248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1" name="Line 248"/>
          <p:cNvSpPr>
            <a:spLocks noChangeShapeType="1"/>
          </p:cNvSpPr>
          <p:nvPr/>
        </p:nvSpPr>
        <p:spPr bwMode="auto">
          <a:xfrm>
            <a:off x="168275" y="2881313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2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666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18 Jan Physics Store 11489, </a:t>
            </a:r>
            <a:r>
              <a:rPr lang="en-US" sz="1200" b="1" u="sng"/>
              <a:t>0.6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No cooling or rebucketing</a:t>
            </a:r>
            <a:r>
              <a:rPr lang="en-US" sz="1200" u="sng"/>
              <a:t>, STAR 22.6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3.9 hr store</a:t>
            </a:r>
          </a:p>
        </p:txBody>
      </p:sp>
      <p:graphicFrame>
        <p:nvGraphicFramePr>
          <p:cNvPr id="62868" name="Group 404"/>
          <p:cNvGraphicFramePr>
            <a:graphicFrameLocks noGrp="1"/>
          </p:cNvGraphicFramePr>
          <p:nvPr/>
        </p:nvGraphicFramePr>
        <p:xfrm>
          <a:off x="304800" y="5257800"/>
          <a:ext cx="8382000" cy="1295401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71" name="TextBox 6"/>
          <p:cNvSpPr txBox="1">
            <a:spLocks noChangeArrowheads="1"/>
          </p:cNvSpPr>
          <p:nvPr/>
        </p:nvSpPr>
        <p:spPr bwMode="auto">
          <a:xfrm>
            <a:off x="1066800" y="4953000"/>
            <a:ext cx="761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 Mar Physics Store 11834,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29.4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34972" name="TextBox 6"/>
          <p:cNvSpPr txBox="1">
            <a:spLocks noChangeArrowheads="1"/>
          </p:cNvSpPr>
          <p:nvPr/>
        </p:nvSpPr>
        <p:spPr bwMode="auto">
          <a:xfrm>
            <a:off x="914400" y="228600"/>
            <a:ext cx="676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31 Dec </a:t>
            </a:r>
            <a:r>
              <a:rPr lang="en-US" sz="1200" b="1" u="sng"/>
              <a:t>1</a:t>
            </a:r>
            <a:r>
              <a:rPr lang="en-US" sz="1200" b="1" u="sng" baseline="30000"/>
              <a:t>st</a:t>
            </a:r>
            <a:r>
              <a:rPr lang="en-US" sz="1200" b="1" u="sng"/>
              <a:t>  Physics Store</a:t>
            </a:r>
            <a:r>
              <a:rPr lang="en-US" sz="1200" u="sng"/>
              <a:t> 11340, 0.6 m </a:t>
            </a:r>
            <a:r>
              <a:rPr lang="en-US" sz="1200" u="sng">
                <a:latin typeface="Symbol" charset="2"/>
              </a:rPr>
              <a:t>b</a:t>
            </a:r>
            <a:r>
              <a:rPr lang="en-US" sz="1200" u="sng"/>
              <a:t>* No cooling or rebucketing, STAR 3.2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2.6 hr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71550"/>
            <a:ext cx="7162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5-11 at 11.09.2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40100"/>
          </a:xfrm>
          <a:prstGeom prst="rect">
            <a:avLst/>
          </a:prstGeom>
        </p:spPr>
      </p:pic>
      <p:pic>
        <p:nvPicPr>
          <p:cNvPr id="6" name="Picture 5" descr="Screen shot 2010-05-11 at 11.09.36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40100"/>
            <a:ext cx="91440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838200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6 meter beta*</a:t>
              </a:r>
            </a:p>
            <a:p>
              <a:r>
                <a:rPr lang="en-US" b="1" u="sng" dirty="0" smtClean="0"/>
                <a:t>15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10 May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0" y="39624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519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281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7275"/>
            <a:ext cx="81057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752600"/>
          <a:ext cx="7239000" cy="2968625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production or beam studies weeks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NN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(GeV)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25-cryoweek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62.4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11.5 @ STAR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Beam studies @ 5 GeV and @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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0.67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3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Revised Run 10 Plan, Nov 25,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10 Au-Au Goals</a:t>
            </a:r>
            <a:br>
              <a:rPr lang="en-US" smtClean="0"/>
            </a:br>
            <a:r>
              <a:rPr lang="en-US" sz="1600" smtClean="0"/>
              <a:t>11/19/09</a:t>
            </a:r>
            <a:endParaRPr lang="en-US" sz="2200" u="sng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STAR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Sampled/Delivered = 2/4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250M Central Events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300M Min-bias events</a:t>
            </a:r>
          </a:p>
          <a:p>
            <a:pPr eaLnBrk="1" hangingPunct="1"/>
            <a:r>
              <a:rPr lang="en-US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Recorded/Delivered = 1.4/&gt;6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Minimum Goal: </a:t>
            </a:r>
          </a:p>
          <a:p>
            <a:pPr lvl="3" eaLnBrk="1" hangingPunct="1"/>
            <a:r>
              <a:rPr lang="en-US" smtClean="0">
                <a:sym typeface="Symbol" charset="2"/>
              </a:rPr>
              <a:t>Luminosity Recorded/Delivered = 1.1/3.9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>
              <a:sym typeface="Symbol" charset="2"/>
            </a:endParaRPr>
          </a:p>
          <a:p>
            <a:pPr lvl="3" eaLnBrk="1" hangingPunct="1"/>
            <a:endParaRPr lang="en-US" smtClean="0">
              <a:sym typeface="Symbol" charset="2"/>
            </a:endParaRPr>
          </a:p>
          <a:p>
            <a:pPr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/>
          </a:p>
          <a:p>
            <a:pPr eaLnBrk="1" hangingPunct="1"/>
            <a:endParaRPr lang="en-US" baseline="300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95400" y="1143000"/>
          <a:ext cx="624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5-11 at 11.23.01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365500"/>
          </a:xfrm>
          <a:prstGeom prst="rect">
            <a:avLst/>
          </a:prstGeom>
        </p:spPr>
      </p:pic>
      <p:pic>
        <p:nvPicPr>
          <p:cNvPr id="5" name="Picture 4" descr="Screen shot 2010-05-11 at 11.23.11 AM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65500"/>
            <a:ext cx="9144000" cy="3657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838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10 meter beta*</a:t>
              </a:r>
            </a:p>
            <a:p>
              <a:r>
                <a:rPr lang="en-US" b="1" u="sng" dirty="0" smtClean="0"/>
                <a:t>20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27 April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4038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5952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1286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05-11 at 11.09.47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327400"/>
            <a:ext cx="9144000" cy="3657600"/>
          </a:xfrm>
          <a:prstGeom prst="rect">
            <a:avLst/>
          </a:prstGeom>
        </p:spPr>
      </p:pic>
      <p:pic>
        <p:nvPicPr>
          <p:cNvPr id="7" name="Picture 6" descr="Screen shot 2010-05-11 at 11.09.26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3401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5" name="TextBox 4"/>
            <p:cNvSpPr txBox="1"/>
            <p:nvPr/>
          </p:nvSpPr>
          <p:spPr>
            <a:xfrm>
              <a:off x="3810000" y="838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10 meter beta*</a:t>
              </a:r>
            </a:p>
            <a:p>
              <a:r>
                <a:rPr lang="en-US" b="1" u="sng" dirty="0" smtClean="0"/>
                <a:t>15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10 May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3886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519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281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5-11 at 10.39.14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3657600"/>
          </a:xfrm>
          <a:prstGeom prst="rect">
            <a:avLst/>
          </a:prstGeom>
        </p:spPr>
      </p:pic>
      <p:pic>
        <p:nvPicPr>
          <p:cNvPr id="5" name="Picture 4" descr="Screen shot 2010-05-11 at 11.55.46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930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GeV/n</a:t>
            </a:r>
          </a:p>
          <a:p>
            <a:pPr marL="0" lvl="1"/>
            <a:r>
              <a:rPr lang="en-US" b="1" dirty="0" smtClean="0">
                <a:sym typeface="Symbol" charset="2"/>
              </a:rPr>
              <a:t>24 April-11 May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724400" y="304800"/>
            <a:ext cx="3079315" cy="2743200"/>
            <a:chOff x="5257800" y="304800"/>
            <a:chExt cx="3079315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5867400" y="381000"/>
              <a:ext cx="2469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STAR/PHENIX 6/10 m </a:t>
              </a:r>
              <a:r>
                <a:rPr lang="en-US" sz="1600" b="1" dirty="0" smtClean="0">
                  <a:sym typeface="Symbol"/>
                </a:rPr>
                <a:t></a:t>
              </a:r>
              <a:r>
                <a:rPr lang="en-US" sz="1600" b="1" dirty="0" smtClean="0"/>
                <a:t>*</a:t>
              </a:r>
              <a:endParaRPr lang="en-US" sz="16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3886200" y="1676400"/>
              <a:ext cx="27432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257800" y="5334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057400" y="381000"/>
            <a:ext cx="1006377" cy="644098"/>
            <a:chOff x="2057400" y="381000"/>
            <a:chExt cx="1006377" cy="644098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2311316" y="355684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C00000"/>
                  </a:solidFill>
                </a:rPr>
                <a:t>}</a:t>
              </a:r>
              <a:endParaRPr lang="en-US" sz="54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381000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 m </a:t>
              </a:r>
              <a:r>
                <a:rPr lang="en-US" sz="1600" dirty="0" smtClean="0">
                  <a:sym typeface="Symbol"/>
                </a:rPr>
                <a:t></a:t>
              </a:r>
              <a:r>
                <a:rPr lang="en-US" sz="1600" dirty="0" smtClean="0"/>
                <a:t>*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5-11 at 10.47.34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74720"/>
          </a:xfrm>
          <a:prstGeom prst="rect">
            <a:avLst/>
          </a:prstGeom>
        </p:spPr>
      </p:pic>
      <p:pic>
        <p:nvPicPr>
          <p:cNvPr id="5" name="Picture 4" descr="Screen shot 2010-05-11 at 10.54.41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383280"/>
            <a:ext cx="7772400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52400"/>
            <a:ext cx="19329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GeV/n</a:t>
            </a:r>
          </a:p>
          <a:p>
            <a:pPr marL="0" lvl="1"/>
            <a:r>
              <a:rPr lang="en-US" b="1" dirty="0" smtClean="0">
                <a:sym typeface="Symbol" charset="2"/>
              </a:rPr>
              <a:t>24 Apr - 10 May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990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7338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81200" y="3657600"/>
            <a:ext cx="1006377" cy="644098"/>
            <a:chOff x="2057400" y="381000"/>
            <a:chExt cx="1006377" cy="644098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2311316" y="355684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C00000"/>
                  </a:solidFill>
                </a:rPr>
                <a:t>}</a:t>
              </a:r>
              <a:endParaRPr lang="en-US" sz="54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381000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 m </a:t>
              </a:r>
              <a:r>
                <a:rPr lang="en-US" sz="1600" dirty="0" smtClean="0">
                  <a:sym typeface="Symbol"/>
                </a:rPr>
                <a:t></a:t>
              </a:r>
              <a:r>
                <a:rPr lang="en-US" sz="1600" dirty="0" smtClean="0"/>
                <a:t>*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0" y="3733800"/>
            <a:ext cx="24697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STAR/PHENIX 6/10 m </a:t>
            </a:r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="1" dirty="0" smtClean="0">
                <a:solidFill>
                  <a:srgbClr val="C00000"/>
                </a:solidFill>
              </a:rPr>
              <a:t>*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352800" y="5029200"/>
            <a:ext cx="2743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3886200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44712</TotalTime>
  <Words>1503</Words>
  <Application>Microsoft Office PowerPoint</Application>
  <PresentationFormat>On-screen Show (4:3)</PresentationFormat>
  <Paragraphs>329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Run 10 plan based on 25 Nov Revised Plan and s=200 extended by 1 week</vt:lpstr>
      <vt:lpstr>Run 10 plan based on 25 Nov Revised Plan and s=200 extended by 1 week</vt:lpstr>
      <vt:lpstr>Run 10 Au-Au Goals 4/27/10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Archive</vt:lpstr>
      <vt:lpstr>Future Topics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Run 10 Au-Au Goals, s = 39 GeV/n 4/13/10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Run 10 Au-Au Goals 3/30/10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Run 10 Au-Au Goals 11/19/09</vt:lpstr>
      <vt:lpstr>Slide 53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subject/>
  <dc:creator>Pile, Philip H</dc:creator>
  <cp:keywords/>
  <dc:description/>
  <cp:lastModifiedBy>pmanning</cp:lastModifiedBy>
  <cp:revision>208</cp:revision>
  <dcterms:created xsi:type="dcterms:W3CDTF">2010-01-19T16:39:15Z</dcterms:created>
  <dcterms:modified xsi:type="dcterms:W3CDTF">2010-05-11T17:26:30Z</dcterms:modified>
  <cp:category/>
</cp:coreProperties>
</file>