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4" r:id="rId2"/>
    <p:sldId id="345" r:id="rId3"/>
    <p:sldId id="425" r:id="rId4"/>
    <p:sldId id="426" r:id="rId5"/>
    <p:sldId id="389" r:id="rId6"/>
    <p:sldId id="369" r:id="rId7"/>
    <p:sldId id="408" r:id="rId8"/>
    <p:sldId id="409" r:id="rId9"/>
    <p:sldId id="423" r:id="rId10"/>
  </p:sldIdLst>
  <p:sldSz cx="9144000" cy="6858000" type="screen4x3"/>
  <p:notesSz cx="6934200" cy="9118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E3210"/>
    <a:srgbClr val="0089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90" autoAdjust="0"/>
    <p:restoredTop sz="99224" autoAdjust="0"/>
  </p:normalViewPr>
  <p:slideViewPr>
    <p:cSldViewPr>
      <p:cViewPr>
        <p:scale>
          <a:sx n="100" d="100"/>
          <a:sy n="100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6865FC-FA16-4127-BC52-3CCAAD81FE73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6140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66140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C478F2-E0DC-4AEB-99E7-3655834E47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C4F57D1-2ADE-47E3-B3D6-8BAE658B2FCF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684213"/>
            <a:ext cx="4559300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30700"/>
            <a:ext cx="5548312" cy="4103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6140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66140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3D95630-535E-4576-8F4B-39686940C8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68421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AFB0F4-835D-409A-B946-C3C7193FBD0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34D43-2DFA-4BDC-95D0-E8842CCFCABF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20F7D-4D0B-470C-847E-C51D91E6E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E85A7-574C-43BD-98BB-574878E253A0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4B6B7-C503-4C9F-8446-866C73177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65E3D-F26F-4637-A590-FA18EDCCC27E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42B0F-A58A-4A6B-9130-C393B636B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708EC-1CFB-4D7D-971F-0DF6F2B50D5E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7EEA8-5404-4668-90DA-17F5C1902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9145B-4A9B-4E26-85E8-2AFE7E626E6E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081C-A340-4C26-8166-4DA87548C9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C4F926-9146-4D21-AEF5-EA6F6E7651C4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1826B-0376-4693-8FB7-FC92F2401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90B5BF-B5C8-4A19-8716-CB8B59D027E8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5366-ADF3-4A3F-BDCC-4CDC4EB34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F6E96-F17E-4058-A11D-B186BC717643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97F53-1018-429D-88E8-C26DF41DD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E7AE1-C80B-4A1C-8B5F-D8EAE553DFC5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2BB0E-9316-47C0-974F-048E4D415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C727C9-EAA3-4064-955A-C444A064FA90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EF80F-D752-436C-AE51-568B3BE59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72A08F-25BF-4073-BE53-FD37DC789D9D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75C4D-70A0-400F-B7C6-8799D30E1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23021B0-8B15-458B-88E7-CF59F64B3D54}" type="datetime1">
              <a:rPr lang="en-US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A50E933-118C-4419-8E88-B0572040E5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0"/>
            <a:ext cx="8686800" cy="6397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800" b="1" dirty="0" smtClean="0"/>
              <a:t>Run 10 As Run  </a:t>
            </a:r>
            <a:endParaRPr lang="en-US" sz="1800" b="1" dirty="0" smtClean="0">
              <a:sym typeface="Symbol" pitchFamily="18" charset="2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half" idx="4294967295"/>
          </p:nvPr>
        </p:nvSpPr>
        <p:spPr>
          <a:xfrm>
            <a:off x="304800" y="457200"/>
            <a:ext cx="86868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050" dirty="0" smtClean="0"/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Dec. 1, Begin cool down to 4.5K 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Dec. 4, </a:t>
            </a:r>
            <a:r>
              <a:rPr lang="en-US" sz="1050" dirty="0" err="1" smtClean="0"/>
              <a:t>Cooldown</a:t>
            </a:r>
            <a:r>
              <a:rPr lang="en-US" sz="1050" dirty="0" smtClean="0"/>
              <a:t> to 4.5K complete in both rings!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Dec. 5, beam setup in RHIC begins.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Dec 16, 20 hr unplanned Maintenance day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Dec 20 (AM)-21(PM), blizzard 09 shut us down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Dec. 27, RHIC Setup complete, begin Ramp Up for Physics (was 14 Dec, late)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Dec 31 (midnight-store 11340),  Machine,</a:t>
            </a:r>
            <a:r>
              <a:rPr lang="en-US" sz="1050" b="1" dirty="0" smtClean="0">
                <a:solidFill>
                  <a:srgbClr val="C00000"/>
                </a:solidFill>
              </a:rPr>
              <a:t> </a:t>
            </a:r>
            <a:r>
              <a:rPr lang="en-US" sz="1050" dirty="0" smtClean="0"/>
              <a:t>Physics declared (store 11340) </a:t>
            </a:r>
            <a:r>
              <a:rPr lang="en-US" sz="1050" dirty="0" smtClean="0">
                <a:sym typeface="Symbol" charset="2"/>
              </a:rPr>
              <a:t>s=</a:t>
            </a:r>
            <a:r>
              <a:rPr lang="en-US" sz="1050" dirty="0" smtClean="0"/>
              <a:t>200 GeV/n Au-Au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Jan 2 (midnight) STAR in Physics Mode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Jan 8 (0600) PHENIX in Physics Mode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Jan 12, Rebucketing not yet routine, stochastic cooling still to come.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Jan 22, changed beta* from 0.6 to 0.7 meters, rebucketing ~established, yellow transverse stochastic cooling on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Mar. 18 (0556), End 10 week </a:t>
            </a:r>
            <a:r>
              <a:rPr lang="en-US" sz="1050" dirty="0" smtClean="0">
                <a:sym typeface="Symbol" charset="2"/>
              </a:rPr>
              <a:t>s = </a:t>
            </a:r>
            <a:r>
              <a:rPr lang="en-US" sz="1050" dirty="0" smtClean="0"/>
              <a:t>200 GeV/n Run, begin </a:t>
            </a:r>
            <a:r>
              <a:rPr lang="en-US" sz="1050" dirty="0" smtClean="0">
                <a:sym typeface="Symbol" charset="2"/>
              </a:rPr>
              <a:t>s </a:t>
            </a:r>
            <a:r>
              <a:rPr lang="en-US" sz="1050" dirty="0" smtClean="0"/>
              <a:t>= 62.4 GeV/n setup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Mar. 19, Begin 4 week </a:t>
            </a:r>
            <a:r>
              <a:rPr lang="en-US" sz="1050" dirty="0" smtClean="0">
                <a:sym typeface="Symbol" charset="2"/>
              </a:rPr>
              <a:t>s </a:t>
            </a:r>
            <a:r>
              <a:rPr lang="en-US" sz="1050" dirty="0" smtClean="0"/>
              <a:t>= 62.4 GeV/n run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900" dirty="0" smtClean="0"/>
              <a:t>Machine physics 19 March for stores ≥11954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900" dirty="0" smtClean="0"/>
              <a:t>PHENIX Physics 19 Mar for stores ≥11955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900" dirty="0" smtClean="0"/>
              <a:t>STAR Physics 22 March for stores ≥11976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Apr. 8, End 2.9 week </a:t>
            </a:r>
            <a:r>
              <a:rPr lang="en-US" sz="1050" dirty="0" smtClean="0">
                <a:sym typeface="Symbol" charset="2"/>
              </a:rPr>
              <a:t>s = 62.4</a:t>
            </a:r>
            <a:r>
              <a:rPr lang="en-US" sz="1050" dirty="0" smtClean="0"/>
              <a:t> GeV/n Run, begin </a:t>
            </a:r>
            <a:r>
              <a:rPr lang="en-US" sz="1050" dirty="0" smtClean="0">
                <a:sym typeface="Symbol" charset="2"/>
              </a:rPr>
              <a:t>s </a:t>
            </a:r>
            <a:r>
              <a:rPr lang="en-US" sz="1050" dirty="0" smtClean="0"/>
              <a:t>= 39 GeV/n setup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Apr. 9, Begin 1.5 week </a:t>
            </a:r>
            <a:r>
              <a:rPr lang="en-US" sz="1050" dirty="0" smtClean="0">
                <a:sym typeface="Symbol" charset="2"/>
              </a:rPr>
              <a:t>s </a:t>
            </a:r>
            <a:r>
              <a:rPr lang="en-US" sz="1050" dirty="0" smtClean="0"/>
              <a:t>= 39 GeV/n run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50" dirty="0" smtClean="0"/>
              <a:t>Machine physics 9 April for stores ≥12119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50" dirty="0" smtClean="0"/>
              <a:t>PHENIX and STAR Physics 9 April for stores ≥12122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Apr. 14, 24 hours APEX for n= 0.67 studies 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Apr. 22, End 1.9 week </a:t>
            </a:r>
            <a:r>
              <a:rPr lang="en-US" sz="1050" dirty="0" smtClean="0">
                <a:sym typeface="Symbol" charset="2"/>
              </a:rPr>
              <a:t>s = 39</a:t>
            </a:r>
            <a:r>
              <a:rPr lang="en-US" sz="1050" dirty="0" smtClean="0"/>
              <a:t> GeV/n Run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Apr 22, Begin </a:t>
            </a:r>
            <a:r>
              <a:rPr lang="en-US" sz="1050" dirty="0" smtClean="0">
                <a:sym typeface="Symbol" charset="2"/>
              </a:rPr>
              <a:t>s </a:t>
            </a:r>
            <a:r>
              <a:rPr lang="en-US" sz="1050" dirty="0" smtClean="0"/>
              <a:t>= 7.7 GeV/n setup (12 hr pol. switches)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Apr 24 (fill 12238, 2300 hrs), Begin 4 week </a:t>
            </a:r>
            <a:r>
              <a:rPr lang="en-US" sz="1050" dirty="0" smtClean="0">
                <a:sym typeface="Symbol" charset="2"/>
              </a:rPr>
              <a:t>s </a:t>
            </a:r>
            <a:r>
              <a:rPr lang="en-US" sz="1050" dirty="0" smtClean="0"/>
              <a:t>= 7.7 GeV/n run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13 May ½ Sextupole Polarity Switch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>
                <a:sym typeface="Symbol" charset="2"/>
              </a:rPr>
              <a:t>May 17 s = 5</a:t>
            </a:r>
            <a:r>
              <a:rPr lang="en-US" sz="1050" dirty="0" smtClean="0"/>
              <a:t> GeV/n development, 8 hour block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May 27 End 4.7 week </a:t>
            </a:r>
            <a:r>
              <a:rPr lang="en-US" sz="1050" dirty="0" smtClean="0">
                <a:sym typeface="Symbol" charset="2"/>
              </a:rPr>
              <a:t>s = 7.7</a:t>
            </a:r>
            <a:r>
              <a:rPr lang="en-US" sz="1050" dirty="0" smtClean="0"/>
              <a:t> GeV/n Run, begin </a:t>
            </a:r>
            <a:r>
              <a:rPr lang="en-US" sz="1050" dirty="0" smtClean="0">
                <a:sym typeface="Symbol" charset="2"/>
              </a:rPr>
              <a:t>s </a:t>
            </a:r>
            <a:r>
              <a:rPr lang="en-US" sz="1050" dirty="0" smtClean="0"/>
              <a:t>= 11.5 GeV/n setup (No polarity switch required)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May 28 (0630), begin </a:t>
            </a:r>
            <a:r>
              <a:rPr lang="en-US" sz="1050" dirty="0" smtClean="0">
                <a:sym typeface="Symbol" charset="2"/>
              </a:rPr>
              <a:t>s = 11.5</a:t>
            </a:r>
            <a:r>
              <a:rPr lang="en-US" sz="1050" dirty="0" smtClean="0"/>
              <a:t> GeV/n for STAR with store # 14266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Jun 7 (0800), end 2 (1.4 weeks) week </a:t>
            </a:r>
            <a:r>
              <a:rPr lang="en-US" sz="1050" dirty="0" smtClean="0">
                <a:sym typeface="Symbol" charset="2"/>
              </a:rPr>
              <a:t>s = 11.5</a:t>
            </a:r>
            <a:r>
              <a:rPr lang="en-US" sz="1050" dirty="0" smtClean="0"/>
              <a:t> GeV/n run</a:t>
            </a:r>
            <a:endParaRPr lang="en-US" sz="1050" strike="sngStrike" dirty="0" smtClean="0"/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Jun 7, resume </a:t>
            </a:r>
            <a:r>
              <a:rPr lang="en-US" sz="1050" dirty="0" smtClean="0">
                <a:sym typeface="Symbol" charset="2"/>
              </a:rPr>
              <a:t>s = 5 GeV development</a:t>
            </a:r>
            <a:endParaRPr lang="en-US" sz="1050" dirty="0" smtClean="0"/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Jun 8 (1800), end 5 GeV development, Begin Cryo Warm-up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dirty="0" smtClean="0"/>
              <a:t>Jun 11, Warm-up complete, Run 10 ends – </a:t>
            </a:r>
            <a:r>
              <a:rPr lang="en-US" sz="1050" u="sng" dirty="0" smtClean="0"/>
              <a:t>27.6 CRYO WEEKS</a:t>
            </a:r>
          </a:p>
          <a:p>
            <a:pPr eaLnBrk="1" hangingPunct="1">
              <a:lnSpc>
                <a:spcPct val="80000"/>
              </a:lnSpc>
            </a:pPr>
            <a:r>
              <a:rPr lang="en-US" sz="1050" b="1" u="sng" dirty="0" smtClean="0">
                <a:solidFill>
                  <a:srgbClr val="C00000"/>
                </a:solidFill>
              </a:rPr>
              <a:t>Last Week of June – </a:t>
            </a:r>
            <a:r>
              <a:rPr lang="en-US" sz="1050" b="1" u="sng" dirty="0" smtClean="0">
                <a:solidFill>
                  <a:srgbClr val="C00000"/>
                </a:solidFill>
              </a:rPr>
              <a:t>Commissioned </a:t>
            </a:r>
            <a:r>
              <a:rPr lang="en-US" sz="1050" b="1" u="sng" dirty="0" smtClean="0">
                <a:solidFill>
                  <a:srgbClr val="C00000"/>
                </a:solidFill>
              </a:rPr>
              <a:t>EBIS with He beam to </a:t>
            </a:r>
            <a:r>
              <a:rPr lang="en-US" sz="1050" b="1" u="sng" dirty="0" smtClean="0">
                <a:solidFill>
                  <a:srgbClr val="C00000"/>
                </a:solidFill>
              </a:rPr>
              <a:t>booster</a:t>
            </a:r>
            <a:endParaRPr lang="en-US" sz="1050" b="1" u="sng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3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3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0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24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379208" cy="579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7192963" y="1727200"/>
            <a:ext cx="1676400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7802563" y="1371600"/>
            <a:ext cx="1341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PHENIX Goal*</a:t>
            </a:r>
          </a:p>
        </p:txBody>
      </p:sp>
      <p:sp>
        <p:nvSpPr>
          <p:cNvPr id="17413" name="TextBox 13"/>
          <p:cNvSpPr txBox="1">
            <a:spLocks noChangeArrowheads="1"/>
          </p:cNvSpPr>
          <p:nvPr/>
        </p:nvSpPr>
        <p:spPr bwMode="auto">
          <a:xfrm>
            <a:off x="5943600" y="6248400"/>
            <a:ext cx="238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 </a:t>
            </a:r>
            <a:r>
              <a:rPr lang="en-US" sz="1200"/>
              <a:t>With 20 cm sigma IR diamond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805613" y="3032125"/>
            <a:ext cx="1676400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7034213" y="3048000"/>
            <a:ext cx="2109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PHENIX Minimum Goal*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805613" y="2971800"/>
            <a:ext cx="16764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12"/>
          <p:cNvSpPr txBox="1">
            <a:spLocks noChangeArrowheads="1"/>
          </p:cNvSpPr>
          <p:nvPr/>
        </p:nvSpPr>
        <p:spPr bwMode="auto">
          <a:xfrm>
            <a:off x="7567613" y="266700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STAR 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52800" y="4827588"/>
            <a:ext cx="762000" cy="490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623" y="533400"/>
            <a:ext cx="7422177" cy="582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7040880" cy="551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4451345" y="3276600"/>
            <a:ext cx="1981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76400" y="2819400"/>
            <a:ext cx="3201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FF"/>
                </a:solidFill>
              </a:rPr>
              <a:t>PHENIX Goal (400M min-bias events)</a:t>
            </a:r>
            <a:endParaRPr lang="en-US" sz="1400" dirty="0">
              <a:solidFill>
                <a:srgbClr val="3333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4343400" y="3124200"/>
            <a:ext cx="152400" cy="15240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33800" y="4267200"/>
            <a:ext cx="1981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00600" y="4419600"/>
            <a:ext cx="2997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FF"/>
                </a:solidFill>
              </a:rPr>
              <a:t>STAR Goal (100M min-bias events)</a:t>
            </a:r>
            <a:endParaRPr lang="en-US" sz="1400" dirty="0">
              <a:solidFill>
                <a:srgbClr val="3333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4419600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 Mar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905000" y="48768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4572000" y="4267200"/>
            <a:ext cx="304800" cy="30480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053336" cy="527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00906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 rot="5400000">
            <a:off x="5676900" y="1562100"/>
            <a:ext cx="533400" cy="457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356" y="609600"/>
            <a:ext cx="7357328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679132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38500"/>
            <a:ext cx="70866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867400" y="22860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PHENIX BUR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733800"/>
            <a:ext cx="133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BUR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1447800"/>
            <a:ext cx="220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>
                <a:solidFill>
                  <a:srgbClr val="C00000"/>
                </a:solidFill>
              </a:rPr>
              <a:t>(Actual 2.9 weeks, 660M)</a:t>
            </a:r>
            <a:endParaRPr lang="en-US" sz="1400" u="sng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5029200" y="1600200"/>
            <a:ext cx="2286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05400" y="6477000"/>
            <a:ext cx="609600" cy="381000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6324600"/>
            <a:ext cx="27284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Actual Average ZDC Rate ~1200 Hz</a:t>
            </a:r>
            <a:endParaRPr lang="en-US" sz="1200" b="1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>
            <a:off x="2728439" y="6463100"/>
            <a:ext cx="395761" cy="901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81600" y="1676400"/>
            <a:ext cx="220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>
                <a:solidFill>
                  <a:srgbClr val="C00000"/>
                </a:solidFill>
              </a:rPr>
              <a:t>(Actual 1.9 weeks, 250M)</a:t>
            </a:r>
            <a:endParaRPr lang="en-US" sz="1400" u="sng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029200" y="1828800"/>
            <a:ext cx="2286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53200" y="6400800"/>
            <a:ext cx="2076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>
                <a:solidFill>
                  <a:srgbClr val="C00000"/>
                </a:solidFill>
              </a:rPr>
              <a:t>(Actual 1.9 weeks, ~250M)</a:t>
            </a:r>
            <a:endParaRPr lang="en-US" sz="1200" b="1" u="sng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5638800" y="6553200"/>
            <a:ext cx="914400" cy="762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53200" y="4953000"/>
            <a:ext cx="1906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>
                <a:solidFill>
                  <a:srgbClr val="C00000"/>
                </a:solidFill>
              </a:rPr>
              <a:t>(Actual 4.7 weeks, ~5M)</a:t>
            </a:r>
            <a:endParaRPr lang="en-US" sz="1200" b="1" u="sng" dirty="0">
              <a:solidFill>
                <a:srgbClr val="C00000"/>
              </a:solidFill>
            </a:endParaRPr>
          </a:p>
        </p:txBody>
      </p:sp>
      <p:cxnSp>
        <p:nvCxnSpPr>
          <p:cNvPr id="20" name="Straight Arrow Connector 19"/>
          <p:cNvCxnSpPr>
            <a:endCxn id="28" idx="6"/>
          </p:cNvCxnSpPr>
          <p:nvPr/>
        </p:nvCxnSpPr>
        <p:spPr>
          <a:xfrm rot="10800000" flipV="1">
            <a:off x="5638800" y="5105400"/>
            <a:ext cx="914400" cy="1905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600" y="4800600"/>
            <a:ext cx="2199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Actual Average good event </a:t>
            </a:r>
          </a:p>
          <a:p>
            <a:r>
              <a:rPr lang="en-US" sz="1200" b="1" dirty="0" smtClean="0">
                <a:solidFill>
                  <a:srgbClr val="C00000"/>
                </a:solidFill>
              </a:rPr>
              <a:t>rate ~6 Hz</a:t>
            </a:r>
            <a:endParaRPr lang="en-US" sz="1200" b="1" dirty="0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90600" y="5181600"/>
            <a:ext cx="2209800" cy="762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124200" y="6477000"/>
            <a:ext cx="609600" cy="381000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200400" y="5105400"/>
            <a:ext cx="609600" cy="381000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29200" y="5105400"/>
            <a:ext cx="609600" cy="381000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64857</TotalTime>
  <Words>526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Run 10 As Run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10 Au-Au Goals</dc:title>
  <dc:creator>Pile, Philip H</dc:creator>
  <cp:lastModifiedBy>C-AD</cp:lastModifiedBy>
  <cp:revision>237</cp:revision>
  <dcterms:created xsi:type="dcterms:W3CDTF">2010-05-18T15:33:59Z</dcterms:created>
  <dcterms:modified xsi:type="dcterms:W3CDTF">2010-10-18T17:56:38Z</dcterms:modified>
</cp:coreProperties>
</file>