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52" r:id="rId2"/>
    <p:sldId id="572" r:id="rId3"/>
    <p:sldId id="614" r:id="rId4"/>
    <p:sldId id="606" r:id="rId5"/>
    <p:sldId id="613" r:id="rId6"/>
    <p:sldId id="345" r:id="rId7"/>
    <p:sldId id="490" r:id="rId8"/>
    <p:sldId id="587" r:id="rId9"/>
    <p:sldId id="536" r:id="rId10"/>
    <p:sldId id="560" r:id="rId11"/>
    <p:sldId id="461" r:id="rId12"/>
    <p:sldId id="590" r:id="rId13"/>
    <p:sldId id="583" r:id="rId14"/>
    <p:sldId id="610" r:id="rId15"/>
    <p:sldId id="611" r:id="rId16"/>
    <p:sldId id="612" r:id="rId17"/>
    <p:sldId id="605" r:id="rId18"/>
    <p:sldId id="607" r:id="rId19"/>
    <p:sldId id="609" r:id="rId20"/>
    <p:sldId id="608" r:id="rId21"/>
    <p:sldId id="593" r:id="rId22"/>
    <p:sldId id="594" r:id="rId23"/>
    <p:sldId id="604" r:id="rId24"/>
    <p:sldId id="597" r:id="rId25"/>
    <p:sldId id="455" r:id="rId26"/>
    <p:sldId id="588" r:id="rId27"/>
    <p:sldId id="558" r:id="rId28"/>
    <p:sldId id="559" r:id="rId29"/>
    <p:sldId id="453" r:id="rId30"/>
    <p:sldId id="551" r:id="rId31"/>
    <p:sldId id="552" r:id="rId32"/>
    <p:sldId id="537" r:id="rId33"/>
    <p:sldId id="538" r:id="rId34"/>
    <p:sldId id="483" r:id="rId35"/>
    <p:sldId id="464" r:id="rId36"/>
    <p:sldId id="465" r:id="rId37"/>
    <p:sldId id="462" r:id="rId38"/>
    <p:sldId id="450" r:id="rId39"/>
    <p:sldId id="443" r:id="rId40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28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676275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2" y="4276415"/>
            <a:ext cx="5662632" cy="405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676275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6/14/2011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4495800"/>
            <a:ext cx="7772400" cy="15001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14 Jun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√s = </a:t>
            </a:r>
            <a:r>
              <a:rPr lang="en-US" dirty="0" smtClean="0">
                <a:solidFill>
                  <a:schemeClr val="tx1"/>
                </a:solidFill>
              </a:rPr>
              <a:t>200 GeV </a:t>
            </a:r>
            <a:r>
              <a:rPr lang="en-US" dirty="0" err="1" smtClean="0">
                <a:solidFill>
                  <a:schemeClr val="tx1"/>
                </a:solidFill>
              </a:rPr>
              <a:t>AuAu</a:t>
            </a:r>
            <a:r>
              <a:rPr lang="en-US" dirty="0" smtClean="0">
                <a:solidFill>
                  <a:schemeClr val="tx1"/>
                </a:solidFill>
              </a:rPr>
              <a:t> progress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ZDC Calibration for AnDY – the plan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Request from AnDY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√s = </a:t>
            </a:r>
            <a:r>
              <a:rPr lang="en-US" dirty="0" smtClean="0">
                <a:solidFill>
                  <a:schemeClr val="tx1"/>
                </a:solidFill>
              </a:rPr>
              <a:t>27 GeV Run Readiness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√s = </a:t>
            </a:r>
            <a:r>
              <a:rPr lang="en-US" dirty="0" smtClean="0">
                <a:solidFill>
                  <a:schemeClr val="tx1"/>
                </a:solidFill>
              </a:rPr>
              <a:t>19 GeV  very preliminary results from STAR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5" y="609600"/>
            <a:ext cx="8248864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304800"/>
            <a:ext cx="262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Revised 6/3/2011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04800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Singles Corrected (draft – another correction likely)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82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609600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√</a:t>
            </a:r>
            <a:r>
              <a:rPr lang="en-US" sz="2400" dirty="0" smtClean="0"/>
              <a:t>S = </a:t>
            </a:r>
            <a:r>
              <a:rPr lang="en-US" sz="2400" cap="none" dirty="0" smtClean="0"/>
              <a:t>200 GeV/n </a:t>
            </a:r>
            <a:r>
              <a:rPr lang="en-US" sz="2400" cap="none" dirty="0" err="1" smtClean="0"/>
              <a:t>AuAu</a:t>
            </a:r>
            <a:r>
              <a:rPr lang="en-US" sz="2400" cap="none" dirty="0" smtClean="0"/>
              <a:t> luminosity goals (24 May efficiencies)</a:t>
            </a:r>
            <a:endParaRPr lang="en-US" sz="240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555793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STAR</a:t>
            </a:r>
          </a:p>
          <a:p>
            <a:endParaRPr lang="en-US" dirty="0" smtClean="0"/>
          </a:p>
          <a:p>
            <a:r>
              <a:rPr lang="en-US" dirty="0" smtClean="0"/>
              <a:t>2000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 / 60% = 3300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endParaRPr lang="en-US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PHENIX</a:t>
            </a:r>
          </a:p>
          <a:p>
            <a:endParaRPr lang="en-US" dirty="0" smtClean="0"/>
          </a:p>
          <a:p>
            <a:r>
              <a:rPr lang="en-US" dirty="0" smtClean="0"/>
              <a:t>700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 / 14% = 5000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endParaRPr lang="en-US" dirty="0" smtClean="0"/>
          </a:p>
          <a:p>
            <a:r>
              <a:rPr lang="en-US" dirty="0" smtClean="0"/>
              <a:t>Estimate from PHENIX Beam Use Proposal – 15.8%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Live Time = 97%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Uptime = 65%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+/- 10 cm vertex = 25%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3"/>
            <a:ext cx="9002864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554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9.7 hour store comparing AnDY Lumi to STAR and PHENIX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38862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singles corrected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06818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590800"/>
            <a:ext cx="4099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Lumi</a:t>
            </a:r>
            <a:endParaRPr lang="en-US" dirty="0" smtClean="0"/>
          </a:p>
          <a:p>
            <a:r>
              <a:rPr lang="en-US" dirty="0" smtClean="0"/>
              <a:t>PHENIX = 5.88E9/2.7mb    = 2.18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STAR     = 5.36E9/2.9 mb   = 1.84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AnDY     = 0.52E9/0.95 mb = 0.55 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096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*’s</a:t>
            </a:r>
          </a:p>
          <a:p>
            <a:r>
              <a:rPr lang="en-US" dirty="0" smtClean="0"/>
              <a:t>PHENIX ~0.7 m</a:t>
            </a:r>
          </a:p>
          <a:p>
            <a:r>
              <a:rPr lang="en-US" dirty="0" smtClean="0"/>
              <a:t>STAR ~0.8 m</a:t>
            </a:r>
          </a:p>
          <a:p>
            <a:r>
              <a:rPr lang="en-US" dirty="0" smtClean="0"/>
              <a:t>AnDY ~ 3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28600"/>
            <a:ext cx="554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9.7 hour store comparing AnDY Lumi to STAR and PHENIX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549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</a:t>
            </a:r>
            <a:r>
              <a:rPr lang="en-US" dirty="0" err="1" smtClean="0"/>
              <a:t>Lumi</a:t>
            </a:r>
            <a:r>
              <a:rPr lang="en-US" dirty="0" smtClean="0"/>
              <a:t> ~consistent with larger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(x4 less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1336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singles corrected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267200"/>
            <a:ext cx="568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Lumi (singles corrected) for entire store = 3.09 pb</a:t>
            </a:r>
            <a:r>
              <a:rPr lang="en-US" baseline="30000" dirty="0" smtClean="0"/>
              <a:t>-1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15408 – AnDY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2185988"/>
          </a:xfrm>
        </p:spPr>
        <p:txBody>
          <a:bodyPr/>
          <a:lstStyle/>
          <a:p>
            <a:r>
              <a:rPr lang="en-US" sz="2000" dirty="0" smtClean="0"/>
              <a:t>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3 meters</a:t>
            </a:r>
          </a:p>
          <a:p>
            <a:pPr lvl="1"/>
            <a:r>
              <a:rPr lang="en-US" sz="1800" dirty="0" smtClean="0"/>
              <a:t>AnDY fraction of store 15408 = 0.55/3.09 = 18%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2667000"/>
            <a:ext cx="8229600" cy="2187575"/>
          </a:xfrm>
        </p:spPr>
        <p:txBody>
          <a:bodyPr>
            <a:noAutofit/>
          </a:bodyPr>
          <a:lstStyle/>
          <a:p>
            <a:r>
              <a:rPr lang="en-US" sz="2000" dirty="0" smtClean="0"/>
              <a:t>With 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1.5 meters</a:t>
            </a:r>
          </a:p>
          <a:p>
            <a:pPr lvl="1"/>
            <a:r>
              <a:rPr lang="en-US" sz="1800" dirty="0" smtClean="0"/>
              <a:t>AnDY fraction of store 15408 would have been 2x18%=36%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using Fischer et.al. 11 May 2010  </a:t>
            </a:r>
            <a:r>
              <a:rPr lang="en-US" sz="1800" u="sng" dirty="0" smtClean="0"/>
              <a:t>Table 7</a:t>
            </a:r>
            <a:r>
              <a:rPr lang="en-US" sz="1800" dirty="0" smtClean="0"/>
              <a:t> </a:t>
            </a:r>
            <a:r>
              <a:rPr lang="en-US" sz="1800" dirty="0" err="1" smtClean="0"/>
              <a:t>lumi</a:t>
            </a:r>
            <a:r>
              <a:rPr lang="en-US" sz="1800" dirty="0" smtClean="0"/>
              <a:t> projections for Run12</a:t>
            </a:r>
          </a:p>
          <a:p>
            <a:pPr lvl="1"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Physics Weeks</a:t>
            </a:r>
            <a:r>
              <a:rPr lang="en-US" sz="1800" dirty="0" smtClean="0"/>
              <a:t>      </a:t>
            </a:r>
            <a:r>
              <a:rPr lang="en-US" sz="1800" u="sng" dirty="0" smtClean="0"/>
              <a:t>Max Lumi  </a:t>
            </a:r>
            <a:r>
              <a:rPr lang="en-US" sz="1800" dirty="0" smtClean="0"/>
              <a:t>	</a:t>
            </a:r>
            <a:r>
              <a:rPr lang="en-US" sz="1800" u="sng" dirty="0" smtClean="0"/>
              <a:t>Min Lumi</a:t>
            </a:r>
            <a:r>
              <a:rPr lang="en-US" sz="1800" dirty="0" smtClean="0"/>
              <a:t>	           </a:t>
            </a:r>
            <a:r>
              <a:rPr lang="en-US" sz="1800" u="sng" dirty="0" smtClean="0"/>
              <a:t>AnDY </a:t>
            </a:r>
            <a:r>
              <a:rPr lang="en-US" sz="1800" u="sng" dirty="0" err="1" smtClean="0"/>
              <a:t>Est</a:t>
            </a:r>
            <a:r>
              <a:rPr lang="en-US" sz="1800" u="sng" dirty="0" smtClean="0"/>
              <a:t> (1.5 m </a:t>
            </a:r>
            <a:r>
              <a:rPr lang="en-US" sz="1800" u="sng" dirty="0" smtClean="0">
                <a:latin typeface="Symbol" pitchFamily="18" charset="2"/>
              </a:rPr>
              <a:t>b</a:t>
            </a:r>
            <a:r>
              <a:rPr lang="en-US" sz="1800" u="sng" dirty="0" smtClean="0"/>
              <a:t>*)</a:t>
            </a:r>
          </a:p>
          <a:p>
            <a:pPr lvl="1">
              <a:buNone/>
            </a:pPr>
            <a:r>
              <a:rPr lang="en-US" sz="1800" dirty="0" smtClean="0"/>
              <a:t>		   8	        276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98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35-99 pb</a:t>
            </a:r>
            <a:r>
              <a:rPr lang="en-US" sz="1800" baseline="30000" dirty="0" smtClean="0"/>
              <a:t>-1</a:t>
            </a:r>
          </a:p>
          <a:p>
            <a:pPr lvl="1">
              <a:buNone/>
            </a:pPr>
            <a:r>
              <a:rPr lang="en-US" sz="1800" dirty="0" smtClean="0"/>
              <a:t> 		 10	        388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134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48-140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		 12	        500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170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61-180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 100 pb</a:t>
            </a:r>
            <a:r>
              <a:rPr lang="en-US" sz="2800" baseline="30000" dirty="0" smtClean="0">
                <a:sym typeface="Wingdings" pitchFamily="2" charset="2"/>
              </a:rPr>
              <a:t>-1</a:t>
            </a:r>
            <a:r>
              <a:rPr lang="en-US" sz="2800" dirty="0" smtClean="0">
                <a:sym typeface="Wingdings" pitchFamily="2" charset="2"/>
              </a:rPr>
              <a:t> is not an unreasonable expectation for a 10-12 week run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05800" cy="58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4361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3975" cy="63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available funds </a:t>
            </a:r>
            <a:br>
              <a:rPr lang="en-US" sz="1800" b="1" dirty="0" smtClean="0"/>
            </a:br>
            <a:r>
              <a:rPr lang="en-US" sz="1800" b="1" dirty="0" smtClean="0"/>
              <a:t>6/14/10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858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7 Mar, cryo troubles, extended maintenance, 0900 hrs till 2000 hrs 14 Mar – </a:t>
            </a:r>
            <a:r>
              <a:rPr lang="en-US" sz="16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 Mar, power distribution problem, extended maintenance, 1930 hrs till 0315 hrs 20 Mar – </a:t>
            </a:r>
            <a:r>
              <a:rPr lang="en-US" sz="1600" u="sng" dirty="0" smtClean="0"/>
              <a:t>lost 2.3 day</a:t>
            </a:r>
            <a:r>
              <a:rPr lang="en-US" sz="16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Apr, end 9.4 week physics run at √s = 500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18 Apr jet target polarization measurement at injection (&lt;5%) 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19.6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 May 08:00, end 1.3 week physics run at √s = 19.6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 May, begin setup for √s = 200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5 May, begin 2 day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6 May 11:37, begin ~8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GeV/n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i="1" u="sng" dirty="0" smtClean="0">
                <a:solidFill>
                  <a:srgbClr val="FF0000"/>
                </a:solidFill>
              </a:rPr>
              <a:t>14 Jun- TODAY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20 June 08:00, end 6.4 wk </a:t>
            </a:r>
            <a:r>
              <a:rPr lang="en-US" sz="1600" b="1" dirty="0" err="1" smtClean="0">
                <a:solidFill>
                  <a:srgbClr val="3333FF"/>
                </a:solidFill>
              </a:rPr>
              <a:t>AuAu</a:t>
            </a:r>
            <a:r>
              <a:rPr lang="en-US" sz="1600" b="1" dirty="0" smtClean="0">
                <a:solidFill>
                  <a:srgbClr val="3333FF"/>
                </a:solidFill>
              </a:rPr>
              <a:t> physics run at √s = 200 GeV/n, begin 8 hr APEX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20 -21 June, setup for √s = 27 GeV/n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22 June, begin 1 week √s = 27 GeV/n physics run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29 June, end 1 week √s = 27 GeV/n physics run</a:t>
            </a:r>
            <a:r>
              <a:rPr lang="en-US" sz="1600" b="1" dirty="0" smtClean="0">
                <a:solidFill>
                  <a:srgbClr val="FF0000"/>
                </a:solidFill>
              </a:rPr>
              <a:t>, begin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30 June,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warm-up ~ complete,  end 25.4 weeks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operation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982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7620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15974, not singles corrected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9624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15974, with singles correction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429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26%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8094" y="39997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219994" y="4876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4419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353300" y="49911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315994" y="5485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67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304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2438400" cy="152400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1524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17-20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743200" y="1752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3877056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0" y="3276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122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8008671" y="3714461"/>
            <a:ext cx="240268" cy="10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5349240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9514" y="4953000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goal 45 x 10</a:t>
            </a:r>
            <a:r>
              <a:rPr lang="en-US" baseline="30000" dirty="0" smtClean="0"/>
              <a:t>26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5696712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10258" y="5334000"/>
            <a:ext cx="383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 err="1" smtClean="0"/>
              <a:t>Lumi</a:t>
            </a:r>
            <a:r>
              <a:rPr lang="en-US" dirty="0" smtClean="0"/>
              <a:t> goal 25 x 10</a:t>
            </a:r>
            <a:r>
              <a:rPr lang="en-US" baseline="30000" dirty="0" smtClean="0"/>
              <a:t>26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533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</a:t>
            </a:r>
            <a:r>
              <a:rPr lang="en-US" dirty="0" err="1" smtClean="0"/>
              <a:t>emitt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1981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x,y</a:t>
            </a:r>
            <a:r>
              <a:rPr lang="en-US" dirty="0" smtClean="0"/>
              <a:t>  </a:t>
            </a:r>
            <a:r>
              <a:rPr lang="en-US" dirty="0" err="1" smtClean="0"/>
              <a:t>emitt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581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Blue/yellow 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15408 – AnDY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2185988"/>
          </a:xfrm>
        </p:spPr>
        <p:txBody>
          <a:bodyPr/>
          <a:lstStyle/>
          <a:p>
            <a:r>
              <a:rPr lang="en-US" sz="2000" dirty="0" smtClean="0"/>
              <a:t>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3 meters</a:t>
            </a:r>
          </a:p>
          <a:p>
            <a:pPr lvl="1"/>
            <a:r>
              <a:rPr lang="en-US" sz="1800" dirty="0" smtClean="0"/>
              <a:t>AnDY fraction of store 15408 = 0.55/3.09 = 18%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2667000"/>
            <a:ext cx="8229600" cy="2187575"/>
          </a:xfrm>
        </p:spPr>
        <p:txBody>
          <a:bodyPr/>
          <a:lstStyle/>
          <a:p>
            <a:r>
              <a:rPr lang="en-US" sz="2000" dirty="0" smtClean="0"/>
              <a:t>With 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1.5 meters</a:t>
            </a:r>
          </a:p>
          <a:p>
            <a:pPr lvl="1"/>
            <a:r>
              <a:rPr lang="en-US" sz="1800" dirty="0" smtClean="0"/>
              <a:t>AnDY fraction of store 15408 </a:t>
            </a:r>
            <a:r>
              <a:rPr lang="en-US" sz="1800" dirty="0" err="1" smtClean="0"/>
              <a:t>woulh</a:t>
            </a:r>
            <a:r>
              <a:rPr lang="en-US" sz="1800" dirty="0" smtClean="0"/>
              <a:t> have been 2x18%=36%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using Fischer et.al. 11 May 2010  </a:t>
            </a:r>
            <a:r>
              <a:rPr lang="en-US" sz="1800" u="sng" dirty="0" smtClean="0"/>
              <a:t>Table 7</a:t>
            </a:r>
            <a:r>
              <a:rPr lang="en-US" sz="1800" dirty="0" smtClean="0"/>
              <a:t> </a:t>
            </a:r>
            <a:r>
              <a:rPr lang="en-US" sz="1800" dirty="0" err="1" smtClean="0"/>
              <a:t>lumi</a:t>
            </a:r>
            <a:r>
              <a:rPr lang="en-US" sz="1800" dirty="0" smtClean="0"/>
              <a:t> projections for Run12</a:t>
            </a:r>
          </a:p>
          <a:p>
            <a:pPr lvl="1"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Physics Weeks</a:t>
            </a:r>
            <a:r>
              <a:rPr lang="en-US" sz="1800" dirty="0" smtClean="0"/>
              <a:t>      </a:t>
            </a:r>
            <a:r>
              <a:rPr lang="en-US" sz="1800" u="sng" dirty="0" smtClean="0"/>
              <a:t>Max Lumi  </a:t>
            </a:r>
            <a:r>
              <a:rPr lang="en-US" sz="1800" dirty="0" smtClean="0"/>
              <a:t>	</a:t>
            </a:r>
            <a:r>
              <a:rPr lang="en-US" sz="1800" u="sng" dirty="0" smtClean="0"/>
              <a:t>Min Lumi</a:t>
            </a:r>
            <a:r>
              <a:rPr lang="en-US" sz="1800" dirty="0" smtClean="0"/>
              <a:t>	           </a:t>
            </a:r>
            <a:r>
              <a:rPr lang="en-US" sz="1800" u="sng" dirty="0" smtClean="0"/>
              <a:t>AnDY </a:t>
            </a:r>
            <a:r>
              <a:rPr lang="en-US" sz="1800" u="sng" dirty="0" err="1" smtClean="0"/>
              <a:t>Est</a:t>
            </a:r>
            <a:r>
              <a:rPr lang="en-US" sz="1800" u="sng" dirty="0" smtClean="0"/>
              <a:t> (1.5 m </a:t>
            </a:r>
            <a:r>
              <a:rPr lang="en-US" sz="1800" u="sng" dirty="0" smtClean="0">
                <a:latin typeface="Symbol" pitchFamily="18" charset="2"/>
              </a:rPr>
              <a:t>b</a:t>
            </a:r>
            <a:r>
              <a:rPr lang="en-US" sz="1800" u="sng" dirty="0" smtClean="0"/>
              <a:t>*)</a:t>
            </a:r>
          </a:p>
          <a:p>
            <a:pPr lvl="1">
              <a:buNone/>
            </a:pPr>
            <a:r>
              <a:rPr lang="en-US" sz="1800" dirty="0" smtClean="0"/>
              <a:t>		   8	        276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98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35-99 pb</a:t>
            </a:r>
            <a:r>
              <a:rPr lang="en-US" sz="1800" baseline="30000" dirty="0" smtClean="0"/>
              <a:t>-1</a:t>
            </a:r>
          </a:p>
          <a:p>
            <a:pPr lvl="1">
              <a:buNone/>
            </a:pPr>
            <a:r>
              <a:rPr lang="en-US" sz="1800" dirty="0" smtClean="0"/>
              <a:t> 		 10	        388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134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48-140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		 12	        500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170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61-180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100 pb</a:t>
            </a:r>
            <a:r>
              <a:rPr lang="en-US" baseline="30000" dirty="0" smtClean="0">
                <a:sym typeface="Wingdings" pitchFamily="2" charset="2"/>
              </a:rPr>
              <a:t>-1</a:t>
            </a:r>
            <a:r>
              <a:rPr lang="en-US" dirty="0" smtClean="0">
                <a:sym typeface="Wingdings" pitchFamily="2" charset="2"/>
              </a:rPr>
              <a:t> is not an unreasonable expectation for a 10-12 week run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there’s still an issue with singles corrections.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757238"/>
            <a:ext cx="6772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0407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209800" y="2209800"/>
            <a:ext cx="518160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209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0" y="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fill 15928 delivered 1474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4800" y="762000"/>
            <a:ext cx="8229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201 </a:t>
            </a:r>
            <a:r>
              <a:rPr kumimoji="0" lang="en-US" altLang="ja-JP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ub</a:t>
            </a: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^-1 of 700 </a:t>
            </a:r>
            <a:r>
              <a:rPr kumimoji="0" lang="en-US" altLang="ja-JP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ub</a:t>
            </a: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^-1 accumulated in 12cm vertex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2700" i="1" dirty="0" smtClean="0">
                <a:latin typeface="+mn-lt"/>
                <a:cs typeface="ＭＳ Ｐゴシック" charset="-128"/>
                <a:sym typeface="Wingdings" pitchFamily="2" charset="2"/>
              </a:rPr>
              <a:t> </a:t>
            </a:r>
            <a:r>
              <a:rPr lang="en-US" altLang="ja-JP" sz="2700" i="1" u="sng" dirty="0" smtClean="0">
                <a:latin typeface="+mn-lt"/>
                <a:cs typeface="ＭＳ Ｐゴシック" charset="-128"/>
                <a:sym typeface="Wingdings" pitchFamily="2" charset="2"/>
              </a:rPr>
              <a:t>Efficiency</a:t>
            </a:r>
            <a:r>
              <a:rPr lang="en-US" altLang="ja-JP" sz="2700" i="1" dirty="0" smtClean="0">
                <a:latin typeface="+mn-lt"/>
                <a:cs typeface="ＭＳ Ｐゴシック" charset="-128"/>
                <a:sym typeface="Wingdings" pitchFamily="2" charset="2"/>
              </a:rPr>
              <a:t> = 201/1474 = 14%</a:t>
            </a:r>
            <a:endParaRPr kumimoji="0" lang="ja-JP" altLang="en-US" sz="2700" b="0" i="1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942" y="381000"/>
            <a:ext cx="859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Lumi</a:t>
            </a:r>
            <a:r>
              <a:rPr lang="en-US" dirty="0" smtClean="0"/>
              <a:t> should change as it appears there’s an issue with the singles correction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795338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available funds </a:t>
            </a:r>
            <a:br>
              <a:rPr lang="en-US" sz="1800" b="1" dirty="0" smtClean="0"/>
            </a:br>
            <a:r>
              <a:rPr lang="en-US" sz="1800" b="1" dirty="0" smtClean="0"/>
              <a:t>4/26/10 update (1/2)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9144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~11 Jan, 2 ⅟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Jan,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maint</a:t>
            </a:r>
            <a:r>
              <a:rPr lang="en-US" sz="14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4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16 Feb, AGS Jump Quads in routine operation for RHIC injection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Feb, 9 MHz cavity in routine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7 Mar, cryo troubles, extended maintenance, 0900 hrs till 2000 hrs 14 Mar – </a:t>
            </a:r>
            <a:r>
              <a:rPr lang="en-US" sz="14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Mar, power distribution problem, extended maintenance, 1930 hrs till 0315 hrs 20 Mar – </a:t>
            </a:r>
            <a:r>
              <a:rPr lang="en-US" sz="1400" u="sng" dirty="0" smtClean="0"/>
              <a:t>lost 2.3 day</a:t>
            </a:r>
            <a:r>
              <a:rPr lang="en-US" sz="14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28 March – 1 April, PAC 2011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 smtClean="0">
                <a:solidFill>
                  <a:srgbClr val="FF0000"/>
                </a:solidFill>
              </a:rPr>
              <a:t>15 April Continuing Resolution Ends, guidance to follow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18 Apr, end 9.4 week pp physics run at √s = 500 GeV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18 Apr jet target polarization measurement at injection (&lt;5%) </a:t>
            </a:r>
            <a:endParaRPr lang="en-US" sz="14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400" b="1" dirty="0" smtClean="0">
                <a:solidFill>
                  <a:srgbClr val="FF0000"/>
                </a:solidFill>
              </a:rPr>
              <a:t>(√s = 19.6 </a:t>
            </a:r>
            <a:r>
              <a:rPr lang="en-US" sz="1400" b="1" dirty="0" err="1" smtClean="0">
                <a:solidFill>
                  <a:srgbClr val="FF0000"/>
                </a:solidFill>
              </a:rPr>
              <a:t>AuAu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 May, end 1.3 week physics run at √s = 19.6 GeV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800100"/>
            <a:ext cx="7448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772400" y="2819400"/>
            <a:ext cx="1204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3026664"/>
            <a:ext cx="36576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1865376"/>
            <a:ext cx="3657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07388" y="175260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10000" y="1447800"/>
            <a:ext cx="411480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448300" y="3848100"/>
            <a:ext cx="40386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3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446769" y="533400"/>
            <a:ext cx="3581301" cy="136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Blue Beam</a:t>
            </a:r>
          </a:p>
          <a:p>
            <a:endParaRPr lang="en-US" dirty="0"/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43000" y="6858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685800"/>
            <a:ext cx="1905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057400" y="1600200"/>
            <a:ext cx="1981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10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4267200"/>
            <a:ext cx="914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4419600"/>
            <a:ext cx="1905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5715000" y="4876800"/>
            <a:ext cx="1905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flipV="1">
            <a:off x="1143000" y="9144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8382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981200" y="178308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6769" y="533400"/>
            <a:ext cx="35813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Yellow Beam (only Yellow 1 was </a:t>
            </a:r>
          </a:p>
          <a:p>
            <a:r>
              <a:rPr lang="en-US" sz="1600" dirty="0" smtClean="0"/>
              <a:t>used as Yellow 2 was acting up)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724400" y="4419600"/>
            <a:ext cx="99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15000" y="4495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5715000" y="4876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05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39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"/>
            <a:ext cx="9144000" cy="590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1295400" y="2916936"/>
            <a:ext cx="22860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2590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447800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105 hrs/week at store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16200000" flipH="1">
            <a:off x="6661258" y="1936859"/>
            <a:ext cx="545068" cy="305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rot="5400000">
            <a:off x="6089761" y="2051976"/>
            <a:ext cx="926068" cy="456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3187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31 May 2011</a:t>
            </a:r>
            <a:endParaRPr lang="en-US" dirty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 cstate="print"/>
          <a:srcRect r="13386" b="11163"/>
          <a:stretch>
            <a:fillRect/>
          </a:stretch>
        </p:blipFill>
        <p:spPr>
          <a:xfrm>
            <a:off x="0" y="524596"/>
            <a:ext cx="9011056" cy="633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805887"/>
            <a:ext cx="7638535" cy="53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54152"/>
            <a:ext cx="7825893" cy="54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191706</TotalTime>
  <Words>1113</Words>
  <Application>Microsoft Office PowerPoint</Application>
  <PresentationFormat>On-screen Show (4:3)</PresentationFormat>
  <Paragraphs>179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Run 11 RHIC Machine/Experiments Meeting</vt:lpstr>
      <vt:lpstr>Run 11 Plan based on PAC recommendation/ALD Guidance and available funds  6/14/10 update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√S = 200 GeV/n AuAu luminosity goals (24 May efficiencies)</vt:lpstr>
      <vt:lpstr>Slide 14</vt:lpstr>
      <vt:lpstr>Slide 15</vt:lpstr>
      <vt:lpstr>Store 15408 – AnDY projection</vt:lpstr>
      <vt:lpstr>Slide 17</vt:lpstr>
      <vt:lpstr>Slide 18</vt:lpstr>
      <vt:lpstr>Slide 19</vt:lpstr>
      <vt:lpstr>Slide 20</vt:lpstr>
      <vt:lpstr>Slide 21</vt:lpstr>
      <vt:lpstr>Slide 22</vt:lpstr>
      <vt:lpstr>Store 15408 – AnDY projection</vt:lpstr>
      <vt:lpstr>Slide 24</vt:lpstr>
      <vt:lpstr>Slide 25</vt:lpstr>
      <vt:lpstr>Slide 26</vt:lpstr>
      <vt:lpstr>Slide 27</vt:lpstr>
      <vt:lpstr>Slide 28</vt:lpstr>
      <vt:lpstr>Run 11 Plan based on PAC recommendation/ALD Guidance and available funds  4/26/10 update (1/2)</vt:lpstr>
      <vt:lpstr>Slide 30</vt:lpstr>
      <vt:lpstr>Slide 31</vt:lpstr>
      <vt:lpstr>Slide 32</vt:lpstr>
      <vt:lpstr>Slide 33</vt:lpstr>
      <vt:lpstr>Slide 34</vt:lpstr>
      <vt:lpstr>Slide 35</vt:lpstr>
      <vt:lpstr>Run 9, First overnight store at s=500 GeV 22 days after start of cool-down</vt:lpstr>
      <vt:lpstr>Slide 37</vt:lpstr>
      <vt:lpstr>Slide 38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4984</cp:revision>
  <dcterms:created xsi:type="dcterms:W3CDTF">2011-02-22T14:15:14Z</dcterms:created>
  <dcterms:modified xsi:type="dcterms:W3CDTF">2011-06-14T17:04:56Z</dcterms:modified>
</cp:coreProperties>
</file>