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2" r:id="rId2"/>
    <p:sldId id="457" r:id="rId3"/>
    <p:sldId id="453" r:id="rId4"/>
    <p:sldId id="490" r:id="rId5"/>
    <p:sldId id="458" r:id="rId6"/>
    <p:sldId id="466" r:id="rId7"/>
    <p:sldId id="460" r:id="rId8"/>
    <p:sldId id="461" r:id="rId9"/>
    <p:sldId id="486" r:id="rId10"/>
    <p:sldId id="481" r:id="rId11"/>
    <p:sldId id="482" r:id="rId12"/>
    <p:sldId id="477" r:id="rId13"/>
    <p:sldId id="488" r:id="rId14"/>
    <p:sldId id="489" r:id="rId15"/>
    <p:sldId id="455" r:id="rId16"/>
    <p:sldId id="483" r:id="rId17"/>
    <p:sldId id="464" r:id="rId18"/>
    <p:sldId id="465" r:id="rId19"/>
    <p:sldId id="462" r:id="rId20"/>
    <p:sldId id="345" r:id="rId21"/>
    <p:sldId id="450" r:id="rId22"/>
    <p:sldId id="443" r:id="rId23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676275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2" y="4276415"/>
            <a:ext cx="5662632" cy="405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676275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3/15/2011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14 Mar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Status –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/budget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Experiment priorities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781"/>
          <a:stretch>
            <a:fillRect/>
          </a:stretch>
        </p:blipFill>
        <p:spPr bwMode="auto">
          <a:xfrm>
            <a:off x="304800" y="457200"/>
            <a:ext cx="8676356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15255 through 15288 </a:t>
            </a:r>
            <a:endParaRPr lang="en-US" dirty="0"/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>
            <a:off x="838200" y="838200"/>
            <a:ext cx="381000" cy="4132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1066800"/>
            <a:ext cx="30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11 Projected maximum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Achieved Run 9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990600" y="1676400"/>
            <a:ext cx="5334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51054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 problem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162800" y="5562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" y="609600"/>
            <a:ext cx="8700883" cy="56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82050" cy="57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4343400" y="2286000"/>
            <a:ext cx="2895600" cy="2209800"/>
          </a:xfrm>
          <a:prstGeom prst="line">
            <a:avLst/>
          </a:prstGeom>
          <a:ln w="12700">
            <a:solidFill>
              <a:srgbClr val="3333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113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27" y="762000"/>
            <a:ext cx="8113124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2514600"/>
            <a:ext cx="2289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Projected maximum for Run 11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447800" y="2743200"/>
            <a:ext cx="609600" cy="457200"/>
          </a:xfrm>
          <a:prstGeom prst="straightConnector1">
            <a:avLst/>
          </a:prstGeom>
          <a:ln w="158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00" y="3200400"/>
            <a:ext cx="5029200" cy="0"/>
          </a:xfrm>
          <a:prstGeom prst="line">
            <a:avLst/>
          </a:prstGeom>
          <a:ln w="158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4495800"/>
            <a:ext cx="1555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minimum for Run 11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1409700" y="4152900"/>
            <a:ext cx="457200" cy="3810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71600" y="4114800"/>
            <a:ext cx="5105400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352800" y="2819400"/>
            <a:ext cx="3886200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10200" y="6172200"/>
            <a:ext cx="3391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average = 45.1 +/- 1.4%</a:t>
            </a:r>
          </a:p>
          <a:p>
            <a:r>
              <a:rPr lang="en-US" dirty="0" smtClean="0"/>
              <a:t>Yellow Average = 46.9 +/- 1.3%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4991100" y="4838700"/>
            <a:ext cx="1981200" cy="6858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decisions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2362200"/>
            <a:ext cx="7772400" cy="1500187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11/23/2010: Agreed to new APEX schedule, 12 hour sessions (0800-2400) every other week away from maintenance days.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2/25/2011: Beginning with physics store 15239, changed CNI Polarimeter analyzing power to agree with jet target polarization measurements …18% lower than before.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879592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0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28.3 weeks cryo operation</a:t>
            </a:r>
            <a:br>
              <a:rPr lang="en-US" sz="1800" b="1" dirty="0" smtClean="0"/>
            </a:br>
            <a:r>
              <a:rPr lang="en-US" sz="1800" b="1" dirty="0" smtClean="0"/>
              <a:t>3/8/10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4572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~11 Jan, 2 ⅟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Jan,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maint</a:t>
            </a:r>
            <a:r>
              <a:rPr lang="en-US" sz="14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trike="sngStrike" dirty="0" smtClean="0"/>
              <a:t>27</a:t>
            </a:r>
            <a:r>
              <a:rPr lang="en-US" sz="1400" dirty="0" smtClean="0"/>
              <a:t>  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trike="sngStrike" dirty="0" smtClean="0"/>
              <a:t>3</a:t>
            </a:r>
            <a:r>
              <a:rPr lang="en-US" sz="1400" b="1" dirty="0" smtClean="0">
                <a:solidFill>
                  <a:srgbClr val="3333FF"/>
                </a:solidFill>
              </a:rPr>
              <a:t> 11 Feb (machine and ~experiments), begin 10(?) week physics run </a:t>
            </a:r>
            <a:r>
              <a:rPr lang="en-US" sz="14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16 Feb, AGS Jump Quads in routine operation for RHIC injection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Feb, 9 MHz cavity in routine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7 March, cryo troubles, extended maintenance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u="sng" strike="sngStrike" dirty="0" smtClean="0">
                <a:solidFill>
                  <a:srgbClr val="FF0000"/>
                </a:solidFill>
              </a:rPr>
              <a:t>4</a:t>
            </a:r>
            <a:r>
              <a:rPr lang="en-US" sz="1400" b="1" u="sng" dirty="0" smtClean="0">
                <a:solidFill>
                  <a:srgbClr val="FF0000"/>
                </a:solidFill>
              </a:rPr>
              <a:t> 18 March – Continuing Resolution Ends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14 Apr(?), end 10 week physics run at √s = 500 GeV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14 Apr, begin 1 week setup for √s = 200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21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28 Apr, begin 8 week physics run at </a:t>
            </a:r>
            <a:r>
              <a:rPr lang="en-US" sz="1400" b="1" dirty="0" smtClean="0">
                <a:solidFill>
                  <a:srgbClr val="FF0000"/>
                </a:solidFill>
              </a:rPr>
              <a:t>(√s = 200 AuAu)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23 Jun, end 8 week  √s = 200 AuAu run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23 Jun, begin setup for √s = 192 GeV UU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30 Jun, begin 1⅟</a:t>
            </a:r>
            <a:r>
              <a:rPr lang="en-US" sz="14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4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4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 smtClean="0">
                <a:solidFill>
                  <a:srgbClr val="C00000"/>
                </a:solidFill>
              </a:rPr>
              <a:t>4 July – completed 26 weeks of cryo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10 Jul, end 1⅟</a:t>
            </a:r>
            <a:r>
              <a:rPr lang="en-US" sz="14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400" b="1" dirty="0" smtClean="0">
                <a:solidFill>
                  <a:srgbClr val="3333FF"/>
                </a:solidFill>
              </a:rPr>
              <a:t> week physics run at √s = 192 GeV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10 Jul, begin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11 Jul, begin 1 week physics run  </a:t>
            </a:r>
            <a:r>
              <a:rPr lang="en-US" sz="1400" b="1" dirty="0" smtClean="0">
                <a:solidFill>
                  <a:srgbClr val="FF0000"/>
                </a:solidFill>
              </a:rPr>
              <a:t>(√s = 18 AuAu)</a:t>
            </a:r>
            <a:endParaRPr lang="en-US" sz="14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18 Jul, end 1 week physics run at √s = 18 GeV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20 Jul, warm-up complete (28.3 weeks)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/>
              <a:t>Possible additions: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Low energy test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13 Mar 2011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016768" y="2133600"/>
            <a:ext cx="1127232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i="1" dirty="0" smtClean="0"/>
              <a:t>Power savings</a:t>
            </a:r>
          </a:p>
          <a:p>
            <a:r>
              <a:rPr lang="en-US" sz="1050" b="1" i="1" dirty="0" smtClean="0"/>
              <a:t>~ 5.4 MW/day</a:t>
            </a:r>
          </a:p>
          <a:p>
            <a:r>
              <a:rPr lang="en-US" sz="1050" b="1" i="1" dirty="0" smtClean="0"/>
              <a:t>(~7K$/day))</a:t>
            </a:r>
            <a:endParaRPr lang="en-US" sz="1050" b="1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086600" y="2057400"/>
            <a:ext cx="1752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86600" y="2743200"/>
            <a:ext cx="1752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4800600"/>
            <a:ext cx="1752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4495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772400" y="2057400"/>
            <a:ext cx="304800" cy="685800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5200" y="1371600"/>
            <a:ext cx="18288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i="1" u="sng" dirty="0" smtClean="0"/>
              <a:t>~ 21.5 MW above baseline</a:t>
            </a:r>
          </a:p>
          <a:p>
            <a:r>
              <a:rPr lang="en-US" sz="1050" b="1" i="1" u="sng" dirty="0" smtClean="0"/>
              <a:t>~28K$/day</a:t>
            </a:r>
            <a:endParaRPr lang="en-US" sz="1050" b="1" i="1" u="sng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rot="5400000">
            <a:off x="7865849" y="1693649"/>
            <a:ext cx="270302" cy="457200"/>
          </a:xfrm>
          <a:prstGeom prst="straightConnector1">
            <a:avLst/>
          </a:prstGeom>
          <a:ln w="2222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725" y="2638425"/>
            <a:ext cx="6010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00800" y="533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13 Mar 2011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52800" y="12192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648200" y="1600200"/>
            <a:ext cx="1600200" cy="68580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20574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maint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10000" y="12954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1371600"/>
            <a:ext cx="228600" cy="22860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3048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err="1" smtClean="0">
                <a:solidFill>
                  <a:srgbClr val="FF0000"/>
                </a:solidFill>
              </a:rPr>
              <a:t>Cryo</a:t>
            </a:r>
            <a:r>
              <a:rPr lang="en-US" i="1" u="sng" dirty="0" smtClean="0">
                <a:solidFill>
                  <a:srgbClr val="FF0000"/>
                </a:solidFill>
              </a:rPr>
              <a:t> recovery</a:t>
            </a:r>
            <a:endParaRPr lang="en-US" i="1" u="sng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7162800" y="3733800"/>
            <a:ext cx="990600" cy="381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8400" y="11430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shutdown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 flipV="1">
            <a:off x="4876800" y="1327666"/>
            <a:ext cx="1371600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819900" y="3695700"/>
            <a:ext cx="8382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105400" y="13716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0" y="533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13 Mar 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128630"/>
            <a:ext cx="6966880" cy="489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13 Mar 2011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523875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918009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 flipV="1">
            <a:off x="609600" y="565666"/>
            <a:ext cx="1066800" cy="65353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381000"/>
            <a:ext cx="6053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baseline="-25000" dirty="0" smtClean="0"/>
              <a:t>max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(projection with 2.8 mb </a:t>
            </a:r>
            <a:r>
              <a:rPr lang="en-US" dirty="0" err="1" smtClean="0"/>
              <a:t>xsection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 15255 through 15288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2057400"/>
            <a:ext cx="4148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L</a:t>
            </a:r>
            <a:r>
              <a:rPr lang="en-US" baseline="-25000" dirty="0" err="1" smtClean="0"/>
              <a:t>max</a:t>
            </a:r>
            <a:r>
              <a:rPr lang="en-US" dirty="0" smtClean="0"/>
              <a:t> achieved Run 9, 85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33400" y="2590800"/>
            <a:ext cx="1143000" cy="8382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1752600"/>
            <a:ext cx="17812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44.7 store hrs</a:t>
            </a:r>
          </a:p>
          <a:p>
            <a:r>
              <a:rPr lang="en-US" dirty="0" smtClean="0"/>
              <a:t>1-7 Mar</a:t>
            </a:r>
          </a:p>
          <a:p>
            <a:endParaRPr lang="en-US" dirty="0" smtClean="0"/>
          </a:p>
          <a:p>
            <a:r>
              <a:rPr lang="en-US" dirty="0" smtClean="0"/>
              <a:t>215.5 store hrs</a:t>
            </a:r>
          </a:p>
          <a:p>
            <a:r>
              <a:rPr lang="en-US" dirty="0" smtClean="0"/>
              <a:t>(~63 hrs/week) </a:t>
            </a:r>
          </a:p>
          <a:p>
            <a:r>
              <a:rPr lang="en-US" dirty="0" smtClean="0"/>
              <a:t>11 Feb – 7 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140996</TotalTime>
  <Words>707</Words>
  <Application>Microsoft Office PowerPoint</Application>
  <PresentationFormat>On-screen Show (4:3)</PresentationFormat>
  <Paragraphs>102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Run 11 RHIC Machine/Experiments Meeting</vt:lpstr>
      <vt:lpstr>Run 11 RHIC Machine/Experiments Meeting  decisions</vt:lpstr>
      <vt:lpstr>Run 11 Plan based on PAC recommendation/ALD Guidance and 28.3 weeks cryo operation 3/8/10 update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Run 9, First overnight store at s=500 GeV 22 days after start of cool-down</vt:lpstr>
      <vt:lpstr>Slide 19</vt:lpstr>
      <vt:lpstr>Slide 20</vt:lpstr>
      <vt:lpstr>Slide 21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2508</cp:revision>
  <dcterms:created xsi:type="dcterms:W3CDTF">2011-02-22T14:15:14Z</dcterms:created>
  <dcterms:modified xsi:type="dcterms:W3CDTF">2011-03-15T16:39:52Z</dcterms:modified>
</cp:coreProperties>
</file>