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2" r:id="rId2"/>
    <p:sldId id="572" r:id="rId3"/>
    <p:sldId id="583" r:id="rId4"/>
    <p:sldId id="584" r:id="rId5"/>
    <p:sldId id="585" r:id="rId6"/>
    <p:sldId id="582" r:id="rId7"/>
    <p:sldId id="581" r:id="rId8"/>
    <p:sldId id="586" r:id="rId9"/>
    <p:sldId id="490" r:id="rId10"/>
    <p:sldId id="587" r:id="rId11"/>
    <p:sldId id="560" r:id="rId12"/>
    <p:sldId id="536" r:id="rId13"/>
    <p:sldId id="461" r:id="rId14"/>
    <p:sldId id="482" r:id="rId15"/>
    <p:sldId id="558" r:id="rId16"/>
    <p:sldId id="559" r:id="rId17"/>
    <p:sldId id="453" r:id="rId18"/>
    <p:sldId id="551" r:id="rId19"/>
    <p:sldId id="552" r:id="rId20"/>
    <p:sldId id="537" r:id="rId21"/>
    <p:sldId id="538" r:id="rId22"/>
    <p:sldId id="455" r:id="rId23"/>
    <p:sldId id="483" r:id="rId24"/>
    <p:sldId id="464" r:id="rId25"/>
    <p:sldId id="465" r:id="rId26"/>
    <p:sldId id="462" r:id="rId27"/>
    <p:sldId id="345" r:id="rId28"/>
    <p:sldId id="450" r:id="rId29"/>
    <p:sldId id="443" r:id="rId30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10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676275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17 May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√s = </a:t>
            </a:r>
            <a:r>
              <a:rPr lang="en-US" dirty="0" smtClean="0">
                <a:solidFill>
                  <a:schemeClr val="tx1"/>
                </a:solidFill>
              </a:rPr>
              <a:t>200 GeV </a:t>
            </a:r>
            <a:r>
              <a:rPr lang="en-US" dirty="0" err="1" smtClean="0">
                <a:solidFill>
                  <a:schemeClr val="tx1"/>
                </a:solidFill>
              </a:rPr>
              <a:t>AuAu</a:t>
            </a:r>
            <a:r>
              <a:rPr lang="en-US" dirty="0" smtClean="0">
                <a:solidFill>
                  <a:schemeClr val="tx1"/>
                </a:solidFill>
              </a:rPr>
              <a:t> progress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5887"/>
            <a:ext cx="7530070" cy="52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61145"/>
            <a:ext cx="7564957" cy="53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096000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oil contamination in one of the heat exchangers</a:t>
            </a:r>
            <a:endParaRPr lang="en-US" dirty="0"/>
          </a:p>
        </p:txBody>
      </p:sp>
      <p:cxnSp>
        <p:nvCxnSpPr>
          <p:cNvPr id="7" name="Straight Arrow Connector 6"/>
          <p:cNvCxnSpPr>
            <a:endCxn id="9" idx="5"/>
          </p:cNvCxnSpPr>
          <p:nvPr/>
        </p:nvCxnSpPr>
        <p:spPr>
          <a:xfrm rot="16200000" flipV="1">
            <a:off x="6783551" y="5107150"/>
            <a:ext cx="1886511" cy="24358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29400" y="3505200"/>
            <a:ext cx="1143000" cy="914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19" y="838200"/>
            <a:ext cx="7380562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75875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942" y="381000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Lumi</a:t>
            </a:r>
            <a:r>
              <a:rPr lang="en-US" dirty="0" smtClean="0"/>
              <a:t> should change as it appears there’s an issue with the singles correction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795338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4/26/10 update (1/2)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~11 Jan, 2 ⅟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Jan,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maint</a:t>
            </a:r>
            <a:r>
              <a:rPr lang="en-US" sz="14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4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7 Mar, cryo troubles, extended maintenance, 0900 hrs till 2000 hrs 14 Mar – </a:t>
            </a:r>
            <a:r>
              <a:rPr lang="en-US" sz="14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Mar, power distribution problem, extended maintenance, 1930 hrs till 0315 hrs 20 Mar – </a:t>
            </a:r>
            <a:r>
              <a:rPr lang="en-US" sz="1400" u="sng" dirty="0" smtClean="0"/>
              <a:t>lost 2.3 day</a:t>
            </a:r>
            <a:r>
              <a:rPr lang="en-US" sz="14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28 March – 1 April, PAC 2011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solidFill>
                  <a:srgbClr val="FF0000"/>
                </a:solidFill>
              </a:rPr>
              <a:t>15 April Continuing Resolution Ends, guidance to follow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18 Apr, end 9.4 week pp physics run at √s = 500 GeV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18 Apr jet target polarization measurement at injection (&lt;5%) </a:t>
            </a:r>
            <a:endParaRPr lang="en-US" sz="14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400" b="1" dirty="0" smtClean="0">
                <a:solidFill>
                  <a:srgbClr val="FF0000"/>
                </a:solidFill>
              </a:rPr>
              <a:t>(√s = 19.6 </a:t>
            </a:r>
            <a:r>
              <a:rPr lang="en-US" sz="1400" b="1" dirty="0" err="1" smtClean="0">
                <a:solidFill>
                  <a:srgbClr val="FF0000"/>
                </a:solidFill>
              </a:rPr>
              <a:t>AuAu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 May, end 1.3 week physics run at √s = 19.6 GeV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46769" y="533400"/>
            <a:ext cx="3581301" cy="136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Blue Beam</a:t>
            </a:r>
          </a:p>
          <a:p>
            <a:endParaRPr lang="en-US" dirty="0"/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3000" y="6858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85800"/>
            <a:ext cx="1905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057400" y="1600200"/>
            <a:ext cx="1981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10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2672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419600"/>
            <a:ext cx="1905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715000" y="4876800"/>
            <a:ext cx="1905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flipV="1">
            <a:off x="1143000" y="914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8382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81200" y="178308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6769" y="533400"/>
            <a:ext cx="35813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Yellow Beam (only Yellow 1 was </a:t>
            </a:r>
          </a:p>
          <a:p>
            <a:r>
              <a:rPr lang="en-US" sz="1600" dirty="0" smtClean="0"/>
              <a:t>used as Yellow 2 was acting up)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724400" y="4419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15000" y="4495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5715000" y="4876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05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5/17/10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7 Mar, cryo troubles, extended maintenance, 0900 hrs till 2000 hrs 14 Mar – </a:t>
            </a:r>
            <a:r>
              <a:rPr lang="en-US" sz="16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Mar, power distribution problem, extended maintenance, 1930 hrs till 0315 hrs 20 Mar – </a:t>
            </a:r>
            <a:r>
              <a:rPr lang="en-US" sz="1600" u="sng" dirty="0" smtClean="0"/>
              <a:t>lost 2.3 day</a:t>
            </a:r>
            <a:r>
              <a:rPr lang="en-US" sz="16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Apr, end 9.4 week physics run at √s = 500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18 Apr jet target polarization measurement at injection (&lt;5%) 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19.6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 May 08:00, end 1.3 week physics run at √s = 19.6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May, begin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5 May, begin 2 day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6 May 11:37, begin ~8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GeV/n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i="1" u="sng" dirty="0" smtClean="0">
                <a:solidFill>
                  <a:srgbClr val="FF0000"/>
                </a:solidFill>
              </a:rPr>
              <a:t>17 May- TODAY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29 June, end 7.7 week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physics run at √s = 200 GeV/n </a:t>
            </a:r>
            <a:r>
              <a:rPr lang="en-US" sz="1600" b="1" dirty="0" smtClean="0">
                <a:solidFill>
                  <a:srgbClr val="FF0000"/>
                </a:solidFill>
              </a:rPr>
              <a:t>, begin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30 June,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warm-up ~ complete,  end 25.4 weeks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operation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What’s missing 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Run into July?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Uranium test/physics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6400800"/>
            <a:ext cx="2895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6019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2 days!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  <a:endCxn id="4" idx="6"/>
          </p:cNvCxnSpPr>
          <p:nvPr/>
        </p:nvCxnSpPr>
        <p:spPr>
          <a:xfrm rot="10800000" flipV="1">
            <a:off x="3276600" y="6204466"/>
            <a:ext cx="533400" cy="348734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√</a:t>
            </a:r>
            <a:r>
              <a:rPr lang="en-US" sz="2400" dirty="0" smtClean="0"/>
              <a:t>S = </a:t>
            </a:r>
            <a:r>
              <a:rPr lang="en-US" sz="2400" cap="none" dirty="0" smtClean="0"/>
              <a:t>200 GeV/n </a:t>
            </a:r>
            <a:r>
              <a:rPr lang="en-US" sz="2400" cap="none" dirty="0" err="1" smtClean="0"/>
              <a:t>AuAu</a:t>
            </a:r>
            <a:r>
              <a:rPr lang="en-US" sz="2400" cap="none" dirty="0" smtClean="0"/>
              <a:t> luminosity goals (to be updated)</a:t>
            </a:r>
            <a:endParaRPr lang="en-US" sz="24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498726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STAR</a:t>
            </a:r>
          </a:p>
          <a:p>
            <a:endParaRPr lang="en-US" dirty="0" smtClean="0"/>
          </a:p>
          <a:p>
            <a:r>
              <a:rPr lang="en-US" dirty="0" smtClean="0"/>
              <a:t>2000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60% = 3300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PHENIX</a:t>
            </a:r>
          </a:p>
          <a:p>
            <a:endParaRPr lang="en-US" dirty="0" smtClean="0"/>
          </a:p>
          <a:p>
            <a:r>
              <a:rPr lang="en-US" dirty="0" smtClean="0"/>
              <a:t>700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?% = ?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r>
              <a:rPr lang="en-US" dirty="0" smtClean="0"/>
              <a:t>Estimate from PHENIX Beam Use Proposal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Live Time = 97%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Uptime = 65%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+/- 10 cm vertex = 25%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00100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09467" y="25146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2743200"/>
            <a:ext cx="7620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7118" y="457200"/>
            <a:ext cx="42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corrected STAR singles correction)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7118" y="457200"/>
            <a:ext cx="42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corrected STAR singles correction)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04863"/>
            <a:ext cx="74485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147638"/>
            <a:ext cx="9153526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907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“Typical” Store 15865, 111/111 bunches, 0.75 (goal 0.65) m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*, Longitudal cooling only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1219200" y="990600"/>
            <a:ext cx="2057400" cy="1588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066800" y="4040188"/>
            <a:ext cx="2209800" cy="531812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685800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 x 10</a:t>
            </a:r>
            <a:r>
              <a:rPr lang="en-US" baseline="30000" dirty="0" smtClean="0"/>
              <a:t>9</a:t>
            </a:r>
            <a:r>
              <a:rPr lang="en-US" dirty="0" smtClean="0"/>
              <a:t>/bunch (goal = 1.1 x 10</a:t>
            </a:r>
            <a:r>
              <a:rPr lang="en-US" baseline="30000" dirty="0" smtClean="0"/>
              <a:t>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810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x 10</a:t>
            </a:r>
            <a:r>
              <a:rPr lang="en-US" baseline="30000" dirty="0" smtClean="0"/>
              <a:t>26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cm</a:t>
            </a:r>
            <a:r>
              <a:rPr lang="en-US" baseline="30000" dirty="0" smtClean="0"/>
              <a:t>-2 </a:t>
            </a:r>
            <a:r>
              <a:rPr lang="en-US" dirty="0" smtClean="0"/>
              <a:t>(Goal = 45 x 10</a:t>
            </a:r>
            <a:r>
              <a:rPr lang="en-US" baseline="30000" dirty="0" smtClean="0"/>
              <a:t>26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85800" y="5486400"/>
            <a:ext cx="6400800" cy="1588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84191" y="5029200"/>
            <a:ext cx="655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</a:t>
            </a:r>
            <a:r>
              <a:rPr lang="en-US" i="1" dirty="0" smtClean="0"/>
              <a:t>L</a:t>
            </a:r>
            <a:r>
              <a:rPr lang="en-US" baseline="-25000" dirty="0" smtClean="0"/>
              <a:t>store </a:t>
            </a:r>
            <a:r>
              <a:rPr lang="en-US" baseline="-25000" dirty="0" err="1" smtClean="0"/>
              <a:t>avg</a:t>
            </a:r>
            <a:r>
              <a:rPr lang="en-US" baseline="-25000" dirty="0" smtClean="0"/>
              <a:t> </a:t>
            </a:r>
            <a:r>
              <a:rPr lang="en-US" dirty="0" smtClean="0"/>
              <a:t> =  15 x 10</a:t>
            </a:r>
            <a:r>
              <a:rPr lang="en-US" baseline="30000" dirty="0" smtClean="0"/>
              <a:t>26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cm</a:t>
            </a:r>
            <a:r>
              <a:rPr lang="en-US" baseline="30000" dirty="0" smtClean="0"/>
              <a:t>-2 </a:t>
            </a:r>
            <a:r>
              <a:rPr lang="en-US" dirty="0" smtClean="0"/>
              <a:t>(Goal = 25 x 10</a:t>
            </a:r>
            <a:r>
              <a:rPr lang="en-US" baseline="30000" dirty="0" smtClean="0"/>
              <a:t>26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3434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Assumes 9.6 barn ZDC </a:t>
            </a:r>
            <a:r>
              <a:rPr lang="en-US" u="sng" dirty="0" err="1" smtClean="0"/>
              <a:t>xsection</a:t>
            </a:r>
            <a:endParaRPr lang="en-US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3429000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(singles corrected)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37232" y="525780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Ratio=1.18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76400" y="449580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Ratio=1.75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8229600" y="5638800"/>
            <a:ext cx="1524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8534400" y="5562600"/>
            <a:ext cx="228600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143000" y="4572000"/>
            <a:ext cx="1524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1295400" y="4800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3429000"/>
            <a:ext cx="510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STAR SINGLES CORRECTION IS NOT RIGHT</a:t>
            </a:r>
            <a:endParaRPr lang="en-US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28588"/>
            <a:ext cx="90868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5410200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(not singles corrected)</a:t>
            </a:r>
            <a:endParaRPr lang="en-US" sz="1200" u="sng" dirty="0"/>
          </a:p>
        </p:txBody>
      </p:sp>
      <p:sp>
        <p:nvSpPr>
          <p:cNvPr id="6" name="Rectangle 5"/>
          <p:cNvSpPr/>
          <p:nvPr/>
        </p:nvSpPr>
        <p:spPr>
          <a:xfrm>
            <a:off x="152400" y="2532888"/>
            <a:ext cx="2438400" cy="7620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17-20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838200" y="2286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71450"/>
            <a:ext cx="87344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Stores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990600"/>
            <a:ext cx="8382000" cy="9144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124199"/>
            <a:ext cx="8305800" cy="36576"/>
          </a:xfrm>
          <a:prstGeom prst="rect">
            <a:avLst/>
          </a:prstGeom>
          <a:solidFill>
            <a:srgbClr val="C0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5105400"/>
            <a:ext cx="8305800" cy="36576"/>
          </a:xfrm>
          <a:prstGeom prst="rect">
            <a:avLst/>
          </a:prstGeom>
          <a:solidFill>
            <a:srgbClr val="C0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133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946025" y="1403225"/>
            <a:ext cx="1066800" cy="393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rot="16200000" flipH="1">
            <a:off x="1016391" y="2768991"/>
            <a:ext cx="621268" cy="8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 rot="16200000" flipH="1">
            <a:off x="25791" y="3759591"/>
            <a:ext cx="2602468" cy="8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0" y="487680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initial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2895600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average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174379</TotalTime>
  <Words>922</Words>
  <Application>Microsoft Office PowerPoint</Application>
  <PresentationFormat>On-screen Show (4:3)</PresentationFormat>
  <Paragraphs>141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Run 11 RHIC Machine/Experiments Meeting</vt:lpstr>
      <vt:lpstr>Run 11 Plan based on PAC recommendation/ALD Guidance and available funds  5/17/10 update</vt:lpstr>
      <vt:lpstr>√S = 200 GeV/n AuAu luminosity goals (to be updated)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Run 11 Plan based on PAC recommendation/ALD Guidance and available funds  4/26/10 update (1/2)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Run 9, First overnight store at s=500 GeV 22 days after start of cool-down</vt:lpstr>
      <vt:lpstr>Slide 26</vt:lpstr>
      <vt:lpstr>Slide 27</vt:lpstr>
      <vt:lpstr>Slide 28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C-AD</cp:lastModifiedBy>
  <cp:revision>3641</cp:revision>
  <dcterms:created xsi:type="dcterms:W3CDTF">2011-02-22T14:15:14Z</dcterms:created>
  <dcterms:modified xsi:type="dcterms:W3CDTF">2011-05-17T21:59:49Z</dcterms:modified>
</cp:coreProperties>
</file>