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52" r:id="rId2"/>
    <p:sldId id="457" r:id="rId3"/>
    <p:sldId id="345" r:id="rId4"/>
    <p:sldId id="453" r:id="rId5"/>
    <p:sldId id="460" r:id="rId6"/>
    <p:sldId id="459" r:id="rId7"/>
    <p:sldId id="458" r:id="rId8"/>
    <p:sldId id="455" r:id="rId9"/>
    <p:sldId id="450" r:id="rId10"/>
    <p:sldId id="443" r:id="rId11"/>
  </p:sldIdLst>
  <p:sldSz cx="9144000" cy="6858000" type="screen4x3"/>
  <p:notesSz cx="6934200" cy="9118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E3210"/>
    <a:srgbClr val="0089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90" autoAdjust="0"/>
    <p:restoredTop sz="99224" autoAdjust="0"/>
  </p:normalViewPr>
  <p:slideViewPr>
    <p:cSldViewPr>
      <p:cViewPr>
        <p:scale>
          <a:sx n="100" d="100"/>
          <a:sy n="100" d="100"/>
        </p:scale>
        <p:origin x="-21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6865FC-FA16-4127-BC52-3CCAAD81FE73}" type="datetime1">
              <a:rPr lang="en-US"/>
              <a:pPr/>
              <a:t>1/18/2011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6140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66140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C478F2-E0DC-4AEB-99E7-3655834E4746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C4F57D1-2ADE-47E3-B3D6-8BAE658B2FCF}" type="datetime1">
              <a:rPr lang="en-US"/>
              <a:pPr/>
              <a:t>1/18/2011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684213"/>
            <a:ext cx="4559300" cy="3417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30700"/>
            <a:ext cx="5548312" cy="410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6140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66140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3D95630-535E-4576-8F4B-39686940C8C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684213"/>
            <a:ext cx="4556125" cy="3417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934D43-2DFA-4BDC-95D0-E8842CCFCABF}" type="datetime1">
              <a:rPr lang="en-US"/>
              <a:pPr/>
              <a:t>1/18/2011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20F7D-4D0B-470C-847E-C51D91E6ED5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FE85A7-574C-43BD-98BB-574878E253A0}" type="datetime1">
              <a:rPr lang="en-US"/>
              <a:pPr/>
              <a:t>1/18/2011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4B6B7-C503-4C9F-8446-866C73177DB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865E3D-F26F-4637-A590-FA18EDCCC27E}" type="datetime1">
              <a:rPr lang="en-US"/>
              <a:pPr/>
              <a:t>1/18/2011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42B0F-A58A-4A6B-9130-C393B636BB2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C708EC-1CFB-4D7D-971F-0DF6F2B50D5E}" type="datetime1">
              <a:rPr lang="en-US"/>
              <a:pPr/>
              <a:t>1/18/2011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7EEA8-5404-4668-90DA-17F5C19022C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F9145B-4A9B-4E26-85E8-2AFE7E626E6E}" type="datetime1">
              <a:rPr lang="en-US"/>
              <a:pPr/>
              <a:t>1/18/2011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B081C-A340-4C26-8166-4DA87548C93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C4F926-9146-4D21-AEF5-EA6F6E7651C4}" type="datetime1">
              <a:rPr lang="en-US"/>
              <a:pPr/>
              <a:t>1/18/2011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1826B-0376-4693-8FB7-FC92F24012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90B5BF-B5C8-4A19-8716-CB8B59D027E8}" type="datetime1">
              <a:rPr lang="en-US"/>
              <a:pPr/>
              <a:t>1/18/2011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A5366-ADF3-4A3F-BDCC-4CDC4EB34E8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0F6E96-F17E-4058-A11D-B186BC717643}" type="datetime1">
              <a:rPr lang="en-US"/>
              <a:pPr/>
              <a:t>1/18/2011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97F53-1018-429D-88E8-C26DF41DDC1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3E7AE1-C80B-4A1C-8B5F-D8EAE553DFC5}" type="datetime1">
              <a:rPr lang="en-US"/>
              <a:pPr/>
              <a:t>1/18/2011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2BB0E-9316-47C0-974F-048E4D4154A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727C9-EAA3-4064-955A-C444A064FA90}" type="datetime1">
              <a:rPr lang="en-US"/>
              <a:pPr/>
              <a:t>1/18/2011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EF80F-D752-436C-AE51-568B3BE59D6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72A08F-25BF-4073-BE53-FD37DC789D9D}" type="datetime1">
              <a:rPr lang="en-US"/>
              <a:pPr/>
              <a:t>1/18/2011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75C4D-70A0-400F-B7C6-8799D30E159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23021B0-8B15-458B-88E7-CF59F64B3D54}" type="datetime1">
              <a:rPr lang="en-US"/>
              <a:pPr/>
              <a:t>1/18/2011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A50E933-118C-4419-8E88-B0572040E5BE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18 Jan 2011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Agenda: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 Updates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533400"/>
          </a:xfrm>
        </p:spPr>
        <p:txBody>
          <a:bodyPr/>
          <a:lstStyle/>
          <a:p>
            <a:r>
              <a:rPr lang="en-US" sz="2800" dirty="0" smtClean="0"/>
              <a:t>Run-11 Au-Au luminosity projections 100 GeV/nucleon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10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486400"/>
            <a:ext cx="916993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Assume 6 weeks to ramp-up for min, and 8 weeks for max </a:t>
            </a:r>
            <a:r>
              <a:rPr lang="en-US" sz="1400" dirty="0" smtClean="0">
                <a:latin typeface="Times New Roman"/>
                <a:cs typeface="Times New Roman"/>
              </a:rPr>
              <a:t>(stoch. cooling re-commissioning)</a:t>
            </a:r>
            <a:r>
              <a:rPr lang="en-US" dirty="0" smtClean="0">
                <a:latin typeface="Times New Roman"/>
                <a:cs typeface="Times New Roman"/>
              </a:rPr>
              <a:t>.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b="1" dirty="0" smtClean="0">
                <a:latin typeface="Times New Roman"/>
                <a:cs typeface="Times New Roman"/>
              </a:rPr>
              <a:t>Expect </a:t>
            </a:r>
            <a:r>
              <a:rPr lang="en-US" b="1" i="1" dirty="0" smtClean="0">
                <a:latin typeface="Times New Roman"/>
                <a:cs typeface="Times New Roman"/>
              </a:rPr>
              <a:t>L</a:t>
            </a:r>
            <a:r>
              <a:rPr lang="en-US" b="1" baseline="-25000" dirty="0" smtClean="0">
                <a:latin typeface="Times New Roman"/>
                <a:cs typeface="Times New Roman"/>
              </a:rPr>
              <a:t>avg</a:t>
            </a:r>
            <a:r>
              <a:rPr lang="en-US" b="1" dirty="0" smtClean="0">
                <a:latin typeface="Times New Roman"/>
                <a:cs typeface="Times New Roman"/>
              </a:rPr>
              <a:t> up to 25x10</a:t>
            </a:r>
            <a:r>
              <a:rPr lang="en-US" b="1" baseline="30000" dirty="0" smtClean="0">
                <a:latin typeface="Times New Roman"/>
                <a:cs typeface="Times New Roman"/>
              </a:rPr>
              <a:t>26</a:t>
            </a:r>
            <a:r>
              <a:rPr lang="en-US" b="1" dirty="0" smtClean="0">
                <a:latin typeface="Times New Roman"/>
                <a:cs typeface="Times New Roman"/>
              </a:rPr>
              <a:t>cm</a:t>
            </a:r>
            <a:r>
              <a:rPr lang="en-US" b="1" baseline="30000" dirty="0" smtClean="0">
                <a:latin typeface="Times New Roman"/>
                <a:cs typeface="Times New Roman"/>
              </a:rPr>
              <a:t>-2</a:t>
            </a:r>
            <a:r>
              <a:rPr lang="en-US" b="1" dirty="0" smtClean="0">
                <a:latin typeface="Times New Roman"/>
                <a:cs typeface="Times New Roman"/>
              </a:rPr>
              <a:t>s</a:t>
            </a:r>
            <a:r>
              <a:rPr lang="en-US" b="1" baseline="30000" dirty="0" smtClean="0">
                <a:latin typeface="Times New Roman"/>
                <a:cs typeface="Times New Roman"/>
              </a:rPr>
              <a:t>-1 </a:t>
            </a:r>
            <a:r>
              <a:rPr lang="en-US" b="1" dirty="0" smtClean="0">
                <a:latin typeface="Times New Roman"/>
                <a:cs typeface="Times New Roman"/>
              </a:rPr>
              <a:t>(+25%).</a:t>
            </a: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[from Run-10 to max: </a:t>
            </a:r>
            <a:r>
              <a:rPr lang="en-US" b="1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b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*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0.75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0.65 m, </a:t>
            </a:r>
            <a:r>
              <a:rPr lang="en-US" b="1" i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N</a:t>
            </a:r>
            <a:r>
              <a:rPr lang="en-US" b="1" baseline="-25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b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1.1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1.1x10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9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, more cooling]</a:t>
            </a:r>
          </a:p>
        </p:txBody>
      </p:sp>
      <p:pic>
        <p:nvPicPr>
          <p:cNvPr id="9" name="Picture 8" descr="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685800"/>
            <a:ext cx="8458200" cy="48448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27432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2990088"/>
            <a:ext cx="40386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95400" y="3712464"/>
            <a:ext cx="41148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3600" y="160020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(0.7 recorded)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5562600" y="1981200"/>
            <a:ext cx="76200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81600" y="25146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 (complicated)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2057400"/>
            <a:ext cx="20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(TBD)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decisions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609600" y="2209800"/>
            <a:ext cx="7772400" cy="1500187"/>
          </a:xfrm>
        </p:spPr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11/23/2010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Agreed to new APEX schedule, 12 hour sessions (0800-2400) every other week away from maintenance days.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229600" cy="57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92608" y="228600"/>
            <a:ext cx="8686800" cy="6096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5879592" y="2426208"/>
            <a:ext cx="2895600" cy="24384"/>
          </a:xfrm>
          <a:prstGeom prst="line">
            <a:avLst/>
          </a:prstGeom>
          <a:ln w="38100">
            <a:solidFill>
              <a:srgbClr val="C0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9000" y="76200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</a:rPr>
              <a:t>26 weeks</a:t>
            </a:r>
            <a:endParaRPr lang="en-US" sz="16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686800" cy="6397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b="1" dirty="0" smtClean="0"/>
              <a:t>Run 11 Plan based on PAC recommendation/ALD Guidance and 28.3 weeks cryo operation</a:t>
            </a:r>
            <a:br>
              <a:rPr lang="en-US" sz="1800" b="1" dirty="0" smtClean="0"/>
            </a:br>
            <a:r>
              <a:rPr lang="en-US" sz="1800" b="1" dirty="0" smtClean="0"/>
              <a:t>1/18/10 update</a:t>
            </a:r>
            <a:endParaRPr lang="en-US" sz="1800" b="1" dirty="0" smtClean="0">
              <a:sym typeface="Symbol" pitchFamily="18" charset="2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half" idx="4294967295"/>
          </p:nvPr>
        </p:nvSpPr>
        <p:spPr>
          <a:xfrm>
            <a:off x="381000" y="685800"/>
            <a:ext cx="8382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11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3 Jan, Begin cool-down to 4.5K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8 Jan, Cool-down to 4.5K complete in both rings, preliminary setup begins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~11 Jan, 2 ⅟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weeks beam setup for √s = 500 GeV pp in RHIC begins.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15 Jan, power supply work/DX training complete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17 Jan, first successful ramp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27 Jan (Thursday),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3 Feb, begin 10 week physics run </a:t>
            </a:r>
            <a:r>
              <a:rPr lang="en-US" sz="1600" b="1" dirty="0" smtClean="0">
                <a:solidFill>
                  <a:srgbClr val="FF0000"/>
                </a:solidFill>
              </a:rPr>
              <a:t>(√s = 500 GeV pp</a:t>
            </a:r>
            <a:r>
              <a:rPr lang="en-US" sz="16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u="sng" dirty="0" smtClean="0">
                <a:solidFill>
                  <a:srgbClr val="FF0000"/>
                </a:solidFill>
              </a:rPr>
              <a:t>4 March – Continuing Resolution Ends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28 March – 1 April, PAC 2011</a:t>
            </a: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14 Apr, end 10 week physics run at √s = 500 GeV pp run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14 Apr, begin 1 week setup for √s = 200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21 Apr, begin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28 Apr, begin 8 week physics run at </a:t>
            </a:r>
            <a:r>
              <a:rPr lang="en-US" sz="1600" b="1" dirty="0" smtClean="0">
                <a:solidFill>
                  <a:srgbClr val="FF0000"/>
                </a:solidFill>
              </a:rPr>
              <a:t>(√s = 200 AuAu)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23 Jun, end 8 week  √s = 200 AuAu run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23 Jun, begin setup for √s = 192 GeV UU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30 Jun, begin 1⅟</a:t>
            </a:r>
            <a:r>
              <a:rPr lang="en-US" sz="16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</a:rPr>
              <a:t> week physics run  </a:t>
            </a:r>
            <a:r>
              <a:rPr lang="en-US" sz="1600" b="1" dirty="0" smtClean="0">
                <a:solidFill>
                  <a:srgbClr val="C00000"/>
                </a:solidFill>
              </a:rPr>
              <a:t>(√s = 192 UU)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u="sng" dirty="0" smtClean="0">
                <a:solidFill>
                  <a:srgbClr val="C00000"/>
                </a:solidFill>
              </a:rPr>
              <a:t>4 July – completed 26 weeks of cryo operation, may be out of $$’s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10 Jul, end 1⅟</a:t>
            </a:r>
            <a:r>
              <a:rPr lang="en-US" sz="16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</a:rPr>
              <a:t> week physics run at √s = 192 GeV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10 Jul, begin setup for √s = 18 GeV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11 Jul, begin 1 week physics run  </a:t>
            </a:r>
            <a:r>
              <a:rPr lang="en-US" sz="1600" b="1" dirty="0" smtClean="0">
                <a:solidFill>
                  <a:srgbClr val="FF0000"/>
                </a:solidFill>
              </a:rPr>
              <a:t>(√s = 18 AuAu)</a:t>
            </a:r>
            <a:endParaRPr lang="en-US" sz="1600" b="1" i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18 Jul, end 1 week physics run at √s = 18 GeV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20 Jul, warm-up complete (28.3 weeks)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1600" dirty="0" smtClean="0"/>
              <a:t>Possible additions: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Low energy test 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52400"/>
            <a:ext cx="236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17 Jan 2011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523875"/>
            <a:ext cx="81153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48400" y="381000"/>
            <a:ext cx="236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17 Jan 2011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2638425"/>
            <a:ext cx="6010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00800" y="533400"/>
            <a:ext cx="229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17Jan 2011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2638425"/>
            <a:ext cx="6010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771525"/>
            <a:ext cx="75819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09538"/>
            <a:ext cx="7896225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5400000">
            <a:off x="35814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0" y="3447288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2286000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2200" y="18288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(50% pol)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76800" y="2667000"/>
            <a:ext cx="609600" cy="2286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90800" y="23622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(50% pol)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486400" y="2133600"/>
            <a:ext cx="914400" cy="9144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107145</TotalTime>
  <Words>396</Words>
  <Application>Microsoft Office PowerPoint</Application>
  <PresentationFormat>On-screen Show (4:3)</PresentationFormat>
  <Paragraphs>51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Run 11 RHIC Machine/Experiments Meeting</vt:lpstr>
      <vt:lpstr>Run 11 RHIC Machine/Experiments Meeting  decisions</vt:lpstr>
      <vt:lpstr>Slide 3</vt:lpstr>
      <vt:lpstr>Run 11 Plan based on PAC recommendation/ALD Guidance and 28.3 weeks cryo operation 1/18/10 update</vt:lpstr>
      <vt:lpstr>Slide 5</vt:lpstr>
      <vt:lpstr>Slide 6</vt:lpstr>
      <vt:lpstr>Slide 7</vt:lpstr>
      <vt:lpstr>Slide 8</vt:lpstr>
      <vt:lpstr>Slide 9</vt:lpstr>
      <vt:lpstr>Run-11 Au-Au luminosity projections 100 GeV/nucleon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 10 Au-Au Goals</dc:title>
  <dc:creator>Pile, Philip H</dc:creator>
  <cp:lastModifiedBy>pmanning</cp:lastModifiedBy>
  <cp:revision>1523</cp:revision>
  <dcterms:created xsi:type="dcterms:W3CDTF">2010-11-02T16:34:20Z</dcterms:created>
  <dcterms:modified xsi:type="dcterms:W3CDTF">2011-01-18T18:06:06Z</dcterms:modified>
</cp:coreProperties>
</file>