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52" r:id="rId2"/>
    <p:sldId id="457" r:id="rId3"/>
    <p:sldId id="453" r:id="rId4"/>
    <p:sldId id="482" r:id="rId5"/>
    <p:sldId id="477" r:id="rId6"/>
    <p:sldId id="481" r:id="rId7"/>
    <p:sldId id="480" r:id="rId8"/>
    <p:sldId id="479" r:id="rId9"/>
    <p:sldId id="474" r:id="rId10"/>
    <p:sldId id="458" r:id="rId11"/>
    <p:sldId id="466" r:id="rId12"/>
    <p:sldId id="459" r:id="rId13"/>
    <p:sldId id="460" r:id="rId14"/>
    <p:sldId id="461" r:id="rId15"/>
    <p:sldId id="455" r:id="rId16"/>
    <p:sldId id="464" r:id="rId17"/>
    <p:sldId id="465" r:id="rId18"/>
    <p:sldId id="462" r:id="rId19"/>
    <p:sldId id="345" r:id="rId20"/>
    <p:sldId id="450" r:id="rId21"/>
    <p:sldId id="443" r:id="rId22"/>
  </p:sldIdLst>
  <p:sldSz cx="9144000" cy="6858000" type="screen4x3"/>
  <p:notesSz cx="6934200" cy="9118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E3210"/>
    <a:srgbClr val="0089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0" autoAdjust="0"/>
    <p:restoredTop sz="99224" autoAdjust="0"/>
  </p:normalViewPr>
  <p:slideViewPr>
    <p:cSldViewPr>
      <p:cViewPr>
        <p:scale>
          <a:sx n="100" d="100"/>
          <a:sy n="100" d="100"/>
        </p:scale>
        <p:origin x="-21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6865FC-FA16-4127-BC52-3CCAAD81FE73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478F2-E0DC-4AEB-99E7-3655834E474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C4F57D1-2ADE-47E3-B3D6-8BAE658B2FCF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84213"/>
            <a:ext cx="4559300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30700"/>
            <a:ext cx="5548312" cy="410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3D95630-535E-4576-8F4B-39686940C8C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4213"/>
            <a:ext cx="4556125" cy="3417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34D43-2DFA-4BDC-95D0-E8842CCFCABF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F7D-4D0B-470C-847E-C51D91E6ED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E85A7-574C-43BD-98BB-574878E253A0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B6B7-C503-4C9F-8446-866C73177D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65E3D-F26F-4637-A590-FA18EDCCC27E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42B0F-A58A-4A6B-9130-C393B636BB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CF1E755-40AF-481D-9000-FC7856E0A3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708EC-1CFB-4D7D-971F-0DF6F2B50D5E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7EEA8-5404-4668-90DA-17F5C19022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9145B-4A9B-4E26-85E8-2AFE7E626E6E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B081C-A340-4C26-8166-4DA87548C93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4F926-9146-4D21-AEF5-EA6F6E7651C4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826B-0376-4693-8FB7-FC92F24012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0B5BF-B5C8-4A19-8716-CB8B59D027E8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A5366-ADF3-4A3F-BDCC-4CDC4EB34E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6E96-F17E-4058-A11D-B186BC717643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F53-1018-429D-88E8-C26DF41DDC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E7AE1-C80B-4A1C-8B5F-D8EAE553DFC5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BB0E-9316-47C0-974F-048E4D4154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727C9-EAA3-4064-955A-C444A064FA90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F80F-D752-436C-AE51-568B3BE59D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2A08F-25BF-4073-BE53-FD37DC789D9D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C4D-70A0-400F-B7C6-8799D30E15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3021B0-8B15-458B-88E7-CF59F64B3D54}" type="datetime1">
              <a:rPr lang="en-US"/>
              <a:pPr/>
              <a:t>2/22/2011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A50E933-118C-4419-8E88-B0572040E5B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22 Feb 2011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Agenda: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Status –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00800" y="5334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21 Feb 2011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124200" y="1295400"/>
            <a:ext cx="228600" cy="22860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4876800" y="1447800"/>
            <a:ext cx="1600200" cy="1588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7000" y="12192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maint</a:t>
            </a:r>
            <a:r>
              <a:rPr lang="en-US" dirty="0" smtClean="0"/>
              <a:t> days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886200" y="1219200"/>
            <a:ext cx="228600" cy="22860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95800" y="1295400"/>
            <a:ext cx="228600" cy="22860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48400" y="30480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err="1" smtClean="0">
                <a:solidFill>
                  <a:srgbClr val="FF0000"/>
                </a:solidFill>
              </a:rPr>
              <a:t>Cryo</a:t>
            </a:r>
            <a:r>
              <a:rPr lang="en-US" i="1" u="sng" dirty="0" smtClean="0">
                <a:solidFill>
                  <a:srgbClr val="FF0000"/>
                </a:solidFill>
              </a:rPr>
              <a:t> recovery!</a:t>
            </a:r>
            <a:endParaRPr lang="en-US" i="1" u="sng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7239000" y="3657600"/>
            <a:ext cx="685800" cy="22860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29939" b="26714"/>
          <a:stretch>
            <a:fillRect/>
          </a:stretch>
        </p:blipFill>
        <p:spPr bwMode="auto">
          <a:xfrm>
            <a:off x="1219200" y="1143000"/>
            <a:ext cx="6204905" cy="426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48400" y="3810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21 Feb 2011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21 Feb 2011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523875"/>
            <a:ext cx="81153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819400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Old information</a:t>
            </a:r>
            <a:endParaRPr lang="en-US" sz="32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771525"/>
            <a:ext cx="7581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01" t="9231" r="3003" b="7385"/>
          <a:stretch>
            <a:fillRect/>
          </a:stretch>
        </p:blipFill>
        <p:spPr bwMode="auto">
          <a:xfrm>
            <a:off x="990600" y="0"/>
            <a:ext cx="7900200" cy="372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502" t="18462" b="9231"/>
          <a:stretch>
            <a:fillRect/>
          </a:stretch>
        </p:blipFill>
        <p:spPr bwMode="auto">
          <a:xfrm>
            <a:off x="1037909" y="3643232"/>
            <a:ext cx="8106091" cy="322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152400"/>
            <a:ext cx="5053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Run 11</a:t>
            </a:r>
            <a:r>
              <a:rPr lang="en-US" dirty="0" smtClean="0"/>
              <a:t>, First overnight store, Mon Jan 24 00:12</a:t>
            </a:r>
          </a:p>
          <a:p>
            <a:r>
              <a:rPr lang="en-US" dirty="0" smtClean="0"/>
              <a:t>Fill number 14919,, </a:t>
            </a:r>
            <a:r>
              <a:rPr lang="en-US" dirty="0" smtClean="0">
                <a:sym typeface="Symbol" pitchFamily="18" charset="2"/>
              </a:rPr>
              <a:t>s=500 GeV</a:t>
            </a:r>
          </a:p>
          <a:p>
            <a:r>
              <a:rPr lang="en-US" dirty="0" smtClean="0">
                <a:sym typeface="Symbol" pitchFamily="18" charset="2"/>
              </a:rPr>
              <a:t>21 days since start of cool-down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20K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808464" y="4573489"/>
            <a:ext cx="410736" cy="3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9144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897105" y="1068289"/>
            <a:ext cx="322095" cy="74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6934200" y="152400"/>
            <a:ext cx="2057400" cy="99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+mn-lt"/>
                <a:cs typeface="ＭＳ Ｐゴシック" charset="-128"/>
              </a:rPr>
              <a:t>28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x 27 bunches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ＭＳ Ｐゴシック" charset="-128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*=0.65 meters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6722" y="3810000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peak store </a:t>
            </a:r>
            <a:r>
              <a:rPr lang="en-US" dirty="0" err="1" smtClean="0"/>
              <a:t>lumi</a:t>
            </a:r>
            <a:r>
              <a:rPr lang="en-US" dirty="0" smtClean="0"/>
              <a:t> = 170 x 10</a:t>
            </a:r>
            <a:r>
              <a:rPr lang="en-US" baseline="30000" dirty="0" smtClean="0"/>
              <a:t>30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(projected MAXIMUM)</a:t>
            </a:r>
          </a:p>
          <a:p>
            <a:r>
              <a:rPr lang="en-US" dirty="0" smtClean="0"/>
              <a:t>ZDC Rate ~ 400K (assuming 2.4 mb n-pair xsection)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503" t="7385" b="11077"/>
          <a:stretch>
            <a:fillRect/>
          </a:stretch>
        </p:blipFill>
        <p:spPr bwMode="auto">
          <a:xfrm>
            <a:off x="1865606" y="304800"/>
            <a:ext cx="7278394" cy="325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5867400" cy="868362"/>
          </a:xfrm>
        </p:spPr>
        <p:txBody>
          <a:bodyPr/>
          <a:lstStyle/>
          <a:p>
            <a:r>
              <a:rPr lang="en-US" sz="2400" b="1" u="sng" dirty="0" smtClean="0"/>
              <a:t>Run 9</a:t>
            </a:r>
            <a:r>
              <a:rPr lang="en-US" sz="2400" dirty="0" smtClean="0"/>
              <a:t>, First </a:t>
            </a:r>
            <a:r>
              <a:rPr lang="en-US" sz="2400" dirty="0"/>
              <a:t>overnight store at </a:t>
            </a:r>
            <a:r>
              <a:rPr lang="en-US" sz="2400" dirty="0">
                <a:sym typeface="Symbol" pitchFamily="18" charset="2"/>
              </a:rPr>
              <a:t>s=500 </a:t>
            </a:r>
            <a:r>
              <a:rPr lang="en-US" sz="2400" dirty="0" smtClean="0">
                <a:sym typeface="Symbol" pitchFamily="18" charset="2"/>
              </a:rPr>
              <a:t>GeV</a:t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22 days after start of cool-down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934200" y="152400"/>
            <a:ext cx="2057400" cy="990600"/>
          </a:xfrm>
        </p:spPr>
        <p:txBody>
          <a:bodyPr/>
          <a:lstStyle/>
          <a:p>
            <a:r>
              <a:rPr lang="en-US" sz="1800" dirty="0"/>
              <a:t>56 x 56 bunches</a:t>
            </a:r>
          </a:p>
          <a:p>
            <a:r>
              <a:rPr lang="en-US" sz="1800" dirty="0">
                <a:latin typeface="Symbol" pitchFamily="18" charset="2"/>
              </a:rPr>
              <a:t>b</a:t>
            </a:r>
            <a:r>
              <a:rPr lang="en-US" sz="1800" dirty="0"/>
              <a:t>*=0.7 meters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1006" t="7385" b="11077"/>
          <a:stretch>
            <a:fillRect/>
          </a:stretch>
        </p:blipFill>
        <p:spPr bwMode="auto">
          <a:xfrm>
            <a:off x="1902432" y="3606945"/>
            <a:ext cx="7241568" cy="325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66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40K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00200" y="48006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12192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00200" y="10668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on_Feb_23_2009_002626_248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0010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32125" y="798513"/>
            <a:ext cx="320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AGS pp log, 23 Feb 09, 00:26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608" y="228600"/>
            <a:ext cx="8686800" cy="609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5879592" y="2426208"/>
            <a:ext cx="2895600" cy="24384"/>
          </a:xfrm>
          <a:prstGeom prst="line">
            <a:avLst/>
          </a:prstGeom>
          <a:ln w="381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7620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26 weeks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86800" cy="604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decisions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09600" y="2209800"/>
            <a:ext cx="7772400" cy="1500187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11/23/2010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Agreed to new APEX schedule, 12 hour sessions (0800-2400) every other week away from maintenance days.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09538"/>
            <a:ext cx="78962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35814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447288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286000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8288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(50% pol)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667000"/>
            <a:ext cx="6096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362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(50% pol)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86400" y="2133600"/>
            <a:ext cx="9144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sz="2800" dirty="0" smtClean="0"/>
              <a:t>Run-11 Au-Au luminosity projections 100 GeV/nucleon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21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400"/>
            <a:ext cx="91699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Assume 6 weeks to ramp-up for min, and 8 weeks for max </a:t>
            </a:r>
            <a:r>
              <a:rPr lang="en-US" sz="1400" dirty="0" smtClean="0">
                <a:latin typeface="Times New Roman"/>
                <a:cs typeface="Times New Roman"/>
              </a:rPr>
              <a:t>(stoch. cooling re-commissioning)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b="1" dirty="0" smtClean="0">
                <a:latin typeface="Times New Roman"/>
                <a:cs typeface="Times New Roman"/>
              </a:rPr>
              <a:t>Expect </a:t>
            </a:r>
            <a:r>
              <a:rPr lang="en-US" b="1" i="1" dirty="0" smtClean="0">
                <a:latin typeface="Times New Roman"/>
                <a:cs typeface="Times New Roman"/>
              </a:rPr>
              <a:t>L</a:t>
            </a:r>
            <a:r>
              <a:rPr lang="en-US" b="1" baseline="-25000" dirty="0" smtClean="0">
                <a:latin typeface="Times New Roman"/>
                <a:cs typeface="Times New Roman"/>
              </a:rPr>
              <a:t>avg</a:t>
            </a:r>
            <a:r>
              <a:rPr lang="en-US" b="1" dirty="0" smtClean="0">
                <a:latin typeface="Times New Roman"/>
                <a:cs typeface="Times New Roman"/>
              </a:rPr>
              <a:t> up to 25x10</a:t>
            </a:r>
            <a:r>
              <a:rPr lang="en-US" b="1" baseline="30000" dirty="0" smtClean="0">
                <a:latin typeface="Times New Roman"/>
                <a:cs typeface="Times New Roman"/>
              </a:rPr>
              <a:t>26</a:t>
            </a:r>
            <a:r>
              <a:rPr lang="en-US" b="1" dirty="0" smtClean="0">
                <a:latin typeface="Times New Roman"/>
                <a:cs typeface="Times New Roman"/>
              </a:rPr>
              <a:t>cm</a:t>
            </a:r>
            <a:r>
              <a:rPr lang="en-US" b="1" baseline="30000" dirty="0" smtClean="0">
                <a:latin typeface="Times New Roman"/>
                <a:cs typeface="Times New Roman"/>
              </a:rPr>
              <a:t>-2</a:t>
            </a:r>
            <a:r>
              <a:rPr lang="en-US" b="1" dirty="0" smtClean="0">
                <a:latin typeface="Times New Roman"/>
                <a:cs typeface="Times New Roman"/>
              </a:rPr>
              <a:t>s</a:t>
            </a:r>
            <a:r>
              <a:rPr lang="en-US" b="1" baseline="30000" dirty="0" smtClean="0">
                <a:latin typeface="Times New Roman"/>
                <a:cs typeface="Times New Roman"/>
              </a:rPr>
              <a:t>-1 </a:t>
            </a:r>
            <a:r>
              <a:rPr lang="en-US" b="1" dirty="0" smtClean="0">
                <a:latin typeface="Times New Roman"/>
                <a:cs typeface="Times New Roman"/>
              </a:rPr>
              <a:t>(+25%).</a:t>
            </a: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[from Run-10 to max: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0.75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0.65 m, </a:t>
            </a:r>
            <a:r>
              <a:rPr lang="en-US" b="1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N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1.1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1.1x10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9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, more cooling]</a:t>
            </a:r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8458200" cy="4844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7432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2990088"/>
            <a:ext cx="40386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712464"/>
            <a:ext cx="41148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600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(0.7 recorded)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562600" y="1981200"/>
            <a:ext cx="7620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(complicated)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2057400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(TBD)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28.3 weeks cryo operation</a:t>
            </a:r>
            <a:br>
              <a:rPr lang="en-US" sz="1800" b="1" dirty="0" smtClean="0"/>
            </a:br>
            <a:r>
              <a:rPr lang="en-US" sz="1800" b="1" dirty="0" smtClean="0"/>
              <a:t>2/15/10 update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6096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1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8 Jan, Cool-down to 4.5K complete in both rings, preliminary setup begins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~11 Jan, 2 ⅟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weeks beam setup for √s = 500 GeV pp in RHIC begins.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15 Jan, power supply work/DX training complete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17 Jan, first successful ramp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19 Jan,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</a:t>
            </a:r>
            <a:r>
              <a:rPr lang="en-US" sz="1600" dirty="0" err="1" smtClean="0"/>
              <a:t>maint</a:t>
            </a:r>
            <a:r>
              <a:rPr lang="en-US" sz="1600" dirty="0" smtClean="0"/>
              <a:t> day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trike="sngStrike" dirty="0" smtClean="0"/>
              <a:t>27</a:t>
            </a:r>
            <a:r>
              <a:rPr lang="en-US" sz="1600" dirty="0" smtClean="0"/>
              <a:t>  24 Jan,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trike="sngStrike" dirty="0" smtClean="0"/>
              <a:t>3</a:t>
            </a:r>
            <a:r>
              <a:rPr lang="en-US" sz="1600" b="1" dirty="0" smtClean="0">
                <a:solidFill>
                  <a:srgbClr val="3333FF"/>
                </a:solidFill>
              </a:rPr>
              <a:t> 11 Feb (machine and ~experiments), begin 10(?) week physics run </a:t>
            </a:r>
            <a:r>
              <a:rPr lang="en-US" sz="1600" b="1" dirty="0" smtClean="0">
                <a:solidFill>
                  <a:srgbClr val="FF0000"/>
                </a:solidFill>
              </a:rPr>
              <a:t>(√s = 500 GeV pp</a:t>
            </a:r>
            <a:r>
              <a:rPr lang="en-US" sz="16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FF0000"/>
                </a:solidFill>
              </a:rPr>
              <a:t>4 March – Continuing Resolution Ends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28 March – 1 April, PAC 2011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14 Apr, end 10 week physics run at √s = 500 GeV pp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14 Apr, begin 1 week setup for √s = 200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21 Apr, begin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28 Apr, begin 8 week physics run at </a:t>
            </a:r>
            <a:r>
              <a:rPr lang="en-US" sz="1600" b="1" dirty="0" smtClean="0">
                <a:solidFill>
                  <a:srgbClr val="FF0000"/>
                </a:solidFill>
              </a:rPr>
              <a:t>(√s = 200 AuAu)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23 Jun, end 8 week  √s = 200 AuAu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23 Jun, begin setup for √s = 192 GeV UU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30 Jun, begin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 </a:t>
            </a:r>
            <a:r>
              <a:rPr lang="en-US" sz="1600" b="1" dirty="0" smtClean="0">
                <a:solidFill>
                  <a:srgbClr val="C00000"/>
                </a:solidFill>
              </a:rPr>
              <a:t>(√s = 192 UU)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C00000"/>
                </a:solidFill>
              </a:rPr>
              <a:t>4 July – completed 26 weeks of cryo operation, may be out of $$’s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10 Jul, end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at √s = 192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10 Jul, begin setup for √s = 18 GeV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11 Jul, begin 1 week physics run  </a:t>
            </a:r>
            <a:r>
              <a:rPr lang="en-US" sz="1600" b="1" dirty="0" smtClean="0">
                <a:solidFill>
                  <a:srgbClr val="FF0000"/>
                </a:solidFill>
              </a:rPr>
              <a:t>(√s = 18 AuAu)</a:t>
            </a:r>
            <a:endParaRPr lang="en-US" sz="1600" b="1" i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18 Jul, end 1 week physics run at √s = 18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20 Jul, warm-up complete (28.3 weeks)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600" dirty="0" smtClean="0"/>
              <a:t>Possible additions: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Low energy test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8324850" cy="543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5000" y="1524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Thru fill 15205, 20 Feb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1295400"/>
            <a:ext cx="2185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ZDC cross sections</a:t>
            </a:r>
          </a:p>
          <a:p>
            <a:r>
              <a:rPr lang="en-US" dirty="0" smtClean="0"/>
              <a:t>STAR = 3.1 mb</a:t>
            </a:r>
          </a:p>
          <a:p>
            <a:r>
              <a:rPr lang="en-US" dirty="0" smtClean="0"/>
              <a:t>PHENIX = 2.8 mb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553450" cy="55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15000" y="1524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Thru fill 15205, 20 Feb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8686800" cy="5097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457200"/>
            <a:ext cx="397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Stores 15170 through 15213 </a:t>
            </a:r>
            <a:endParaRPr lang="en-US" dirty="0"/>
          </a:p>
        </p:txBody>
      </p:sp>
      <p:cxnSp>
        <p:nvCxnSpPr>
          <p:cNvPr id="6" name="Straight Arrow Connector 5"/>
          <p:cNvCxnSpPr>
            <a:stCxn id="7" idx="1"/>
          </p:cNvCxnSpPr>
          <p:nvPr/>
        </p:nvCxnSpPr>
        <p:spPr>
          <a:xfrm rot="10800000" flipV="1">
            <a:off x="762000" y="1251466"/>
            <a:ext cx="457200" cy="80593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19200" y="106680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Projected maximum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14400"/>
            <a:ext cx="8686800" cy="5107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45720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Stores 15170 through 15213 </a:t>
            </a:r>
            <a:endParaRPr lang="en-US" dirty="0"/>
          </a:p>
        </p:txBody>
      </p:sp>
      <p:cxnSp>
        <p:nvCxnSpPr>
          <p:cNvPr id="6" name="Straight Arrow Connector 5"/>
          <p:cNvCxnSpPr>
            <a:stCxn id="7" idx="1"/>
          </p:cNvCxnSpPr>
          <p:nvPr/>
        </p:nvCxnSpPr>
        <p:spPr>
          <a:xfrm rot="10800000" flipV="1">
            <a:off x="685800" y="1022866"/>
            <a:ext cx="914400" cy="272534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0200" y="838200"/>
            <a:ext cx="6921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L</a:t>
            </a:r>
            <a:r>
              <a:rPr lang="en-US" baseline="-25000" dirty="0" smtClean="0"/>
              <a:t>max</a:t>
            </a:r>
            <a:r>
              <a:rPr lang="en-US" dirty="0" smtClean="0"/>
              <a:t> = 200 x 10</a:t>
            </a:r>
            <a:r>
              <a:rPr lang="en-US" baseline="30000" dirty="0" smtClean="0"/>
              <a:t>30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(with 2.8 mb </a:t>
            </a:r>
            <a:r>
              <a:rPr lang="en-US" dirty="0" err="1" smtClean="0"/>
              <a:t>xsection</a:t>
            </a:r>
            <a:r>
              <a:rPr lang="en-US" dirty="0" smtClean="0"/>
              <a:t> – PHENIX, Run11)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3600" y="304800"/>
            <a:ext cx="24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Physics Stores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86800" cy="596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05200" y="228600"/>
            <a:ext cx="4733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ANDY Physics Stores 15170 through 15213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14400"/>
            <a:ext cx="8686800" cy="5075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457200"/>
            <a:ext cx="397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Stores 15170 through 15213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122396</TotalTime>
  <Words>573</Words>
  <Application>Microsoft Office PowerPoint</Application>
  <PresentationFormat>On-screen Show (4:3)</PresentationFormat>
  <Paragraphs>82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Run 11 RHIC Machine/Experiments Meeting</vt:lpstr>
      <vt:lpstr>Run 11 RHIC Machine/Experiments Meeting  decisions</vt:lpstr>
      <vt:lpstr>Run 11 Plan based on PAC recommendation/ALD Guidance and 28.3 weeks cryo operation 2/15/10 update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Run 9, First overnight store at s=500 GeV 22 days after start of cool-down</vt:lpstr>
      <vt:lpstr>Slide 18</vt:lpstr>
      <vt:lpstr>Slide 19</vt:lpstr>
      <vt:lpstr>Slide 20</vt:lpstr>
      <vt:lpstr>Run-11 Au-Au luminosity projections 100 GeV/nucleon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10 Au-Au Goals</dc:title>
  <dc:creator>Pile, Philip H</dc:creator>
  <cp:lastModifiedBy>pmanning</cp:lastModifiedBy>
  <cp:revision>1727</cp:revision>
  <dcterms:created xsi:type="dcterms:W3CDTF">2011-02-22T14:15:14Z</dcterms:created>
  <dcterms:modified xsi:type="dcterms:W3CDTF">2011-02-22T18:25:58Z</dcterms:modified>
</cp:coreProperties>
</file>