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52" r:id="rId2"/>
    <p:sldId id="457" r:id="rId3"/>
    <p:sldId id="453" r:id="rId4"/>
    <p:sldId id="482" r:id="rId5"/>
    <p:sldId id="477" r:id="rId6"/>
    <p:sldId id="511" r:id="rId7"/>
    <p:sldId id="512" r:id="rId8"/>
    <p:sldId id="516" r:id="rId9"/>
    <p:sldId id="513" r:id="rId10"/>
    <p:sldId id="495" r:id="rId11"/>
    <p:sldId id="515" r:id="rId12"/>
    <p:sldId id="514" r:id="rId13"/>
    <p:sldId id="517" r:id="rId14"/>
    <p:sldId id="505" r:id="rId15"/>
    <p:sldId id="461" r:id="rId16"/>
    <p:sldId id="490" r:id="rId17"/>
    <p:sldId id="458" r:id="rId18"/>
    <p:sldId id="466" r:id="rId19"/>
    <p:sldId id="460" r:id="rId20"/>
    <p:sldId id="455" r:id="rId21"/>
    <p:sldId id="483" r:id="rId22"/>
    <p:sldId id="464" r:id="rId23"/>
    <p:sldId id="465" r:id="rId24"/>
    <p:sldId id="462" r:id="rId25"/>
    <p:sldId id="345" r:id="rId26"/>
    <p:sldId id="450" r:id="rId27"/>
    <p:sldId id="443" r:id="rId28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22 Mar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Open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466"/>
            <a:ext cx="9144000" cy="62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15291 through 15322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144000" cy="62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1219200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IN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981700" y="18669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228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3/22 fill (in progress)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113"/>
            <a:ext cx="9144000" cy="631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3/22 fill (in progress)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124200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IN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905500" y="37719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9144000" cy="622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3/22 fill (in progress)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219200"/>
            <a:ext cx="111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ANDY IN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562600" y="19812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15240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and vertical emittance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395413"/>
            <a:ext cx="58864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16768" y="2133600"/>
            <a:ext cx="1127232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Power savings</a:t>
            </a:r>
          </a:p>
          <a:p>
            <a:r>
              <a:rPr lang="en-US" sz="1050" b="1" i="1" dirty="0" smtClean="0"/>
              <a:t>~ 5.4 MW/day</a:t>
            </a:r>
          </a:p>
          <a:p>
            <a:r>
              <a:rPr lang="en-US" sz="1050" b="1" i="1" dirty="0" smtClean="0"/>
              <a:t>(~7K$/day))</a:t>
            </a:r>
            <a:endParaRPr lang="en-US" sz="1050" b="1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86600" y="20574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27432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48006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4495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772400" y="2057400"/>
            <a:ext cx="304800" cy="685800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1371600"/>
            <a:ext cx="18288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i="1" u="sng" dirty="0" smtClean="0"/>
              <a:t>~ 21.5 MW above baseline</a:t>
            </a:r>
          </a:p>
          <a:p>
            <a:r>
              <a:rPr lang="en-US" sz="1050" b="1" i="1" u="sng" dirty="0" smtClean="0"/>
              <a:t>~28K$/day</a:t>
            </a:r>
            <a:endParaRPr lang="en-US" sz="1050" b="1" i="1" u="sng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rot="5400000">
            <a:off x="7865849" y="1693649"/>
            <a:ext cx="270302" cy="457200"/>
          </a:xfrm>
          <a:prstGeom prst="straightConnector1">
            <a:avLst/>
          </a:prstGeom>
          <a:ln w="222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2638425"/>
            <a:ext cx="6010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12192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648200" y="1600200"/>
            <a:ext cx="1600200" cy="6858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0574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maint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00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13716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3048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Cryo</a:t>
            </a:r>
            <a:r>
              <a:rPr lang="en-US" i="1" u="sng" dirty="0" smtClean="0">
                <a:solidFill>
                  <a:srgbClr val="FF0000"/>
                </a:solidFill>
              </a:rPr>
              <a:t> recovery</a:t>
            </a:r>
            <a:endParaRPr lang="en-US" i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162800" y="3733800"/>
            <a:ext cx="9906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11430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shutdown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 flipV="1">
            <a:off x="4876800" y="1327666"/>
            <a:ext cx="13716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819900" y="3695700"/>
            <a:ext cx="8382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105400" y="13716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128630"/>
            <a:ext cx="6966880" cy="489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523875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Pending Decision </a:t>
            </a:r>
            <a:r>
              <a:rPr lang="en-US" sz="2000" b="0" dirty="0" smtClean="0"/>
              <a:t>(3/15/2011)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11/23/2010: Agreed to new APEX schedule, 12 hour sessions (0800-2400) every other week away from maintenance days.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2/25/2011: Beginning with physics store 15239, changed CNI Polarimeter analyzing power to agree with jet target polarization measurements …18% lower than before.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533400" y="4876800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If CR budget not favorably resolved, should we switch to 18 GeV AuAu or continue with 500 GeV pp?</a:t>
            </a:r>
          </a:p>
          <a:p>
            <a:pPr lvl="1" eaLnBrk="0" hangingPunct="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STAR proposal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– switch to 18 GeV AuAu on 28 March</a:t>
            </a:r>
          </a:p>
          <a:p>
            <a:pPr lvl="1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000" baseline="0" dirty="0" smtClean="0">
                <a:latin typeface="+mn-lt"/>
                <a:cs typeface="ＭＳ Ｐゴシック" charset="-128"/>
              </a:rPr>
              <a:t>    PHENIX Proposal – continue with 500 GeV pp</a:t>
            </a:r>
            <a:r>
              <a:rPr lang="en-US" sz="2000" dirty="0" smtClean="0">
                <a:latin typeface="+mn-lt"/>
                <a:cs typeface="ＭＳ Ｐゴシック" charset="-128"/>
              </a:rPr>
              <a:t> till ~ 14 April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3/22/10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~11 Jan, 2 ⅟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19 Jan,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  <a:r>
              <a:rPr lang="en-US" sz="1200" dirty="0" err="1" smtClean="0"/>
              <a:t>maint</a:t>
            </a:r>
            <a:r>
              <a:rPr lang="en-US" sz="12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trike="sngStrike" dirty="0" smtClean="0"/>
              <a:t>27</a:t>
            </a:r>
            <a:r>
              <a:rPr lang="en-US" sz="12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trike="sngStrike" dirty="0" smtClean="0"/>
              <a:t>3</a:t>
            </a:r>
            <a:r>
              <a:rPr lang="en-US" sz="1200" b="1" dirty="0" smtClean="0">
                <a:solidFill>
                  <a:srgbClr val="3333FF"/>
                </a:solidFill>
              </a:rPr>
              <a:t> 11 Feb (machine and ~experiments), begin 10(?) week physics run </a:t>
            </a:r>
            <a:r>
              <a:rPr lang="en-US" sz="12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7 Mar, cryo troubles, extended maintenance, 0900 hrs till 2000 hrs 14 Mar – </a:t>
            </a:r>
            <a:r>
              <a:rPr lang="en-US" sz="12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17 Mar, power distribution problem, extended maintenance, 1930 hrs till 0315 hrs 20 Mar – </a:t>
            </a:r>
            <a:r>
              <a:rPr lang="en-US" sz="1200" u="sng" dirty="0" smtClean="0"/>
              <a:t>lost 3.3 day</a:t>
            </a:r>
            <a:r>
              <a:rPr lang="en-US" sz="12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b="1" u="sng" strike="sngStrike" dirty="0" smtClean="0">
                <a:solidFill>
                  <a:srgbClr val="FF0000"/>
                </a:solidFill>
              </a:rPr>
              <a:t>4</a:t>
            </a:r>
            <a:r>
              <a:rPr lang="en-US" sz="1200" b="1" u="sng" dirty="0" smtClean="0">
                <a:solidFill>
                  <a:srgbClr val="FF0000"/>
                </a:solidFill>
              </a:rPr>
              <a:t> </a:t>
            </a:r>
            <a:r>
              <a:rPr lang="en-US" sz="1200" b="1" u="sng" strike="sngStrike" dirty="0" smtClean="0">
                <a:solidFill>
                  <a:srgbClr val="FF0000"/>
                </a:solidFill>
              </a:rPr>
              <a:t>18 March </a:t>
            </a:r>
            <a:r>
              <a:rPr lang="en-US" sz="1200" b="1" u="sng" dirty="0" smtClean="0">
                <a:solidFill>
                  <a:srgbClr val="FF0000"/>
                </a:solidFill>
              </a:rPr>
              <a:t>–  8 April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14 Apr(?),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2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23 Jun, begin setup for √s = 192 GeV UU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2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2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2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2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2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200" b="1" dirty="0" smtClean="0">
                <a:solidFill>
                  <a:srgbClr val="FF0000"/>
                </a:solidFill>
              </a:rPr>
              <a:t>(√s = 18 AuAu)</a:t>
            </a:r>
            <a:endParaRPr lang="en-US" sz="12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2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8" y="685800"/>
            <a:ext cx="8795255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11" y="762000"/>
            <a:ext cx="8678472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20" y="609600"/>
            <a:ext cx="78323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Fills 15166 through 15316 (21 Mar)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59536"/>
            <a:ext cx="7823450" cy="49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2514600"/>
            <a:ext cx="228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maximum for Run 11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447800" y="2743200"/>
            <a:ext cx="609600" cy="457200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3200400"/>
            <a:ext cx="5029200" cy="0"/>
          </a:xfrm>
          <a:prstGeom prst="line">
            <a:avLst/>
          </a:prstGeom>
          <a:ln w="158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4495800"/>
            <a:ext cx="1555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 for Run 11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409700" y="4152900"/>
            <a:ext cx="457200" cy="3810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4114800"/>
            <a:ext cx="510540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67000" y="2819400"/>
            <a:ext cx="45720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10200" y="6172200"/>
            <a:ext cx="339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average = 44.8 +/- 1.3%</a:t>
            </a:r>
          </a:p>
          <a:p>
            <a:r>
              <a:rPr lang="en-US" dirty="0" smtClean="0"/>
              <a:t>Yellow Average = 47.1 +/- 1.2%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4991100" y="4838700"/>
            <a:ext cx="1981200" cy="6858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2286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Fills 15166 through 15316 (21 Mar)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15291 through 15322 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609600" y="762000"/>
            <a:ext cx="609600" cy="4894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066800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11 Projected maximum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Achieved Run 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85800" y="1676400"/>
            <a:ext cx="8382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072"/>
            <a:ext cx="9144000" cy="63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609600" y="565666"/>
            <a:ext cx="1066800" cy="653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81000"/>
            <a:ext cx="6053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max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(projection with 2.8 mb </a:t>
            </a:r>
            <a:r>
              <a:rPr lang="en-US" dirty="0" err="1" smtClean="0"/>
              <a:t>xsection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4148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achieved Run 9, 85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33400" y="2590800"/>
            <a:ext cx="1143000" cy="838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15291 through 15322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142615</TotalTime>
  <Words>813</Words>
  <Application>Microsoft Office PowerPoint</Application>
  <PresentationFormat>On-screen Show (4:3)</PresentationFormat>
  <Paragraphs>108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Run 11 RHIC Machine/Experiments Meeting</vt:lpstr>
      <vt:lpstr>Run 11 RHIC Machine/Experiments Meeting  decisions      Pending Decision (3/15/2011) </vt:lpstr>
      <vt:lpstr>Run 11 Plan based on PAC recommendation/ALD Guidance and 28.3 weeks cryo operation 3/22/10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Run 9, First overnight store at s=500 GeV 22 days after start of cool-down</vt:lpstr>
      <vt:lpstr>Slide 24</vt:lpstr>
      <vt:lpstr>Slide 25</vt:lpstr>
      <vt:lpstr>Slide 26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2583</cp:revision>
  <dcterms:created xsi:type="dcterms:W3CDTF">2011-02-22T14:15:14Z</dcterms:created>
  <dcterms:modified xsi:type="dcterms:W3CDTF">2011-03-22T17:24:28Z</dcterms:modified>
</cp:coreProperties>
</file>