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52" r:id="rId2"/>
    <p:sldId id="345" r:id="rId3"/>
    <p:sldId id="453" r:id="rId4"/>
    <p:sldId id="455" r:id="rId5"/>
    <p:sldId id="454" r:id="rId6"/>
    <p:sldId id="450" r:id="rId7"/>
    <p:sldId id="443" r:id="rId8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E3210"/>
    <a:srgbClr val="0089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0" autoAdjust="0"/>
    <p:restoredTop sz="99224" autoAdjust="0"/>
  </p:normalViewPr>
  <p:slideViewPr>
    <p:cSldViewPr>
      <p:cViewPr>
        <p:scale>
          <a:sx n="100" d="100"/>
          <a:sy n="100" d="100"/>
        </p:scale>
        <p:origin x="-21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865FC-FA16-4127-BC52-3CCAAD81FE73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478F2-E0DC-4AEB-99E7-3655834E47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C4F57D1-2ADE-47E3-B3D6-8BAE658B2FCF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84213"/>
            <a:ext cx="4559300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30700"/>
            <a:ext cx="5548312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3005138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661400"/>
            <a:ext cx="3005138" cy="4556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3D95630-535E-4576-8F4B-39686940C8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684213"/>
            <a:ext cx="4556125" cy="3417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34D43-2DFA-4BDC-95D0-E8842CCFCABF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20F7D-4D0B-470C-847E-C51D91E6E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E85A7-574C-43BD-98BB-574878E253A0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B6B7-C503-4C9F-8446-866C73177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65E3D-F26F-4637-A590-FA18EDCCC27E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2B0F-A58A-4A6B-9130-C393B636B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708EC-1CFB-4D7D-971F-0DF6F2B50D5E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EEA8-5404-4668-90DA-17F5C1902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9145B-4A9B-4E26-85E8-2AFE7E626E6E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081C-A340-4C26-8166-4DA87548C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4F926-9146-4D21-AEF5-EA6F6E7651C4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1826B-0376-4693-8FB7-FC92F2401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0B5BF-B5C8-4A19-8716-CB8B59D027E8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5366-ADF3-4A3F-BDCC-4CDC4EB3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F6E96-F17E-4058-A11D-B186BC717643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7F53-1018-429D-88E8-C26DF41DD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3E7AE1-C80B-4A1C-8B5F-D8EAE553DFC5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BB0E-9316-47C0-974F-048E4D41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727C9-EAA3-4064-955A-C444A064FA90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F80F-D752-436C-AE51-568B3BE59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2A08F-25BF-4073-BE53-FD37DC789D9D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5C4D-70A0-400F-B7C6-8799D30E15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23021B0-8B15-458B-88E7-CF59F64B3D54}" type="datetime1">
              <a:rPr lang="en-US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A50E933-118C-4419-8E88-B0572040E5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362075"/>
          </a:xfrm>
        </p:spPr>
        <p:txBody>
          <a:bodyPr/>
          <a:lstStyle/>
          <a:p>
            <a:r>
              <a:rPr lang="en-US" sz="3000" dirty="0" smtClean="0"/>
              <a:t>Run 11 RHIC Machine/Experiments Meeting</a:t>
            </a:r>
            <a:endParaRPr lang="en-US" sz="30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23 Nov 2010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Agenda: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Schedule Update – are we ready for a 27 Dec cool-down?  -  (all)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  APEX – proposal for alternate schedule – M. Bai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08" y="228600"/>
            <a:ext cx="8686800" cy="6096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800" cy="60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5855208" y="2426208"/>
            <a:ext cx="2895600" cy="24384"/>
          </a:xfrm>
          <a:prstGeom prst="line">
            <a:avLst/>
          </a:prstGeom>
          <a:ln w="38100">
            <a:solidFill>
              <a:srgbClr val="C000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762000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rgbClr val="FF0000"/>
                </a:solidFill>
              </a:rPr>
              <a:t>26 weeks</a:t>
            </a:r>
            <a:endParaRPr lang="en-US" sz="1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86800" cy="639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b="1" dirty="0" smtClean="0"/>
              <a:t>Run 11 Plan based on PAC recommendation/ALD Guidance and 28.3 weeks </a:t>
            </a:r>
            <a:r>
              <a:rPr lang="en-US" sz="1800" b="1" dirty="0" err="1" smtClean="0"/>
              <a:t>cryo</a:t>
            </a:r>
            <a:r>
              <a:rPr lang="en-US" sz="1800" b="1" dirty="0" smtClean="0"/>
              <a:t> operation</a:t>
            </a:r>
            <a:endParaRPr lang="en-US" sz="1800" b="1" dirty="0" smtClean="0">
              <a:sym typeface="Symbol" pitchFamily="18" charset="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6858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27 Dec, Begin cool-down to 4.5K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 Jan, Cool-down to 4.5K complete in both rings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 Jan, 2 ⅟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weeks beam setup for √s = 500 </a:t>
            </a:r>
            <a:r>
              <a:rPr lang="en-US" sz="1600" dirty="0" err="1" smtClean="0"/>
              <a:t>GeV</a:t>
            </a:r>
            <a:r>
              <a:rPr lang="en-US" sz="1600" dirty="0" smtClean="0"/>
              <a:t> pp in RHIC begins.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20 Jan (Thursday),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27 Jan, begin 10 week physics run </a:t>
            </a:r>
            <a:r>
              <a:rPr lang="en-US" sz="1600" b="1" dirty="0" smtClean="0">
                <a:solidFill>
                  <a:srgbClr val="FF0000"/>
                </a:solidFill>
              </a:rPr>
              <a:t>(√s = 500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 pp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28 March – 1 April, PAC 2011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7 Apr, end 10 week physics run at √s = 500 </a:t>
            </a:r>
            <a:r>
              <a:rPr lang="en-US" sz="1600" b="1" dirty="0" err="1" smtClean="0">
                <a:solidFill>
                  <a:srgbClr val="3333FF"/>
                </a:solidFill>
              </a:rPr>
              <a:t>GeV</a:t>
            </a:r>
            <a:r>
              <a:rPr lang="en-US" sz="1600" b="1" dirty="0" smtClean="0">
                <a:solidFill>
                  <a:srgbClr val="3333FF"/>
                </a:solidFill>
              </a:rPr>
              <a:t> pp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7 Apr, begin 1 week setup for √s = 200 </a:t>
            </a:r>
            <a:r>
              <a:rPr lang="en-US" sz="1600" dirty="0" err="1" smtClean="0"/>
              <a:t>AuAu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14 Apr, begin 1 week Ramp-up with 8 hr/night beam to experiments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21 Apr, begin 8 week physics run at </a:t>
            </a:r>
            <a:r>
              <a:rPr lang="en-US" sz="1600" b="1" dirty="0" smtClean="0">
                <a:solidFill>
                  <a:srgbClr val="FF0000"/>
                </a:solidFill>
              </a:rPr>
              <a:t>(√s = 200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16 Jun, end 8 week  √s = 200 </a:t>
            </a:r>
            <a:r>
              <a:rPr lang="en-US" sz="1600" b="1" dirty="0" err="1" smtClean="0">
                <a:solidFill>
                  <a:srgbClr val="3333FF"/>
                </a:solidFill>
              </a:rPr>
              <a:t>AuAu</a:t>
            </a:r>
            <a:r>
              <a:rPr lang="en-US" sz="1600" b="1" dirty="0" smtClean="0">
                <a:solidFill>
                  <a:srgbClr val="3333FF"/>
                </a:solidFill>
              </a:rPr>
              <a:t> run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16 Jun, begin setup for √s = 192 </a:t>
            </a:r>
            <a:r>
              <a:rPr lang="en-US" sz="1600" dirty="0" err="1" smtClean="0"/>
              <a:t>GeV</a:t>
            </a:r>
            <a:r>
              <a:rPr lang="en-US" sz="1600" dirty="0" smtClean="0"/>
              <a:t> UU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23 Jun, begin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 </a:t>
            </a:r>
            <a:r>
              <a:rPr lang="en-US" sz="1600" b="1" dirty="0" smtClean="0">
                <a:solidFill>
                  <a:srgbClr val="C00000"/>
                </a:solidFill>
              </a:rPr>
              <a:t>(√s = 192 UU)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C00000"/>
                </a:solidFill>
              </a:rPr>
              <a:t>27 June – completed 26 weeks of </a:t>
            </a:r>
            <a:r>
              <a:rPr lang="en-US" sz="1600" b="1" u="sng" dirty="0" err="1" smtClean="0">
                <a:solidFill>
                  <a:srgbClr val="C00000"/>
                </a:solidFill>
              </a:rPr>
              <a:t>cryo</a:t>
            </a:r>
            <a:r>
              <a:rPr lang="en-US" sz="1600" b="1" u="sng" dirty="0" smtClean="0">
                <a:solidFill>
                  <a:srgbClr val="C00000"/>
                </a:solidFill>
              </a:rPr>
              <a:t> operation, may be out of $$’s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3 Jul, end 1⅟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 week physics run at √s = 192 </a:t>
            </a:r>
            <a:r>
              <a:rPr lang="en-US" sz="1600" b="1" dirty="0" err="1" smtClean="0">
                <a:solidFill>
                  <a:srgbClr val="3333FF"/>
                </a:solidFill>
              </a:rPr>
              <a:t>GeV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3 Jul, begin setup for √s = 18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 err="1" smtClean="0"/>
              <a:t>AuAu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4 Jul, begin 1 week physics run  </a:t>
            </a:r>
            <a:r>
              <a:rPr lang="en-US" sz="1600" b="1" dirty="0" smtClean="0">
                <a:solidFill>
                  <a:srgbClr val="FF0000"/>
                </a:solidFill>
              </a:rPr>
              <a:t>(√s = 18 </a:t>
            </a:r>
            <a:r>
              <a:rPr lang="en-US" sz="1600" b="1" dirty="0" err="1" smtClean="0">
                <a:solidFill>
                  <a:srgbClr val="FF0000"/>
                </a:solidFill>
              </a:rPr>
              <a:t>AuAu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en-US" sz="1600" b="1" i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3333FF"/>
                </a:solidFill>
              </a:rPr>
              <a:t>11 Jul, end 1 week physics run at √s = 18 </a:t>
            </a:r>
            <a:r>
              <a:rPr lang="en-US" sz="1600" b="1" dirty="0" err="1" smtClean="0">
                <a:solidFill>
                  <a:srgbClr val="3333FF"/>
                </a:solidFill>
              </a:rPr>
              <a:t>GeV</a:t>
            </a:r>
            <a:endParaRPr lang="en-US" sz="1600" b="1" dirty="0" smtClean="0">
              <a:solidFill>
                <a:srgbClr val="3333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13 Jul, warm-up complete (28.3 weeks)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1600" dirty="0" smtClean="0"/>
              <a:t>Possible additions: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Low energy test 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771525"/>
            <a:ext cx="75819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523875"/>
            <a:ext cx="81153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09538"/>
            <a:ext cx="78962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5814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47288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2286000"/>
            <a:ext cx="4495800" cy="21336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8288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(50% </a:t>
            </a:r>
            <a:r>
              <a:rPr lang="en-US" dirty="0" err="1" smtClean="0"/>
              <a:t>pol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76800" y="2667000"/>
            <a:ext cx="609600" cy="228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90800" y="236220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(50% </a:t>
            </a:r>
            <a:r>
              <a:rPr lang="en-US" dirty="0" err="1" smtClean="0"/>
              <a:t>pol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86400" y="2133600"/>
            <a:ext cx="914400" cy="914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sz="2800" dirty="0" smtClean="0"/>
              <a:t>Run-11 Au-Au luminosity projections 100 GeV/nucleon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</a:t>
            </a:r>
            <a:endParaRPr lang="en-US" sz="800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86400"/>
            <a:ext cx="916993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Assume 6 weeks to ramp-up for min, and 8 weeks for max </a:t>
            </a:r>
            <a:r>
              <a:rPr lang="en-US" sz="1400" dirty="0" smtClean="0">
                <a:latin typeface="Times New Roman"/>
                <a:cs typeface="Times New Roman"/>
              </a:rPr>
              <a:t>(</a:t>
            </a:r>
            <a:r>
              <a:rPr lang="en-US" sz="1400" dirty="0" err="1" smtClean="0">
                <a:latin typeface="Times New Roman"/>
                <a:cs typeface="Times New Roman"/>
              </a:rPr>
              <a:t>stoch</a:t>
            </a:r>
            <a:r>
              <a:rPr lang="en-US" sz="1400" dirty="0" smtClean="0">
                <a:latin typeface="Times New Roman"/>
                <a:cs typeface="Times New Roman"/>
              </a:rPr>
              <a:t>. cooling re-commissioning)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b="1" dirty="0" smtClean="0">
                <a:latin typeface="Times New Roman"/>
                <a:cs typeface="Times New Roman"/>
              </a:rPr>
              <a:t>Expect </a:t>
            </a:r>
            <a:r>
              <a:rPr lang="en-US" b="1" i="1" dirty="0" err="1" smtClean="0">
                <a:latin typeface="Times New Roman"/>
                <a:cs typeface="Times New Roman"/>
              </a:rPr>
              <a:t>L</a:t>
            </a:r>
            <a:r>
              <a:rPr lang="en-US" b="1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b="1" dirty="0" smtClean="0">
                <a:latin typeface="Times New Roman"/>
                <a:cs typeface="Times New Roman"/>
              </a:rPr>
              <a:t> up to 25x10</a:t>
            </a:r>
            <a:r>
              <a:rPr lang="en-US" b="1" baseline="30000" dirty="0" smtClean="0">
                <a:latin typeface="Times New Roman"/>
                <a:cs typeface="Times New Roman"/>
              </a:rPr>
              <a:t>26</a:t>
            </a:r>
            <a:r>
              <a:rPr lang="en-US" b="1" dirty="0" smtClean="0">
                <a:latin typeface="Times New Roman"/>
                <a:cs typeface="Times New Roman"/>
              </a:rPr>
              <a:t>cm</a:t>
            </a:r>
            <a:r>
              <a:rPr lang="en-US" b="1" baseline="30000" dirty="0" smtClean="0">
                <a:latin typeface="Times New Roman"/>
                <a:cs typeface="Times New Roman"/>
              </a:rPr>
              <a:t>-2</a:t>
            </a:r>
            <a:r>
              <a:rPr lang="en-US" b="1" dirty="0" smtClean="0">
                <a:latin typeface="Times New Roman"/>
                <a:cs typeface="Times New Roman"/>
              </a:rPr>
              <a:t>s</a:t>
            </a:r>
            <a:r>
              <a:rPr lang="en-US" b="1" baseline="30000" dirty="0" smtClean="0">
                <a:latin typeface="Times New Roman"/>
                <a:cs typeface="Times New Roman"/>
              </a:rPr>
              <a:t>-1 </a:t>
            </a:r>
            <a:r>
              <a:rPr lang="en-US" b="1" dirty="0" smtClean="0">
                <a:latin typeface="Times New Roman"/>
                <a:cs typeface="Times New Roman"/>
              </a:rPr>
              <a:t>(+25%).</a:t>
            </a: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sz="1000" b="1" dirty="0" smtClean="0">
                <a:latin typeface="Times New Roman"/>
                <a:cs typeface="Times New Roman"/>
              </a:rPr>
              <a:t/>
            </a:r>
            <a:br>
              <a:rPr lang="en-US" sz="1000" b="1" dirty="0" smtClean="0">
                <a:latin typeface="Times New Roman"/>
                <a:cs typeface="Times New Roman"/>
              </a:rPr>
            </a:b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[from Run-10 to max: </a:t>
            </a:r>
            <a:r>
              <a:rPr lang="en-US" b="1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*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0.75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0.65 m, </a:t>
            </a:r>
            <a:r>
              <a:rPr lang="en-US" b="1" i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b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= 1.1 </a:t>
            </a:r>
            <a:r>
              <a:rPr lang="en-US" sz="1200" b="1" dirty="0" smtClean="0">
                <a:solidFill>
                  <a:schemeClr val="accent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 1.1x10</a:t>
            </a:r>
            <a:r>
              <a:rPr lang="en-US" b="1" baseline="30000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9</a:t>
            </a:r>
            <a:r>
              <a:rPr lang="en-US" b="1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, more cooling]</a:t>
            </a:r>
          </a:p>
        </p:txBody>
      </p:sp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8458200" cy="484487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743200" y="2819400"/>
            <a:ext cx="3810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95400" y="2990088"/>
            <a:ext cx="40386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95400" y="3712464"/>
            <a:ext cx="4114800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16002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PHENIX Goal (0.7 recorded)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562600" y="19812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25146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 (complicated)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33600" y="2057400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Goal (TBD)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Goals to be updated/corrected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76217</TotalTime>
  <Words>353</Words>
  <Application>Microsoft Office PowerPoint</Application>
  <PresentationFormat>On-screen Show (4:3)</PresentationFormat>
  <Paragraphs>42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Run 11 RHIC Machine/Experiments Meeting</vt:lpstr>
      <vt:lpstr>Slide 2</vt:lpstr>
      <vt:lpstr>Run 11 Plan based on PAC recommendation/ALD Guidance and 28.3 weeks cryo operation</vt:lpstr>
      <vt:lpstr>Slide 4</vt:lpstr>
      <vt:lpstr>Slide 5</vt:lpstr>
      <vt:lpstr>Slide 6</vt:lpstr>
      <vt:lpstr>Run-11 Au-Au luminosity projections 100 GeV/nucleon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10 Au-Au Goals</dc:title>
  <dc:creator>Pile, Philip H</dc:creator>
  <cp:lastModifiedBy>pmanning</cp:lastModifiedBy>
  <cp:revision>342</cp:revision>
  <dcterms:created xsi:type="dcterms:W3CDTF">2010-11-02T16:34:20Z</dcterms:created>
  <dcterms:modified xsi:type="dcterms:W3CDTF">2010-11-23T16:32:50Z</dcterms:modified>
</cp:coreProperties>
</file>