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452" r:id="rId2"/>
    <p:sldId id="457" r:id="rId3"/>
    <p:sldId id="453" r:id="rId4"/>
    <p:sldId id="464" r:id="rId5"/>
    <p:sldId id="465" r:id="rId6"/>
    <p:sldId id="460" r:id="rId7"/>
    <p:sldId id="459" r:id="rId8"/>
    <p:sldId id="458" r:id="rId9"/>
    <p:sldId id="455" r:id="rId10"/>
    <p:sldId id="461" r:id="rId11"/>
    <p:sldId id="462" r:id="rId12"/>
    <p:sldId id="345" r:id="rId13"/>
    <p:sldId id="450" r:id="rId14"/>
    <p:sldId id="443" r:id="rId15"/>
  </p:sldIdLst>
  <p:sldSz cx="9144000" cy="6858000" type="screen4x3"/>
  <p:notesSz cx="6934200" cy="9118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E3210"/>
    <a:srgbClr val="0089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90" autoAdjust="0"/>
    <p:restoredTop sz="99224" autoAdjust="0"/>
  </p:normalViewPr>
  <p:slideViewPr>
    <p:cSldViewPr>
      <p:cViewPr>
        <p:scale>
          <a:sx n="100" d="100"/>
          <a:sy n="100" d="100"/>
        </p:scale>
        <p:origin x="-21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76865FC-FA16-4127-BC52-3CCAAD81FE73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C478F2-E0DC-4AEB-99E7-3655834E4746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C4F57D1-2ADE-47E3-B3D6-8BAE658B2FCF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684213"/>
            <a:ext cx="4559300" cy="34178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30700"/>
            <a:ext cx="5548312" cy="410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61400"/>
            <a:ext cx="3005138" cy="4556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661400"/>
            <a:ext cx="3005138" cy="4556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3D95630-535E-4576-8F4B-39686940C8C1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9038" y="684213"/>
            <a:ext cx="4556125" cy="3417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934D43-2DFA-4BDC-95D0-E8842CCFCABF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20F7D-4D0B-470C-847E-C51D91E6ED5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FE85A7-574C-43BD-98BB-574878E253A0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24B6B7-C503-4C9F-8446-866C73177DB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865E3D-F26F-4637-A590-FA18EDCCC27E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42B0F-A58A-4A6B-9130-C393B636BB27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CF1E755-40AF-481D-9000-FC7856E0A3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708EC-1CFB-4D7D-971F-0DF6F2B50D5E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7EEA8-5404-4668-90DA-17F5C19022C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F9145B-4A9B-4E26-85E8-2AFE7E626E6E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B081C-A340-4C26-8166-4DA87548C93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C4F926-9146-4D21-AEF5-EA6F6E7651C4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1826B-0376-4693-8FB7-FC92F240128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90B5BF-B5C8-4A19-8716-CB8B59D027E8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A5366-ADF3-4A3F-BDCC-4CDC4EB34E8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0F6E96-F17E-4058-A11D-B186BC717643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297F53-1018-429D-88E8-C26DF41DDC1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3E7AE1-C80B-4A1C-8B5F-D8EAE553DFC5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2BB0E-9316-47C0-974F-048E4D4154A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C727C9-EAA3-4064-955A-C444A064FA90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3EF80F-D752-436C-AE51-568B3BE59D6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72A08F-25BF-4073-BE53-FD37DC789D9D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75C4D-70A0-400F-B7C6-8799D30E159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E23021B0-8B15-458B-88E7-CF59F64B3D54}" type="datetime1">
              <a:rPr lang="en-US"/>
              <a:pPr/>
              <a:t>1/25/2011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6A50E933-118C-4419-8E88-B0572040E5BE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25 Jan 2011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Agenda: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 Updates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2819400"/>
            <a:ext cx="3235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/>
              <a:t>Old information</a:t>
            </a:r>
            <a:endParaRPr lang="en-US" sz="3200" b="1" u="sng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Mon_Feb_23_2009_002626_248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"/>
            <a:ext cx="80010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25" y="798513"/>
            <a:ext cx="3206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AGS pp log, 23 Feb 09, 00:26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1000"/>
            <a:ext cx="8229600" cy="572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92608" y="228600"/>
            <a:ext cx="8686800" cy="609600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5879592" y="2426208"/>
            <a:ext cx="2895600" cy="24384"/>
          </a:xfrm>
          <a:prstGeom prst="line">
            <a:avLst/>
          </a:prstGeom>
          <a:ln w="38100">
            <a:solidFill>
              <a:srgbClr val="C0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9000" y="7620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</a:rPr>
              <a:t>26 weeks</a:t>
            </a:r>
            <a:endParaRPr lang="en-US" sz="16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09538"/>
            <a:ext cx="7896225" cy="663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rot="5400000">
            <a:off x="35814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524000" y="3447288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524000" y="2286000"/>
            <a:ext cx="4495800" cy="21336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1828800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(50% pol)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76800" y="2667000"/>
            <a:ext cx="609600" cy="2286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90800" y="2362200"/>
            <a:ext cx="238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(50% pol)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5486400" y="2133600"/>
            <a:ext cx="914400" cy="91440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533400"/>
          </a:xfrm>
        </p:spPr>
        <p:txBody>
          <a:bodyPr/>
          <a:lstStyle/>
          <a:p>
            <a:r>
              <a:rPr lang="en-US" sz="2800" dirty="0" smtClean="0"/>
              <a:t>Run-11 Au-Au luminosity projections 100 GeV/nucleon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14</a:t>
            </a:fld>
            <a:r>
              <a:rPr lang="en-US" dirty="0" smtClean="0"/>
              <a:t> </a:t>
            </a:r>
            <a:endParaRPr lang="en-US" sz="800" dirty="0" smtClean="0">
              <a:latin typeface="Times New Roman" pitchFamily="18" charset="0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486400"/>
            <a:ext cx="9169936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/>
                <a:cs typeface="Times New Roman"/>
              </a:rPr>
              <a:t>Assume 6 weeks to ramp-up for min, and 8 weeks for max </a:t>
            </a:r>
            <a:r>
              <a:rPr lang="en-US" sz="1400" dirty="0" smtClean="0">
                <a:latin typeface="Times New Roman"/>
                <a:cs typeface="Times New Roman"/>
              </a:rPr>
              <a:t>(stoch. cooling re-commissioning)</a:t>
            </a:r>
            <a:r>
              <a:rPr lang="en-US" dirty="0" smtClean="0">
                <a:latin typeface="Times New Roman"/>
                <a:cs typeface="Times New Roman"/>
              </a:rPr>
              <a:t>.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b="1" dirty="0" smtClean="0">
                <a:latin typeface="Times New Roman"/>
                <a:cs typeface="Times New Roman"/>
              </a:rPr>
              <a:t>Expect </a:t>
            </a:r>
            <a:r>
              <a:rPr lang="en-US" b="1" i="1" dirty="0" smtClean="0">
                <a:latin typeface="Times New Roman"/>
                <a:cs typeface="Times New Roman"/>
              </a:rPr>
              <a:t>L</a:t>
            </a:r>
            <a:r>
              <a:rPr lang="en-US" b="1" baseline="-25000" dirty="0" smtClean="0">
                <a:latin typeface="Times New Roman"/>
                <a:cs typeface="Times New Roman"/>
              </a:rPr>
              <a:t>avg</a:t>
            </a:r>
            <a:r>
              <a:rPr lang="en-US" b="1" dirty="0" smtClean="0">
                <a:latin typeface="Times New Roman"/>
                <a:cs typeface="Times New Roman"/>
              </a:rPr>
              <a:t> up to 25x10</a:t>
            </a:r>
            <a:r>
              <a:rPr lang="en-US" b="1" baseline="30000" dirty="0" smtClean="0">
                <a:latin typeface="Times New Roman"/>
                <a:cs typeface="Times New Roman"/>
              </a:rPr>
              <a:t>26</a:t>
            </a:r>
            <a:r>
              <a:rPr lang="en-US" b="1" dirty="0" smtClean="0">
                <a:latin typeface="Times New Roman"/>
                <a:cs typeface="Times New Roman"/>
              </a:rPr>
              <a:t>cm</a:t>
            </a:r>
            <a:r>
              <a:rPr lang="en-US" b="1" baseline="30000" dirty="0" smtClean="0">
                <a:latin typeface="Times New Roman"/>
                <a:cs typeface="Times New Roman"/>
              </a:rPr>
              <a:t>-2</a:t>
            </a:r>
            <a:r>
              <a:rPr lang="en-US" b="1" dirty="0" smtClean="0">
                <a:latin typeface="Times New Roman"/>
                <a:cs typeface="Times New Roman"/>
              </a:rPr>
              <a:t>s</a:t>
            </a:r>
            <a:r>
              <a:rPr lang="en-US" b="1" baseline="30000" dirty="0" smtClean="0">
                <a:latin typeface="Times New Roman"/>
                <a:cs typeface="Times New Roman"/>
              </a:rPr>
              <a:t>-1 </a:t>
            </a:r>
            <a:r>
              <a:rPr lang="en-US" b="1" dirty="0" smtClean="0">
                <a:latin typeface="Times New Roman"/>
                <a:cs typeface="Times New Roman"/>
              </a:rPr>
              <a:t>(+25%).</a:t>
            </a: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sz="1000" b="1" dirty="0" smtClean="0">
                <a:latin typeface="Times New Roman"/>
                <a:cs typeface="Times New Roman"/>
              </a:rPr>
              <a:t/>
            </a:r>
            <a:br>
              <a:rPr lang="en-US" sz="1000" b="1" dirty="0" smtClean="0">
                <a:latin typeface="Times New Roman"/>
                <a:cs typeface="Times New Roman"/>
              </a:rPr>
            </a:b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[from Run-10 to max: </a:t>
            </a:r>
            <a:r>
              <a:rPr lang="en-US" b="1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b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*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0.75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0.65 m, </a:t>
            </a:r>
            <a:r>
              <a:rPr lang="en-US" b="1" i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N</a:t>
            </a:r>
            <a:r>
              <a:rPr lang="en-US" b="1" baseline="-25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b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= 1.1 </a:t>
            </a:r>
            <a:r>
              <a:rPr lang="en-US" sz="1200" b="1" dirty="0" smtClean="0">
                <a:solidFill>
                  <a:schemeClr val="accent2"/>
                </a:solidFill>
                <a:latin typeface="Wingdings"/>
                <a:ea typeface="Wingdings"/>
                <a:cs typeface="Wingdings"/>
              </a:rPr>
              <a:t>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1.1x10</a:t>
            </a:r>
            <a:r>
              <a:rPr lang="en-US" b="1" baseline="300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9</a:t>
            </a:r>
            <a:r>
              <a:rPr lang="en-US" b="1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, more cooling]</a:t>
            </a:r>
          </a:p>
        </p:txBody>
      </p:sp>
      <p:pic>
        <p:nvPicPr>
          <p:cNvPr id="9" name="Picture 8" descr="pi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685800"/>
            <a:ext cx="8458200" cy="484487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5400000">
            <a:off x="2743200" y="2819400"/>
            <a:ext cx="3810000" cy="0"/>
          </a:xfrm>
          <a:prstGeom prst="line">
            <a:avLst/>
          </a:prstGeom>
          <a:ln w="38100">
            <a:solidFill>
              <a:srgbClr val="3333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95400" y="2990088"/>
            <a:ext cx="40386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95400" y="3712464"/>
            <a:ext cx="4114800" cy="0"/>
          </a:xfrm>
          <a:prstGeom prst="line">
            <a:avLst/>
          </a:prstGeom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943600" y="1600200"/>
            <a:ext cx="3108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PHENIX Goal (0.7 recorded)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rot="10800000" flipV="1">
            <a:off x="5562600" y="1981200"/>
            <a:ext cx="762000" cy="609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181600" y="25146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 (complicated)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0" y="2057400"/>
            <a:ext cx="20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Goal (TBD)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819400" y="609600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Goals to be updated/corrected 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1362075"/>
          </a:xfrm>
        </p:spPr>
        <p:txBody>
          <a:bodyPr/>
          <a:lstStyle/>
          <a:p>
            <a:r>
              <a:rPr lang="en-US" sz="3000" dirty="0" smtClean="0"/>
              <a:t>Run 11 RHIC Machine/Experiments Meeting</a:t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decisions</a:t>
            </a:r>
            <a:endParaRPr lang="en-US" sz="3000" dirty="0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>
          <a:xfrm>
            <a:off x="609600" y="2209800"/>
            <a:ext cx="7772400" cy="1500187"/>
          </a:xfrm>
        </p:spPr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11/23/2010</a:t>
            </a: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  Agreed to new APEX schedule, 12 hour sessions (0800-2400) every other week away from maintenance days.</a:t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8686800" cy="639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1800" b="1" dirty="0" smtClean="0"/>
              <a:t>Run 11 Plan based on PAC recommendation/ALD Guidance and 28.3 weeks cryo operation</a:t>
            </a:r>
            <a:br>
              <a:rPr lang="en-US" sz="1800" b="1" dirty="0" smtClean="0"/>
            </a:br>
            <a:r>
              <a:rPr lang="en-US" sz="1800" b="1" dirty="0" smtClean="0"/>
              <a:t>1/25/10 update</a:t>
            </a:r>
            <a:endParaRPr lang="en-US" sz="1800" b="1" dirty="0" smtClean="0">
              <a:sym typeface="Symbol" pitchFamily="18" charset="2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0" y="533400"/>
            <a:ext cx="8382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11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3 Jan, Begin cool-down to 4.5K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8 Jan, Cool-down to 4.5K complete in both rings, preliminary setup begins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~11 Jan, 2 ⅟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weeks beam setup for √s = 500 GeV pp in RHIC begins.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15 Jan, power supply work/DX training complete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17 Jan, first successful ramp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19 Jan, </a:t>
            </a:r>
            <a:r>
              <a:rPr lang="en-US" sz="1600" dirty="0" err="1" smtClean="0"/>
              <a:t>maint</a:t>
            </a:r>
            <a:r>
              <a:rPr lang="en-US" sz="1600" dirty="0" smtClean="0"/>
              <a:t> day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strike="sngStrike" dirty="0" smtClean="0"/>
              <a:t>27</a:t>
            </a:r>
            <a:r>
              <a:rPr lang="en-US" sz="1600" dirty="0" smtClean="0"/>
              <a:t>  24 Jan,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 Feb, begin 10 week physics run </a:t>
            </a:r>
            <a:r>
              <a:rPr lang="en-US" sz="1600" b="1" dirty="0" smtClean="0">
                <a:solidFill>
                  <a:srgbClr val="FF0000"/>
                </a:solidFill>
              </a:rPr>
              <a:t>(√s = 500 GeV pp</a:t>
            </a:r>
            <a:r>
              <a:rPr lang="en-US" sz="1600" dirty="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FF0000"/>
                </a:solidFill>
              </a:rPr>
              <a:t>4 March – Continuing Resolution Ends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28 March – 1 April, PAC 2011</a:t>
            </a:r>
            <a:endParaRPr lang="en-US" sz="1600" dirty="0" smtClean="0"/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14 Apr, end 10 week physics run at √s = 500 GeV pp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14 Apr, begin 1 week setup for √s = 200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21 Apr, begin 1 week Ramp-up with 8 hr/night beam to experiments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28 Apr, begin 8 week physics run at </a:t>
            </a:r>
            <a:r>
              <a:rPr lang="en-US" sz="1600" b="1" dirty="0" smtClean="0">
                <a:solidFill>
                  <a:srgbClr val="FF0000"/>
                </a:solidFill>
              </a:rPr>
              <a:t>(√s = 200 AuAu)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23 Jun, end 8 week  √s = 200 AuAu run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23 Jun, begin setup for √s = 192 GeV UU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30 Jun, begin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 </a:t>
            </a:r>
            <a:r>
              <a:rPr lang="en-US" sz="1600" b="1" dirty="0" smtClean="0">
                <a:solidFill>
                  <a:srgbClr val="C00000"/>
                </a:solidFill>
              </a:rPr>
              <a:t>(√s = 192 UU)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u="sng" dirty="0" smtClean="0">
                <a:solidFill>
                  <a:srgbClr val="C00000"/>
                </a:solidFill>
              </a:rPr>
              <a:t>4 July – completed 26 weeks of cryo operation, may be out of $$’s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10 Jul, end 1⅟</a:t>
            </a:r>
            <a:r>
              <a:rPr lang="en-US" sz="1600" b="1" baseline="-25000" dirty="0" smtClean="0">
                <a:solidFill>
                  <a:srgbClr val="3333FF"/>
                </a:solidFill>
              </a:rPr>
              <a:t>2</a:t>
            </a:r>
            <a:r>
              <a:rPr lang="en-US" sz="1600" b="1" dirty="0" smtClean="0">
                <a:solidFill>
                  <a:srgbClr val="3333FF"/>
                </a:solidFill>
              </a:rPr>
              <a:t> week physics run at √s = 192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10 Jul, begin setup for √s = 18 GeV AuAu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11 Jul, begin 1 week physics run  </a:t>
            </a:r>
            <a:r>
              <a:rPr lang="en-US" sz="1600" b="1" dirty="0" smtClean="0">
                <a:solidFill>
                  <a:srgbClr val="FF0000"/>
                </a:solidFill>
              </a:rPr>
              <a:t>(√s = 18 AuAu)</a:t>
            </a:r>
            <a:endParaRPr lang="en-US" sz="1600" b="1" i="1" u="sng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3333FF"/>
                </a:solidFill>
              </a:rPr>
              <a:t>18 Jul, end 1 week physics run at √s = 18 GeV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20 Jul, warm-up complete (28.3 weeks)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1600" dirty="0" smtClean="0"/>
              <a:t>Possible additions: 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dirty="0" smtClean="0"/>
              <a:t>Low energy test run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001" t="9231" r="3003" b="7385"/>
          <a:stretch>
            <a:fillRect/>
          </a:stretch>
        </p:blipFill>
        <p:spPr bwMode="auto">
          <a:xfrm>
            <a:off x="990600" y="0"/>
            <a:ext cx="7900200" cy="372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502" t="18462" b="9231"/>
          <a:stretch>
            <a:fillRect/>
          </a:stretch>
        </p:blipFill>
        <p:spPr bwMode="auto">
          <a:xfrm>
            <a:off x="1037909" y="3643232"/>
            <a:ext cx="8106091" cy="3226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152400"/>
            <a:ext cx="5053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Run 11</a:t>
            </a:r>
            <a:r>
              <a:rPr lang="en-US" dirty="0" smtClean="0"/>
              <a:t>, First overnight store, Mon Jan 24 00:12</a:t>
            </a:r>
          </a:p>
          <a:p>
            <a:r>
              <a:rPr lang="en-US" dirty="0" smtClean="0"/>
              <a:t>Fill number 14919,, </a:t>
            </a:r>
            <a:r>
              <a:rPr lang="en-US" dirty="0" smtClean="0">
                <a:sym typeface="Symbol" pitchFamily="18" charset="2"/>
              </a:rPr>
              <a:t>s=500 GeV</a:t>
            </a:r>
          </a:p>
          <a:p>
            <a:r>
              <a:rPr lang="en-US" dirty="0" smtClean="0">
                <a:sym typeface="Symbol" pitchFamily="18" charset="2"/>
              </a:rPr>
              <a:t>21 days since start of cool-down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20K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9" idx="3"/>
          </p:cNvCxnSpPr>
          <p:nvPr/>
        </p:nvCxnSpPr>
        <p:spPr>
          <a:xfrm>
            <a:off x="808464" y="4573489"/>
            <a:ext cx="410736" cy="303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9144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897105" y="1068289"/>
            <a:ext cx="322095" cy="747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 txBox="1">
            <a:spLocks noChangeArrowheads="1"/>
          </p:cNvSpPr>
          <p:nvPr/>
        </p:nvSpPr>
        <p:spPr>
          <a:xfrm>
            <a:off x="6934200" y="152400"/>
            <a:ext cx="2057400" cy="990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latin typeface="+mn-lt"/>
                <a:cs typeface="ＭＳ Ｐゴシック" charset="-128"/>
              </a:rPr>
              <a:t>28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 x 27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pitchFamily="18" charset="2"/>
                <a:ea typeface="ＭＳ Ｐゴシック" charset="-128"/>
                <a:cs typeface="ＭＳ Ｐゴシック" charset="-128"/>
              </a:rPr>
              <a:t>b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</a:rPr>
              <a:t>*=0.65 meters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26722" y="3810000"/>
            <a:ext cx="6596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peak store </a:t>
            </a:r>
            <a:r>
              <a:rPr lang="en-US" dirty="0" err="1" smtClean="0"/>
              <a:t>lumi</a:t>
            </a:r>
            <a:r>
              <a:rPr lang="en-US" dirty="0" smtClean="0"/>
              <a:t> = 170 x 10</a:t>
            </a:r>
            <a:r>
              <a:rPr lang="en-US" baseline="30000" dirty="0" smtClean="0"/>
              <a:t>30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(projected MAXIMUM)</a:t>
            </a:r>
          </a:p>
          <a:p>
            <a:r>
              <a:rPr lang="en-US" dirty="0" smtClean="0"/>
              <a:t>ZDC Rate ~ 400K (assuming 2.4 mb n-pair xsection)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 l="503" t="7385" b="11077"/>
          <a:stretch>
            <a:fillRect/>
          </a:stretch>
        </p:blipFill>
        <p:spPr bwMode="auto">
          <a:xfrm>
            <a:off x="1865606" y="304800"/>
            <a:ext cx="7278394" cy="325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5867400" cy="868362"/>
          </a:xfrm>
        </p:spPr>
        <p:txBody>
          <a:bodyPr/>
          <a:lstStyle/>
          <a:p>
            <a:r>
              <a:rPr lang="en-US" sz="2400" b="1" u="sng" dirty="0" smtClean="0"/>
              <a:t>Run 9</a:t>
            </a:r>
            <a:r>
              <a:rPr lang="en-US" sz="2400" dirty="0" smtClean="0"/>
              <a:t>, First </a:t>
            </a:r>
            <a:r>
              <a:rPr lang="en-US" sz="2400" dirty="0"/>
              <a:t>overnight store at </a:t>
            </a:r>
            <a:r>
              <a:rPr lang="en-US" sz="2400" dirty="0">
                <a:sym typeface="Symbol" pitchFamily="18" charset="2"/>
              </a:rPr>
              <a:t>s=500 </a:t>
            </a:r>
            <a:r>
              <a:rPr lang="en-US" sz="2400" dirty="0" smtClean="0">
                <a:sym typeface="Symbol" pitchFamily="18" charset="2"/>
              </a:rPr>
              <a:t>GeV</a:t>
            </a:r>
            <a:br>
              <a:rPr lang="en-US" sz="2400" dirty="0" smtClean="0">
                <a:sym typeface="Symbol" pitchFamily="18" charset="2"/>
              </a:rPr>
            </a:br>
            <a:r>
              <a:rPr lang="en-US" sz="2400" dirty="0" smtClean="0">
                <a:sym typeface="Symbol" pitchFamily="18" charset="2"/>
              </a:rPr>
              <a:t>22 days after start of cool-down</a:t>
            </a:r>
            <a:endParaRPr lang="en-US" sz="2400" dirty="0">
              <a:sym typeface="Symbol" pitchFamily="18" charset="2"/>
            </a:endParaRP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934200" y="152400"/>
            <a:ext cx="2057400" cy="990600"/>
          </a:xfrm>
        </p:spPr>
        <p:txBody>
          <a:bodyPr/>
          <a:lstStyle/>
          <a:p>
            <a:r>
              <a:rPr lang="en-US" sz="1800" dirty="0"/>
              <a:t>56 x 56 bunches</a:t>
            </a:r>
          </a:p>
          <a:p>
            <a:r>
              <a:rPr lang="en-US" sz="1800" dirty="0">
                <a:latin typeface="Symbol" pitchFamily="18" charset="2"/>
              </a:rPr>
              <a:t>b</a:t>
            </a:r>
            <a:r>
              <a:rPr lang="en-US" sz="1800" dirty="0"/>
              <a:t>*=0.7 meters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 l="1006" t="7385" b="11077"/>
          <a:stretch>
            <a:fillRect/>
          </a:stretch>
        </p:blipFill>
        <p:spPr bwMode="auto">
          <a:xfrm>
            <a:off x="1902432" y="3606945"/>
            <a:ext cx="7241568" cy="325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66800" y="4419600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40K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600200" y="4800600"/>
            <a:ext cx="5334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1219200"/>
            <a:ext cx="897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40 x 10</a:t>
            </a:r>
            <a:r>
              <a:rPr lang="en-US" sz="1400" baseline="30000" dirty="0" smtClean="0"/>
              <a:t>11</a:t>
            </a:r>
            <a:endParaRPr lang="en-US" sz="1400" baseline="300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600200" y="1066800"/>
            <a:ext cx="457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1524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23 Jan 2011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2413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48400" y="381000"/>
            <a:ext cx="236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23 Jan 2011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00800" y="533400"/>
            <a:ext cx="2296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 23Jan 2011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98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725" y="2638425"/>
            <a:ext cx="60102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3124200" y="1295400"/>
            <a:ext cx="228600" cy="22860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7" idx="6"/>
          </p:cNvCxnSpPr>
          <p:nvPr/>
        </p:nvCxnSpPr>
        <p:spPr>
          <a:xfrm rot="10800000">
            <a:off x="3352800" y="1409700"/>
            <a:ext cx="3352800" cy="38100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705600" y="1295400"/>
            <a:ext cx="149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maint</a:t>
            </a:r>
            <a:r>
              <a:rPr lang="en-US" dirty="0" smtClean="0"/>
              <a:t> day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" y="771525"/>
            <a:ext cx="7581900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114437</TotalTime>
  <Words>496</Words>
  <Application>Microsoft Office PowerPoint</Application>
  <PresentationFormat>On-screen Show (4:3)</PresentationFormat>
  <Paragraphs>69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Run 11 RHIC Machine/Experiments Meeting</vt:lpstr>
      <vt:lpstr>Run 11 RHIC Machine/Experiments Meeting  decisions</vt:lpstr>
      <vt:lpstr>Run 11 Plan based on PAC recommendation/ALD Guidance and 28.3 weeks cryo operation 1/25/10 update</vt:lpstr>
      <vt:lpstr>Slide 4</vt:lpstr>
      <vt:lpstr>Run 9, First overnight store at s=500 GeV 22 days after start of cool-down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Run-11 Au-Au luminosity projections 100 GeV/nucleon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10 Au-Au Goals</dc:title>
  <dc:creator>Pile, Philip H</dc:creator>
  <cp:lastModifiedBy>pmanning</cp:lastModifiedBy>
  <cp:revision>1538</cp:revision>
  <dcterms:created xsi:type="dcterms:W3CDTF">2010-11-02T16:34:20Z</dcterms:created>
  <dcterms:modified xsi:type="dcterms:W3CDTF">2011-01-25T18:06:04Z</dcterms:modified>
</cp:coreProperties>
</file>