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452" r:id="rId2"/>
    <p:sldId id="572" r:id="rId3"/>
    <p:sldId id="575" r:id="rId4"/>
    <p:sldId id="573" r:id="rId5"/>
    <p:sldId id="574" r:id="rId6"/>
    <p:sldId id="570" r:id="rId7"/>
    <p:sldId id="571" r:id="rId8"/>
    <p:sldId id="461" r:id="rId9"/>
    <p:sldId id="457" r:id="rId10"/>
    <p:sldId id="532" r:id="rId11"/>
    <p:sldId id="482" r:id="rId12"/>
    <p:sldId id="558" r:id="rId13"/>
    <p:sldId id="559" r:id="rId14"/>
    <p:sldId id="564" r:id="rId15"/>
    <p:sldId id="567" r:id="rId16"/>
    <p:sldId id="566" r:id="rId17"/>
    <p:sldId id="565" r:id="rId18"/>
    <p:sldId id="555" r:id="rId19"/>
    <p:sldId id="554" r:id="rId20"/>
    <p:sldId id="528" r:id="rId21"/>
    <p:sldId id="562" r:id="rId22"/>
    <p:sldId id="563" r:id="rId23"/>
    <p:sldId id="561" r:id="rId24"/>
    <p:sldId id="569" r:id="rId25"/>
    <p:sldId id="490" r:id="rId26"/>
    <p:sldId id="535" r:id="rId27"/>
    <p:sldId id="536" r:id="rId28"/>
    <p:sldId id="560" r:id="rId29"/>
    <p:sldId id="453" r:id="rId30"/>
    <p:sldId id="551" r:id="rId31"/>
    <p:sldId id="552" r:id="rId32"/>
    <p:sldId id="537" r:id="rId33"/>
    <p:sldId id="538" r:id="rId34"/>
    <p:sldId id="455" r:id="rId35"/>
    <p:sldId id="483" r:id="rId36"/>
    <p:sldId id="464" r:id="rId37"/>
    <p:sldId id="465" r:id="rId38"/>
    <p:sldId id="462" r:id="rId39"/>
    <p:sldId id="345" r:id="rId40"/>
    <p:sldId id="450" r:id="rId41"/>
    <p:sldId id="443" r:id="rId42"/>
  </p:sldIdLst>
  <p:sldSz cx="9144000" cy="6858000" type="screen4x3"/>
  <p:notesSz cx="7077075" cy="90043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E3210"/>
    <a:srgbClr val="00895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90" autoAdjust="0"/>
    <p:restoredTop sz="99224" autoAdjust="0"/>
  </p:normalViewPr>
  <p:slideViewPr>
    <p:cSldViewPr>
      <p:cViewPr>
        <p:scale>
          <a:sx n="100" d="100"/>
          <a:sy n="100" d="100"/>
        </p:scale>
        <p:origin x="-219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7" cy="449902"/>
          </a:xfrm>
          <a:prstGeom prst="rect">
            <a:avLst/>
          </a:prstGeom>
        </p:spPr>
        <p:txBody>
          <a:bodyPr vert="horz" lIns="91440" tIns="45720" rIns="91440" bIns="45720" rtlCol="0"/>
          <a:lstStyle>
            <a:lvl1pPr algn="l">
              <a:defRPr sz="1200">
                <a:ea typeface="+mn-ea"/>
                <a:cs typeface="+mn-cs"/>
              </a:defRPr>
            </a:lvl1pPr>
          </a:lstStyle>
          <a:p>
            <a:pPr>
              <a:defRPr/>
            </a:pPr>
            <a:endParaRPr lang="en-US" dirty="0"/>
          </a:p>
        </p:txBody>
      </p:sp>
      <p:sp>
        <p:nvSpPr>
          <p:cNvPr id="3" name="Date Placeholder 2"/>
          <p:cNvSpPr>
            <a:spLocks noGrp="1"/>
          </p:cNvSpPr>
          <p:nvPr>
            <p:ph type="dt" sz="quarter" idx="1"/>
          </p:nvPr>
        </p:nvSpPr>
        <p:spPr>
          <a:xfrm>
            <a:off x="4008398" y="0"/>
            <a:ext cx="3067057" cy="44990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76865FC-FA16-4127-BC52-3CCAAD81FE73}" type="datetime1">
              <a:rPr lang="en-US"/>
              <a:pPr/>
              <a:t>4/26/2011</a:t>
            </a:fld>
            <a:endParaRPr lang="en-US" dirty="0"/>
          </a:p>
        </p:txBody>
      </p:sp>
      <p:sp>
        <p:nvSpPr>
          <p:cNvPr id="4" name="Footer Placeholder 3"/>
          <p:cNvSpPr>
            <a:spLocks noGrp="1"/>
          </p:cNvSpPr>
          <p:nvPr>
            <p:ph type="ftr" sz="quarter" idx="2"/>
          </p:nvPr>
        </p:nvSpPr>
        <p:spPr>
          <a:xfrm>
            <a:off x="0" y="8552831"/>
            <a:ext cx="3067057" cy="449902"/>
          </a:xfrm>
          <a:prstGeom prst="rect">
            <a:avLst/>
          </a:prstGeom>
        </p:spPr>
        <p:txBody>
          <a:bodyPr vert="horz" lIns="91440" tIns="45720" rIns="91440" bIns="45720" rtlCol="0" anchor="b"/>
          <a:lstStyle>
            <a:lvl1pPr algn="l">
              <a:defRPr sz="1200">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008398" y="8552831"/>
            <a:ext cx="3067057" cy="44990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2C478F2-E0DC-4AEB-99E7-3655834E4746}" type="slidenum">
              <a:rPr lang="en-US"/>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7" cy="449902"/>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008398" y="0"/>
            <a:ext cx="3067057" cy="449902"/>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2C4F57D1-2ADE-47E3-B3D6-8BAE658B2FCF}" type="datetime1">
              <a:rPr lang="en-US"/>
              <a:pPr/>
              <a:t>4/26/2011</a:t>
            </a:fld>
            <a:endParaRPr lang="en-US" dirty="0"/>
          </a:p>
        </p:txBody>
      </p:sp>
      <p:sp>
        <p:nvSpPr>
          <p:cNvPr id="4" name="Slide Image Placeholder 3"/>
          <p:cNvSpPr>
            <a:spLocks noGrp="1" noRot="1" noChangeAspect="1"/>
          </p:cNvSpPr>
          <p:nvPr>
            <p:ph type="sldImg" idx="2"/>
          </p:nvPr>
        </p:nvSpPr>
        <p:spPr>
          <a:xfrm>
            <a:off x="1289050" y="676275"/>
            <a:ext cx="4498975" cy="3375025"/>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708032" y="4276415"/>
            <a:ext cx="5662632" cy="4052249"/>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552831"/>
            <a:ext cx="3067057" cy="44990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008398" y="8552831"/>
            <a:ext cx="3067057" cy="44990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3D95630-535E-4576-8F4B-39686940C8C1}" type="slidenum">
              <a:rPr lang="en-US"/>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9050" y="676275"/>
            <a:ext cx="4498975" cy="3375025"/>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26934D43-2DFA-4BDC-95D0-E8842CCFCABF}" type="datetime1">
              <a:rPr lang="en-US"/>
              <a:pPr/>
              <a:t>4/26/2011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ACE20F7D-4D0B-470C-847E-C51D91E6ED5F}"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EFE85A7-574C-43BD-98BB-574878E253A0}" type="datetime1">
              <a:rPr lang="en-US"/>
              <a:pPr/>
              <a:t>4/26/2011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1924B6B7-C503-4C9F-8446-866C73177DBD}"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7865E3D-F26F-4637-A590-FA18EDCCC27E}" type="datetime1">
              <a:rPr lang="en-US"/>
              <a:pPr/>
              <a:t>4/26/2011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CF142B0F-A58A-4A6B-9130-C393B636BB27}"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CF1E755-40AF-481D-9000-FC7856E0A31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DC708EC-1CFB-4D7D-971F-0DF6F2B50D5E}" type="datetime1">
              <a:rPr lang="en-US"/>
              <a:pPr/>
              <a:t>4/26/2011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D3A7EEA8-5404-4668-90DA-17F5C19022CC}"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EF9145B-4A9B-4E26-85E8-2AFE7E626E6E}" type="datetime1">
              <a:rPr lang="en-US"/>
              <a:pPr/>
              <a:t>4/26/2011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1FCB081C-A340-4C26-8166-4DA87548C93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43C4F926-9146-4D21-AEF5-EA6F6E7651C4}" type="datetime1">
              <a:rPr lang="en-US"/>
              <a:pPr/>
              <a:t>4/26/2011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AF21826B-0376-4693-8FB7-FC92F2401284}"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290B5BF-B5C8-4A19-8716-CB8B59D027E8}" type="datetime1">
              <a:rPr lang="en-US"/>
              <a:pPr/>
              <a:t>4/26/2011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FA9A5366-ADF3-4A3F-BDCC-4CDC4EB34E86}"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610F6E96-F17E-4058-A11D-B186BC717643}" type="datetime1">
              <a:rPr lang="en-US"/>
              <a:pPr/>
              <a:t>4/26/2011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FB297F53-1018-429D-88E8-C26DF41DDC12}"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13E7AE1-C80B-4A1C-8B5F-D8EAE553DFC5}" type="datetime1">
              <a:rPr lang="en-US"/>
              <a:pPr/>
              <a:t>4/26/2011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4752BB0E-9316-47C0-974F-048E4D4154A0}"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AC727C9-EAA3-4064-955A-C444A064FA90}" type="datetime1">
              <a:rPr lang="en-US"/>
              <a:pPr/>
              <a:t>4/26/2011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1E3EF80F-D752-436C-AE51-568B3BE59D66}"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372A08F-25BF-4073-BE53-FD37DC789D9D}" type="datetime1">
              <a:rPr lang="en-US"/>
              <a:pPr/>
              <a:t>4/26/2011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6FD75C4D-70A0-400F-B7C6-8799D30E1596}"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E23021B0-8B15-458B-88E7-CF59F64B3D54}" type="datetime1">
              <a:rPr lang="en-US"/>
              <a:pPr/>
              <a:t>4/26/2011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6A50E933-118C-4419-8E88-B0572040E5BE}"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362075"/>
          </a:xfrm>
        </p:spPr>
        <p:txBody>
          <a:bodyPr/>
          <a:lstStyle/>
          <a:p>
            <a:r>
              <a:rPr lang="en-US" sz="3000" dirty="0" smtClean="0"/>
              <a:t>Run 11 RHIC Machine/Experiments Meeting</a:t>
            </a:r>
            <a:endParaRPr lang="en-US" sz="3000" dirty="0"/>
          </a:p>
        </p:txBody>
      </p:sp>
      <p:sp>
        <p:nvSpPr>
          <p:cNvPr id="5" name="Subtitle 4"/>
          <p:cNvSpPr>
            <a:spLocks noGrp="1"/>
          </p:cNvSpPr>
          <p:nvPr>
            <p:ph type="body" idx="1"/>
          </p:nvPr>
        </p:nvSpPr>
        <p:spPr/>
        <p:txBody>
          <a:bodyPr/>
          <a:lstStyle/>
          <a:p>
            <a:r>
              <a:rPr lang="en-US" dirty="0" smtClean="0">
                <a:solidFill>
                  <a:schemeClr val="tx1"/>
                </a:solidFill>
              </a:rPr>
              <a:t>26 Apr 2011</a:t>
            </a:r>
          </a:p>
          <a:p>
            <a:endParaRPr lang="en-US" dirty="0" smtClean="0">
              <a:solidFill>
                <a:schemeClr val="tx1"/>
              </a:solidFill>
            </a:endParaRPr>
          </a:p>
          <a:p>
            <a:r>
              <a:rPr lang="en-US" dirty="0" smtClean="0">
                <a:solidFill>
                  <a:schemeClr val="tx1"/>
                </a:solidFill>
              </a:rPr>
              <a:t>Agenda: </a:t>
            </a:r>
          </a:p>
          <a:p>
            <a:endParaRPr lang="en-US" dirty="0" smtClean="0">
              <a:solidFill>
                <a:schemeClr val="tx1"/>
              </a:solidFill>
            </a:endParaRPr>
          </a:p>
          <a:p>
            <a:pPr>
              <a:buFont typeface="Arial" pitchFamily="34" charset="0"/>
              <a:buChar char="•"/>
            </a:pPr>
            <a:r>
              <a:rPr lang="en-US" dirty="0" smtClean="0">
                <a:solidFill>
                  <a:schemeClr val="tx1"/>
                </a:solidFill>
              </a:rPr>
              <a:t>    Progress reports, </a:t>
            </a:r>
            <a:r>
              <a:rPr lang="en-US" dirty="0" smtClean="0">
                <a:solidFill>
                  <a:schemeClr val="tx1"/>
                </a:solidFill>
                <a:latin typeface="Calibri"/>
                <a:cs typeface="Calibri"/>
              </a:rPr>
              <a:t>√s = </a:t>
            </a:r>
            <a:r>
              <a:rPr lang="en-US" dirty="0" smtClean="0">
                <a:solidFill>
                  <a:schemeClr val="tx1"/>
                </a:solidFill>
              </a:rPr>
              <a:t>18 GeV/n Au-Au run</a:t>
            </a:r>
          </a:p>
          <a:p>
            <a:endParaRPr lang="en-US" dirty="0" smtClean="0">
              <a:solidFill>
                <a:schemeClr val="tx1"/>
              </a:solidFill>
            </a:endParaRPr>
          </a:p>
          <a:p>
            <a:r>
              <a:rPr lang="en-US" dirty="0" smtClean="0">
                <a:solidFill>
                  <a:schemeClr val="tx1"/>
                </a:solidFill>
              </a:rPr>
              <a:t/>
            </a:r>
            <a:br>
              <a:rPr lang="en-US" dirty="0" smtClean="0">
                <a:solidFill>
                  <a:schemeClr val="tx1"/>
                </a:solidFill>
              </a:rPr>
            </a:b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685800"/>
            <a:ext cx="7924800" cy="1752600"/>
          </a:xfrm>
        </p:spPr>
        <p:txBody>
          <a:bodyPr/>
          <a:lstStyle/>
          <a:p>
            <a:pPr algn="l"/>
            <a:r>
              <a:rPr lang="en-US" sz="3000" b="1" dirty="0" smtClean="0">
                <a:solidFill>
                  <a:schemeClr val="tx1"/>
                </a:solidFill>
              </a:rPr>
              <a:t>Decisions</a:t>
            </a:r>
            <a:r>
              <a:rPr lang="en-US" sz="2000" dirty="0" smtClean="0">
                <a:solidFill>
                  <a:schemeClr val="tx1"/>
                </a:solidFill>
              </a:rPr>
              <a:t> (cont’)</a:t>
            </a:r>
          </a:p>
          <a:p>
            <a:pPr algn="l"/>
            <a:endParaRPr lang="en-US" sz="2000" dirty="0" smtClean="0">
              <a:solidFill>
                <a:schemeClr val="tx1"/>
              </a:solidFill>
            </a:endParaRPr>
          </a:p>
          <a:p>
            <a:pPr algn="l">
              <a:buFont typeface="Wingdings" pitchFamily="2" charset="2"/>
              <a:buChar char="§"/>
            </a:pPr>
            <a:r>
              <a:rPr lang="en-US" sz="2000" dirty="0" smtClean="0">
                <a:solidFill>
                  <a:schemeClr val="tx1"/>
                </a:solidFill>
              </a:rPr>
              <a:t>      3/25/2011: </a:t>
            </a:r>
            <a:r>
              <a:rPr lang="en-US" sz="2000" u="sng" dirty="0" smtClean="0">
                <a:solidFill>
                  <a:schemeClr val="tx1"/>
                </a:solidFill>
              </a:rPr>
              <a:t>AnDY  Collisions </a:t>
            </a:r>
            <a:r>
              <a:rPr lang="en-US" sz="2000" dirty="0" smtClean="0">
                <a:solidFill>
                  <a:schemeClr val="tx1"/>
                </a:solidFill>
              </a:rPr>
              <a:t>(W. Fischer, L. Bland, E. Aschenauer, </a:t>
            </a:r>
          </a:p>
          <a:p>
            <a:pPr algn="l"/>
            <a:r>
              <a:rPr lang="en-US" sz="2000" dirty="0" smtClean="0">
                <a:solidFill>
                  <a:schemeClr val="tx1"/>
                </a:solidFill>
              </a:rPr>
              <a:t>S. Vigdor): </a:t>
            </a:r>
            <a:br>
              <a:rPr lang="en-US" sz="2000" dirty="0" smtClean="0">
                <a:solidFill>
                  <a:schemeClr val="tx1"/>
                </a:solidFill>
              </a:rPr>
            </a:br>
            <a:endParaRPr lang="en-US" sz="2000" dirty="0" smtClean="0">
              <a:solidFill>
                <a:schemeClr val="tx1"/>
              </a:solidFill>
            </a:endParaRPr>
          </a:p>
          <a:p>
            <a:pPr lvl="1" algn="l"/>
            <a:r>
              <a:rPr lang="en-US" sz="1600" dirty="0" smtClean="0">
                <a:solidFill>
                  <a:schemeClr val="tx1"/>
                </a:solidFill>
              </a:rPr>
              <a:t>(1)    A. Drees will test the sequence developed to address both orbit and tune effects of AnDY at the end of a store (or multiple stores if needed).</a:t>
            </a:r>
          </a:p>
          <a:p>
            <a:pPr lvl="1" algn="l"/>
            <a:r>
              <a:rPr lang="en-US" sz="1600" dirty="0" smtClean="0">
                <a:solidFill>
                  <a:schemeClr val="tx1"/>
                </a:solidFill>
              </a:rPr>
              <a:t> </a:t>
            </a:r>
          </a:p>
          <a:p>
            <a:pPr lvl="1" algn="l"/>
            <a:r>
              <a:rPr lang="en-US" sz="1600" dirty="0" smtClean="0">
                <a:solidFill>
                  <a:schemeClr val="tx1"/>
                </a:solidFill>
              </a:rPr>
              <a:t>(2) When the proper functioning of the sequence is demonstrated we will go back to a 1.05e11/bunch threshold, and increase every store by another 0.05e11/bunch until we reach a 10-20% luminosity impact on STAR and PHENIX. In the event the prescribed bunch intensity is not reached during the store then AnDY should be steered into collision during the last 30 minutes of the store.  </a:t>
            </a:r>
          </a:p>
          <a:p>
            <a:pPr lvl="1" algn="l"/>
            <a:r>
              <a:rPr lang="en-US" sz="1600" dirty="0" smtClean="0">
                <a:solidFill>
                  <a:schemeClr val="tx1"/>
                </a:solidFill>
              </a:rPr>
              <a:t> </a:t>
            </a:r>
          </a:p>
          <a:p>
            <a:pPr lvl="1" algn="l"/>
            <a:r>
              <a:rPr lang="en-US" sz="1600" dirty="0" smtClean="0">
                <a:solidFill>
                  <a:schemeClr val="tx1"/>
                </a:solidFill>
              </a:rPr>
              <a:t>(3) When the tune scan on the ramp finishes (~2 more tune to test), we will increase the store length to 10h or more, (with PHENIX/STAR concurrence), with this AnDY will have more time available after turning on.</a:t>
            </a:r>
          </a:p>
          <a:p>
            <a:endParaRPr lang="en-US" sz="2000" dirty="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 y="685800"/>
            <a:ext cx="8758759" cy="5715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219200" y="914400"/>
            <a:ext cx="6391275" cy="5267325"/>
          </a:xfrm>
          <a:prstGeom prst="rect">
            <a:avLst/>
          </a:prstGeom>
          <a:noFill/>
          <a:ln w="9525">
            <a:noFill/>
            <a:miter lim="800000"/>
            <a:headEnd/>
            <a:tailEnd/>
          </a:ln>
          <a:effectLst/>
        </p:spPr>
      </p:pic>
      <p:sp>
        <p:nvSpPr>
          <p:cNvPr id="3" name="TextBox 2"/>
          <p:cNvSpPr txBox="1"/>
          <p:nvPr/>
        </p:nvSpPr>
        <p:spPr>
          <a:xfrm>
            <a:off x="550942" y="381000"/>
            <a:ext cx="8593058" cy="369332"/>
          </a:xfrm>
          <a:prstGeom prst="rect">
            <a:avLst/>
          </a:prstGeom>
          <a:noFill/>
        </p:spPr>
        <p:txBody>
          <a:bodyPr wrap="none" rtlCol="0">
            <a:spAutoFit/>
          </a:bodyPr>
          <a:lstStyle/>
          <a:p>
            <a:r>
              <a:rPr lang="en-US" dirty="0" smtClean="0"/>
              <a:t>Final </a:t>
            </a:r>
            <a:r>
              <a:rPr lang="en-US" dirty="0" err="1" smtClean="0"/>
              <a:t>Lumi</a:t>
            </a:r>
            <a:r>
              <a:rPr lang="en-US" dirty="0" smtClean="0"/>
              <a:t> should change as it appears there’s an issue with the singles correction</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1376363" y="795338"/>
            <a:ext cx="6391275" cy="5267325"/>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srcRect/>
          <a:stretch>
            <a:fillRect/>
          </a:stretch>
        </p:blipFill>
        <p:spPr bwMode="auto">
          <a:xfrm>
            <a:off x="1376363" y="795338"/>
            <a:ext cx="6391275" cy="5267325"/>
          </a:xfrm>
          <a:prstGeom prst="rect">
            <a:avLst/>
          </a:prstGeom>
          <a:noFill/>
          <a:ln w="9525">
            <a:noFill/>
            <a:miter lim="800000"/>
            <a:headEnd/>
            <a:tailEnd/>
          </a:ln>
          <a:effectLst/>
        </p:spPr>
      </p:pic>
      <p:cxnSp>
        <p:nvCxnSpPr>
          <p:cNvPr id="5" name="Straight Arrow Connector 4"/>
          <p:cNvCxnSpPr>
            <a:stCxn id="6" idx="1"/>
          </p:cNvCxnSpPr>
          <p:nvPr/>
        </p:nvCxnSpPr>
        <p:spPr>
          <a:xfrm rot="10800000" flipV="1">
            <a:off x="2057400" y="534886"/>
            <a:ext cx="838200" cy="76051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895600" y="380997"/>
            <a:ext cx="2359428" cy="307777"/>
          </a:xfrm>
          <a:prstGeom prst="rect">
            <a:avLst/>
          </a:prstGeom>
          <a:noFill/>
        </p:spPr>
        <p:txBody>
          <a:bodyPr wrap="none" rtlCol="0">
            <a:spAutoFit/>
          </a:bodyPr>
          <a:lstStyle/>
          <a:p>
            <a:r>
              <a:rPr lang="en-US" sz="1400" dirty="0" smtClean="0"/>
              <a:t>Run 11 projected maximum</a:t>
            </a:r>
            <a:endParaRPr lang="en-US" sz="1400" dirty="0"/>
          </a:p>
        </p:txBody>
      </p:sp>
      <p:sp>
        <p:nvSpPr>
          <p:cNvPr id="8" name="TextBox 7"/>
          <p:cNvSpPr txBox="1"/>
          <p:nvPr/>
        </p:nvSpPr>
        <p:spPr>
          <a:xfrm>
            <a:off x="6629400" y="1143001"/>
            <a:ext cx="2133600" cy="307777"/>
          </a:xfrm>
          <a:prstGeom prst="rect">
            <a:avLst/>
          </a:prstGeom>
          <a:noFill/>
        </p:spPr>
        <p:txBody>
          <a:bodyPr wrap="square" rtlCol="0">
            <a:spAutoFit/>
          </a:bodyPr>
          <a:lstStyle/>
          <a:p>
            <a:r>
              <a:rPr lang="en-US" sz="1400" dirty="0" smtClean="0"/>
              <a:t>Store 15443 (12 Apr)</a:t>
            </a:r>
            <a:endParaRPr lang="en-US" sz="1400" dirty="0"/>
          </a:p>
        </p:txBody>
      </p:sp>
      <p:cxnSp>
        <p:nvCxnSpPr>
          <p:cNvPr id="10" name="Straight Arrow Connector 9"/>
          <p:cNvCxnSpPr/>
          <p:nvPr/>
        </p:nvCxnSpPr>
        <p:spPr>
          <a:xfrm rot="10800000" flipV="1">
            <a:off x="6324600" y="1371600"/>
            <a:ext cx="381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376363" y="795338"/>
            <a:ext cx="6391275" cy="5267325"/>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376363" y="795338"/>
            <a:ext cx="6391275" cy="5267325"/>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376363" y="795338"/>
            <a:ext cx="6391275" cy="5267325"/>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504825" y="14288"/>
            <a:ext cx="8134350" cy="6829425"/>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490538" y="104775"/>
            <a:ext cx="8162925" cy="6648450"/>
          </a:xfrm>
          <a:prstGeom prst="rect">
            <a:avLst/>
          </a:prstGeom>
          <a:noFill/>
          <a:ln w="9525">
            <a:noFill/>
            <a:miter lim="800000"/>
            <a:headEnd/>
            <a:tailEnd/>
          </a:ln>
          <a:effectLst/>
        </p:spPr>
      </p:pic>
      <p:sp>
        <p:nvSpPr>
          <p:cNvPr id="4" name="Oval 3"/>
          <p:cNvSpPr/>
          <p:nvPr/>
        </p:nvSpPr>
        <p:spPr>
          <a:xfrm>
            <a:off x="2133600" y="1371600"/>
            <a:ext cx="5562600" cy="1143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943600" y="2514600"/>
            <a:ext cx="2856872" cy="338554"/>
          </a:xfrm>
          <a:prstGeom prst="rect">
            <a:avLst/>
          </a:prstGeom>
          <a:noFill/>
        </p:spPr>
        <p:txBody>
          <a:bodyPr wrap="none" rtlCol="0">
            <a:spAutoFit/>
          </a:bodyPr>
          <a:lstStyle/>
          <a:p>
            <a:r>
              <a:rPr lang="en-US" sz="1600" dirty="0" smtClean="0"/>
              <a:t>Blue average = 45.3 +/- 0.6%</a:t>
            </a:r>
          </a:p>
        </p:txBody>
      </p:sp>
      <p:cxnSp>
        <p:nvCxnSpPr>
          <p:cNvPr id="6" name="Straight Arrow Connector 5"/>
          <p:cNvCxnSpPr/>
          <p:nvPr/>
        </p:nvCxnSpPr>
        <p:spPr>
          <a:xfrm rot="10800000">
            <a:off x="5029200" y="2514600"/>
            <a:ext cx="838200" cy="15240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715000" y="5715000"/>
            <a:ext cx="3037755" cy="338554"/>
          </a:xfrm>
          <a:prstGeom prst="rect">
            <a:avLst/>
          </a:prstGeom>
          <a:noFill/>
        </p:spPr>
        <p:txBody>
          <a:bodyPr wrap="none" rtlCol="0">
            <a:spAutoFit/>
          </a:bodyPr>
          <a:lstStyle/>
          <a:p>
            <a:r>
              <a:rPr lang="en-US" sz="1600" dirty="0" smtClean="0"/>
              <a:t>Yellow Average = 45.8 +/- 0.6%</a:t>
            </a:r>
            <a:endParaRPr lang="en-US" sz="1600" dirty="0"/>
          </a:p>
        </p:txBody>
      </p:sp>
      <p:sp>
        <p:nvSpPr>
          <p:cNvPr id="10" name="Oval 9"/>
          <p:cNvSpPr/>
          <p:nvPr/>
        </p:nvSpPr>
        <p:spPr>
          <a:xfrm>
            <a:off x="2057400" y="4572000"/>
            <a:ext cx="5791200" cy="1143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8" idx="1"/>
          </p:cNvCxnSpPr>
          <p:nvPr/>
        </p:nvCxnSpPr>
        <p:spPr>
          <a:xfrm rot="10800000">
            <a:off x="4953000" y="5715011"/>
            <a:ext cx="762000" cy="169267"/>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315200" y="1371600"/>
            <a:ext cx="824265" cy="276999"/>
          </a:xfrm>
          <a:prstGeom prst="rect">
            <a:avLst/>
          </a:prstGeom>
          <a:noFill/>
        </p:spPr>
        <p:txBody>
          <a:bodyPr wrap="none" rtlCol="0">
            <a:spAutoFit/>
          </a:bodyPr>
          <a:lstStyle/>
          <a:p>
            <a:r>
              <a:rPr lang="en-US" sz="1200" dirty="0" smtClean="0"/>
              <a:t>one store</a:t>
            </a:r>
            <a:endParaRPr lang="en-US" sz="1200" dirty="0"/>
          </a:p>
        </p:txBody>
      </p:sp>
      <p:cxnSp>
        <p:nvCxnSpPr>
          <p:cNvPr id="14" name="Straight Arrow Connector 13"/>
          <p:cNvCxnSpPr/>
          <p:nvPr/>
        </p:nvCxnSpPr>
        <p:spPr>
          <a:xfrm rot="5400000">
            <a:off x="7048500" y="1714500"/>
            <a:ext cx="5334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5524500" y="3162300"/>
            <a:ext cx="35052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152400"/>
            <a:ext cx="8686800" cy="639763"/>
          </a:xfrm>
        </p:spPr>
        <p:txBody>
          <a:bodyPr>
            <a:normAutofit fontScale="90000"/>
          </a:bodyPr>
          <a:lstStyle/>
          <a:p>
            <a:pPr eaLnBrk="1" hangingPunct="1">
              <a:defRPr/>
            </a:pPr>
            <a:r>
              <a:rPr lang="en-US" sz="1800" b="1" dirty="0" smtClean="0"/>
              <a:t>Run 11 Plan based on PAC recommendation/ALD Guidance and available funds </a:t>
            </a:r>
            <a:br>
              <a:rPr lang="en-US" sz="1800" b="1" dirty="0" smtClean="0"/>
            </a:br>
            <a:r>
              <a:rPr lang="en-US" sz="1800" b="1" dirty="0" smtClean="0"/>
              <a:t>4/26/10 update (2/2)</a:t>
            </a:r>
            <a:endParaRPr lang="en-US" sz="1800" b="1" dirty="0" smtClean="0">
              <a:sym typeface="Symbol" pitchFamily="18" charset="2"/>
            </a:endParaRPr>
          </a:p>
        </p:txBody>
      </p:sp>
      <p:sp>
        <p:nvSpPr>
          <p:cNvPr id="15363" name="Content Placeholder 2"/>
          <p:cNvSpPr>
            <a:spLocks noGrp="1"/>
          </p:cNvSpPr>
          <p:nvPr>
            <p:ph sz="half" idx="4294967295"/>
          </p:nvPr>
        </p:nvSpPr>
        <p:spPr>
          <a:xfrm>
            <a:off x="457200" y="685800"/>
            <a:ext cx="8382000" cy="5334000"/>
          </a:xfrm>
        </p:spPr>
        <p:txBody>
          <a:bodyPr/>
          <a:lstStyle/>
          <a:p>
            <a:pPr eaLnBrk="1" hangingPunct="1">
              <a:lnSpc>
                <a:spcPct val="80000"/>
              </a:lnSpc>
              <a:buFont typeface="Arial" charset="0"/>
              <a:buNone/>
            </a:pPr>
            <a:endParaRPr lang="en-US" sz="1050" b="1" dirty="0" smtClean="0"/>
          </a:p>
          <a:p>
            <a:pPr eaLnBrk="1" hangingPunct="1">
              <a:lnSpc>
                <a:spcPct val="80000"/>
              </a:lnSpc>
            </a:pPr>
            <a:r>
              <a:rPr lang="en-US" sz="1600" dirty="0" smtClean="0"/>
              <a:t>3 Jan, Begin cool-down to 4.5K </a:t>
            </a:r>
          </a:p>
          <a:p>
            <a:pPr eaLnBrk="1" hangingPunct="1">
              <a:lnSpc>
                <a:spcPct val="80000"/>
              </a:lnSpc>
            </a:pPr>
            <a:r>
              <a:rPr lang="en-US" sz="1600" dirty="0" smtClean="0"/>
              <a:t>8 Jan, Cool-down to 4.5K complete in both rings, preliminary setup begins</a:t>
            </a:r>
          </a:p>
          <a:p>
            <a:pPr eaLnBrk="1" hangingPunct="1">
              <a:lnSpc>
                <a:spcPct val="80000"/>
              </a:lnSpc>
            </a:pPr>
            <a:r>
              <a:rPr lang="en-US" sz="1600" dirty="0" smtClean="0"/>
              <a:t>24 Jan, 1 week Ramp-up with 8 hr/night beam to experiments</a:t>
            </a:r>
          </a:p>
          <a:p>
            <a:pPr eaLnBrk="1" hangingPunct="1">
              <a:lnSpc>
                <a:spcPct val="80000"/>
              </a:lnSpc>
            </a:pPr>
            <a:r>
              <a:rPr lang="en-US" sz="1600" b="1" dirty="0" smtClean="0">
                <a:solidFill>
                  <a:srgbClr val="3333FF"/>
                </a:solidFill>
              </a:rPr>
              <a:t>11 Feb (machine and ~experiments), begin ~10 week physics run </a:t>
            </a:r>
            <a:r>
              <a:rPr lang="en-US" sz="1600" b="1" dirty="0" smtClean="0">
                <a:solidFill>
                  <a:srgbClr val="FF0000"/>
                </a:solidFill>
              </a:rPr>
              <a:t>(√s = 500 GeV pp</a:t>
            </a:r>
            <a:r>
              <a:rPr lang="en-US" sz="1600" dirty="0" smtClean="0"/>
              <a:t>)</a:t>
            </a:r>
          </a:p>
          <a:p>
            <a:pPr eaLnBrk="1" hangingPunct="1">
              <a:lnSpc>
                <a:spcPct val="80000"/>
              </a:lnSpc>
            </a:pPr>
            <a:r>
              <a:rPr lang="en-US" sz="1600" dirty="0" smtClean="0"/>
              <a:t>7 Mar, cryo troubles, extended maintenance, 0900 hrs till 2000 hrs 14 Mar – </a:t>
            </a:r>
            <a:r>
              <a:rPr lang="en-US" sz="1600" u="sng" dirty="0" smtClean="0"/>
              <a:t>lost 7.5 days</a:t>
            </a:r>
          </a:p>
          <a:p>
            <a:pPr eaLnBrk="1" hangingPunct="1">
              <a:lnSpc>
                <a:spcPct val="80000"/>
              </a:lnSpc>
            </a:pPr>
            <a:r>
              <a:rPr lang="en-US" sz="1600" dirty="0" smtClean="0"/>
              <a:t>17 Mar, power distribution problem, extended maintenance, 1930 hrs till 0315 hrs 20 Mar – </a:t>
            </a:r>
            <a:r>
              <a:rPr lang="en-US" sz="1600" u="sng" dirty="0" smtClean="0"/>
              <a:t>lost 2.3 day</a:t>
            </a:r>
            <a:r>
              <a:rPr lang="en-US" sz="1600" dirty="0" smtClean="0"/>
              <a:t>s</a:t>
            </a:r>
          </a:p>
          <a:p>
            <a:pPr eaLnBrk="1" hangingPunct="1">
              <a:lnSpc>
                <a:spcPct val="80000"/>
              </a:lnSpc>
            </a:pPr>
            <a:r>
              <a:rPr lang="en-US" sz="1600" b="1" dirty="0" smtClean="0">
                <a:solidFill>
                  <a:srgbClr val="3333FF"/>
                </a:solidFill>
              </a:rPr>
              <a:t>18 Apr, end 9.4 week physics run at √s = 500 GeV</a:t>
            </a:r>
          </a:p>
          <a:p>
            <a:pPr eaLnBrk="1" hangingPunct="1">
              <a:lnSpc>
                <a:spcPct val="80000"/>
              </a:lnSpc>
            </a:pPr>
            <a:r>
              <a:rPr lang="en-US" sz="1600" dirty="0" smtClean="0"/>
              <a:t>18 Apr jet target polarization measurement at injection (&lt;5%) </a:t>
            </a:r>
            <a:endParaRPr lang="en-US" sz="1600" b="1" dirty="0" smtClean="0">
              <a:solidFill>
                <a:srgbClr val="3333FF"/>
              </a:solidFill>
            </a:endParaRPr>
          </a:p>
          <a:p>
            <a:pPr eaLnBrk="1" hangingPunct="1">
              <a:lnSpc>
                <a:spcPct val="80000"/>
              </a:lnSpc>
            </a:pPr>
            <a:r>
              <a:rPr lang="en-US" sz="1600" dirty="0" smtClean="0"/>
              <a:t>19 Apr, short maintenance followed by setup for √s = 18 GeV AuAu</a:t>
            </a:r>
          </a:p>
          <a:p>
            <a:pPr eaLnBrk="1" hangingPunct="1">
              <a:lnSpc>
                <a:spcPct val="80000"/>
              </a:lnSpc>
            </a:pPr>
            <a:r>
              <a:rPr lang="en-US" sz="1600" b="1" dirty="0" smtClean="0">
                <a:solidFill>
                  <a:srgbClr val="3333FF"/>
                </a:solidFill>
              </a:rPr>
              <a:t>23 Apr, begin ~1 week physics run  </a:t>
            </a:r>
            <a:r>
              <a:rPr lang="en-US" sz="1600" b="1" dirty="0" smtClean="0">
                <a:solidFill>
                  <a:srgbClr val="FF0000"/>
                </a:solidFill>
              </a:rPr>
              <a:t>(√s = 19.6 </a:t>
            </a:r>
            <a:r>
              <a:rPr lang="en-US" sz="1600" b="1" dirty="0" err="1" smtClean="0">
                <a:solidFill>
                  <a:srgbClr val="FF0000"/>
                </a:solidFill>
              </a:rPr>
              <a:t>AuAu</a:t>
            </a:r>
            <a:r>
              <a:rPr lang="en-US" sz="1600" b="1" dirty="0" smtClean="0">
                <a:solidFill>
                  <a:srgbClr val="FF0000"/>
                </a:solidFill>
              </a:rPr>
              <a:t>)</a:t>
            </a:r>
          </a:p>
          <a:p>
            <a:pPr eaLnBrk="1" hangingPunct="1">
              <a:lnSpc>
                <a:spcPct val="80000"/>
              </a:lnSpc>
              <a:buNone/>
            </a:pPr>
            <a:endParaRPr lang="en-US" sz="1600" b="1" dirty="0" smtClean="0">
              <a:solidFill>
                <a:srgbClr val="FF0000"/>
              </a:solidFill>
            </a:endParaRPr>
          </a:p>
          <a:p>
            <a:pPr eaLnBrk="1" hangingPunct="1">
              <a:lnSpc>
                <a:spcPct val="80000"/>
              </a:lnSpc>
            </a:pPr>
            <a:r>
              <a:rPr lang="en-US" sz="1600" b="1" i="1" u="sng" dirty="0" smtClean="0">
                <a:solidFill>
                  <a:srgbClr val="FF0000"/>
                </a:solidFill>
              </a:rPr>
              <a:t>26 April - TODAY</a:t>
            </a:r>
          </a:p>
          <a:p>
            <a:pPr eaLnBrk="1" hangingPunct="1">
              <a:lnSpc>
                <a:spcPct val="80000"/>
              </a:lnSpc>
            </a:pPr>
            <a:r>
              <a:rPr lang="en-US" sz="1600" b="1" dirty="0" smtClean="0">
                <a:solidFill>
                  <a:srgbClr val="3333FF"/>
                </a:solidFill>
              </a:rPr>
              <a:t>2 May, end 1.3 week physics run at √s = 19.6 GeV</a:t>
            </a:r>
          </a:p>
          <a:p>
            <a:pPr eaLnBrk="1" hangingPunct="1">
              <a:lnSpc>
                <a:spcPct val="80000"/>
              </a:lnSpc>
            </a:pPr>
            <a:r>
              <a:rPr lang="en-US" sz="1600" dirty="0" smtClean="0"/>
              <a:t>2 May, begin 1 week setup for √s = 200 AuAu</a:t>
            </a:r>
          </a:p>
          <a:p>
            <a:pPr eaLnBrk="1" hangingPunct="1">
              <a:lnSpc>
                <a:spcPct val="80000"/>
              </a:lnSpc>
            </a:pPr>
            <a:r>
              <a:rPr lang="en-US" sz="1600" dirty="0" smtClean="0"/>
              <a:t>9 May (or sooner), begin 1 week Ramp-up with 8 hr/night beam to experiments</a:t>
            </a:r>
          </a:p>
          <a:p>
            <a:pPr eaLnBrk="1" hangingPunct="1">
              <a:lnSpc>
                <a:spcPct val="80000"/>
              </a:lnSpc>
            </a:pPr>
            <a:r>
              <a:rPr lang="en-US" sz="1600" b="1" dirty="0" smtClean="0">
                <a:solidFill>
                  <a:srgbClr val="3333FF"/>
                </a:solidFill>
              </a:rPr>
              <a:t>16 May, begin ?? week physics run at </a:t>
            </a:r>
            <a:r>
              <a:rPr lang="en-US" sz="1600" b="1" dirty="0" smtClean="0">
                <a:solidFill>
                  <a:srgbClr val="FF0000"/>
                </a:solidFill>
              </a:rPr>
              <a:t>(√s = 200 GeV/n </a:t>
            </a:r>
            <a:r>
              <a:rPr lang="en-US" sz="1600" b="1" dirty="0" err="1" smtClean="0">
                <a:solidFill>
                  <a:srgbClr val="FF0000"/>
                </a:solidFill>
              </a:rPr>
              <a:t>AuAu</a:t>
            </a:r>
            <a:r>
              <a:rPr lang="en-US" sz="1600" b="1" dirty="0" smtClean="0">
                <a:solidFill>
                  <a:srgbClr val="FF0000"/>
                </a:solidFill>
              </a:rPr>
              <a:t>)</a:t>
            </a:r>
          </a:p>
          <a:p>
            <a:pPr eaLnBrk="1" hangingPunct="1">
              <a:lnSpc>
                <a:spcPct val="80000"/>
              </a:lnSpc>
            </a:pPr>
            <a:r>
              <a:rPr lang="en-US" sz="1600" b="1" dirty="0" smtClean="0">
                <a:solidFill>
                  <a:srgbClr val="3333FF"/>
                </a:solidFill>
              </a:rPr>
              <a:t>29 June, end 6.3 week </a:t>
            </a:r>
            <a:r>
              <a:rPr lang="en-US" sz="1600" b="1" dirty="0" err="1" smtClean="0">
                <a:solidFill>
                  <a:srgbClr val="3333FF"/>
                </a:solidFill>
              </a:rPr>
              <a:t>AuAu</a:t>
            </a:r>
            <a:r>
              <a:rPr lang="en-US" sz="1600" b="1" dirty="0" smtClean="0">
                <a:solidFill>
                  <a:srgbClr val="3333FF"/>
                </a:solidFill>
              </a:rPr>
              <a:t> physics run at √s = 200 GeV/n </a:t>
            </a:r>
            <a:r>
              <a:rPr lang="en-US" sz="1600" b="1" dirty="0" smtClean="0">
                <a:solidFill>
                  <a:srgbClr val="FF0000"/>
                </a:solidFill>
              </a:rPr>
              <a:t>, begin warm-up</a:t>
            </a:r>
          </a:p>
          <a:p>
            <a:pPr eaLnBrk="1" hangingPunct="1">
              <a:lnSpc>
                <a:spcPct val="80000"/>
              </a:lnSpc>
            </a:pPr>
            <a:r>
              <a:rPr lang="en-US" sz="1600" b="1" dirty="0" smtClean="0">
                <a:solidFill>
                  <a:srgbClr val="FF0000"/>
                </a:solidFill>
              </a:rPr>
              <a:t>30 June, </a:t>
            </a:r>
            <a:r>
              <a:rPr lang="en-US" sz="1600" b="1" dirty="0" err="1" smtClean="0">
                <a:solidFill>
                  <a:srgbClr val="FF0000"/>
                </a:solidFill>
              </a:rPr>
              <a:t>cryo</a:t>
            </a:r>
            <a:r>
              <a:rPr lang="en-US" sz="1600" b="1" dirty="0" smtClean="0">
                <a:solidFill>
                  <a:srgbClr val="FF0000"/>
                </a:solidFill>
              </a:rPr>
              <a:t> warm-up ~ complete,  end 25.4 weeks </a:t>
            </a:r>
            <a:r>
              <a:rPr lang="en-US" sz="1600" b="1" dirty="0" err="1" smtClean="0">
                <a:solidFill>
                  <a:srgbClr val="FF0000"/>
                </a:solidFill>
              </a:rPr>
              <a:t>cryo</a:t>
            </a:r>
            <a:r>
              <a:rPr lang="en-US" sz="1600" b="1" dirty="0" smtClean="0">
                <a:solidFill>
                  <a:srgbClr val="FF0000"/>
                </a:solidFill>
              </a:rPr>
              <a:t> operation</a:t>
            </a:r>
          </a:p>
          <a:p>
            <a:pPr eaLnBrk="1" hangingPunct="1">
              <a:lnSpc>
                <a:spcPct val="80000"/>
              </a:lnSpc>
              <a:buNone/>
            </a:pPr>
            <a:endParaRPr lang="en-US" sz="1600" b="1" dirty="0" smtClean="0">
              <a:solidFill>
                <a:srgbClr val="C00000"/>
              </a:solidFill>
            </a:endParaRPr>
          </a:p>
          <a:p>
            <a:pPr eaLnBrk="1" hangingPunct="1">
              <a:lnSpc>
                <a:spcPct val="80000"/>
              </a:lnSpc>
              <a:buNone/>
            </a:pPr>
            <a:r>
              <a:rPr lang="en-US" sz="1600" b="1" dirty="0" smtClean="0">
                <a:solidFill>
                  <a:srgbClr val="C00000"/>
                </a:solidFill>
              </a:rPr>
              <a:t>What’s missing :</a:t>
            </a:r>
          </a:p>
          <a:p>
            <a:pPr eaLnBrk="1" hangingPunct="1">
              <a:lnSpc>
                <a:spcPct val="80000"/>
              </a:lnSpc>
            </a:pPr>
            <a:r>
              <a:rPr lang="en-US" sz="1600" b="1" dirty="0" smtClean="0">
                <a:solidFill>
                  <a:srgbClr val="C00000"/>
                </a:solidFill>
              </a:rPr>
              <a:t>Run into July?</a:t>
            </a:r>
          </a:p>
          <a:p>
            <a:pPr eaLnBrk="1" hangingPunct="1">
              <a:lnSpc>
                <a:spcPct val="80000"/>
              </a:lnSpc>
            </a:pPr>
            <a:r>
              <a:rPr lang="en-US" sz="1600" dirty="0" smtClean="0"/>
              <a:t>Uranium test/physics run</a:t>
            </a:r>
          </a:p>
          <a:p>
            <a:pPr eaLnBrk="1" hangingPunct="1">
              <a:lnSpc>
                <a:spcPct val="80000"/>
              </a:lnSpc>
            </a:pPr>
            <a:r>
              <a:rPr lang="en-US" sz="1600" dirty="0" smtClean="0"/>
              <a:t>Low energy test run</a:t>
            </a:r>
          </a:p>
        </p:txBody>
      </p:sp>
      <p:sp>
        <p:nvSpPr>
          <p:cNvPr id="4" name="Oval 3"/>
          <p:cNvSpPr/>
          <p:nvPr/>
        </p:nvSpPr>
        <p:spPr>
          <a:xfrm>
            <a:off x="381000" y="6400800"/>
            <a:ext cx="28956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10000" y="6019800"/>
            <a:ext cx="1415772" cy="369332"/>
          </a:xfrm>
          <a:prstGeom prst="rect">
            <a:avLst/>
          </a:prstGeom>
          <a:noFill/>
        </p:spPr>
        <p:txBody>
          <a:bodyPr wrap="none" rtlCol="0">
            <a:spAutoFit/>
          </a:bodyPr>
          <a:lstStyle/>
          <a:p>
            <a:r>
              <a:rPr lang="en-US" dirty="0" smtClean="0"/>
              <a:t>only 2 days!</a:t>
            </a:r>
            <a:endParaRPr lang="en-US" dirty="0"/>
          </a:p>
        </p:txBody>
      </p:sp>
      <p:cxnSp>
        <p:nvCxnSpPr>
          <p:cNvPr id="7" name="Straight Arrow Connector 6"/>
          <p:cNvCxnSpPr>
            <a:stCxn id="5" idx="1"/>
            <a:endCxn id="4" idx="6"/>
          </p:cNvCxnSpPr>
          <p:nvPr/>
        </p:nvCxnSpPr>
        <p:spPr>
          <a:xfrm rot="10800000" flipV="1">
            <a:off x="3276600" y="6204466"/>
            <a:ext cx="533400" cy="348734"/>
          </a:xfrm>
          <a:prstGeom prst="straightConnector1">
            <a:avLst/>
          </a:prstGeom>
          <a:ln>
            <a:solidFill>
              <a:srgbClr val="3333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04800" y="838200"/>
            <a:ext cx="8412417" cy="52197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577181"/>
            <a:ext cx="9144000" cy="6280819"/>
          </a:xfrm>
          <a:prstGeom prst="rect">
            <a:avLst/>
          </a:prstGeom>
          <a:noFill/>
          <a:ln w="9525">
            <a:noFill/>
            <a:miter lim="800000"/>
            <a:headEnd/>
            <a:tailEnd/>
          </a:ln>
        </p:spPr>
      </p:pic>
      <p:sp>
        <p:nvSpPr>
          <p:cNvPr id="4" name="TextBox 3"/>
          <p:cNvSpPr txBox="1"/>
          <p:nvPr/>
        </p:nvSpPr>
        <p:spPr>
          <a:xfrm>
            <a:off x="1143000" y="0"/>
            <a:ext cx="6165278" cy="923330"/>
          </a:xfrm>
          <a:prstGeom prst="rect">
            <a:avLst/>
          </a:prstGeom>
          <a:noFill/>
        </p:spPr>
        <p:txBody>
          <a:bodyPr wrap="none" rtlCol="0">
            <a:spAutoFit/>
          </a:bodyPr>
          <a:lstStyle/>
          <a:p>
            <a:r>
              <a:rPr lang="en-US" dirty="0" smtClean="0"/>
              <a:t>~ Best Store (scaling to 100 hrs at store), 12 April</a:t>
            </a:r>
          </a:p>
          <a:p>
            <a:r>
              <a:rPr lang="en-US" dirty="0" smtClean="0"/>
              <a:t>8.2 hour store, 2.64 pb</a:t>
            </a:r>
            <a:r>
              <a:rPr lang="en-US" baseline="30000" dirty="0" smtClean="0"/>
              <a:t>-1</a:t>
            </a:r>
            <a:r>
              <a:rPr lang="en-US" dirty="0" smtClean="0"/>
              <a:t>, peak </a:t>
            </a:r>
            <a:r>
              <a:rPr lang="en-US" dirty="0" err="1" smtClean="0"/>
              <a:t>lumi</a:t>
            </a:r>
            <a:r>
              <a:rPr lang="en-US" dirty="0" smtClean="0"/>
              <a:t> 143 x 10</a:t>
            </a:r>
            <a:r>
              <a:rPr lang="en-US" baseline="30000" dirty="0" smtClean="0"/>
              <a:t>30</a:t>
            </a:r>
            <a:r>
              <a:rPr lang="en-US" dirty="0" smtClean="0"/>
              <a:t> cm</a:t>
            </a:r>
            <a:r>
              <a:rPr lang="en-US" baseline="30000" dirty="0" smtClean="0"/>
              <a:t>-2</a:t>
            </a:r>
            <a:r>
              <a:rPr lang="en-US" dirty="0" smtClean="0"/>
              <a:t>s</a:t>
            </a:r>
            <a:r>
              <a:rPr lang="en-US" baseline="30000" dirty="0" smtClean="0"/>
              <a:t>-1</a:t>
            </a:r>
          </a:p>
          <a:p>
            <a:r>
              <a:rPr lang="en-US" dirty="0" smtClean="0"/>
              <a:t>Bunched intensity at beginning of physics 1.64/1.63 x 10 </a:t>
            </a:r>
            <a:r>
              <a:rPr lang="en-US" baseline="30000" dirty="0" smtClean="0"/>
              <a:t>11</a:t>
            </a:r>
            <a:endParaRPr lang="en-US" baseline="30000" dirty="0"/>
          </a:p>
        </p:txBody>
      </p:sp>
      <p:cxnSp>
        <p:nvCxnSpPr>
          <p:cNvPr id="5" name="Straight Arrow Connector 4"/>
          <p:cNvCxnSpPr>
            <a:stCxn id="6" idx="1"/>
          </p:cNvCxnSpPr>
          <p:nvPr/>
        </p:nvCxnSpPr>
        <p:spPr>
          <a:xfrm rot="10800000">
            <a:off x="609600" y="1447800"/>
            <a:ext cx="1905000" cy="565666"/>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514600" y="1828800"/>
            <a:ext cx="3014480" cy="369332"/>
          </a:xfrm>
          <a:prstGeom prst="rect">
            <a:avLst/>
          </a:prstGeom>
          <a:noFill/>
        </p:spPr>
        <p:txBody>
          <a:bodyPr wrap="none" rtlCol="0">
            <a:spAutoFit/>
          </a:bodyPr>
          <a:lstStyle/>
          <a:p>
            <a:r>
              <a:rPr lang="en-US" dirty="0" smtClean="0"/>
              <a:t>Run 11 Projected maximum</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85725" y="152400"/>
            <a:ext cx="8972550" cy="6553200"/>
          </a:xfrm>
          <a:prstGeom prst="rect">
            <a:avLst/>
          </a:prstGeom>
          <a:noFill/>
          <a:ln w="9525">
            <a:noFill/>
            <a:miter lim="800000"/>
            <a:headEnd/>
            <a:tailEnd/>
          </a:ln>
        </p:spPr>
      </p:pic>
      <p:sp>
        <p:nvSpPr>
          <p:cNvPr id="5" name="TextBox 4"/>
          <p:cNvSpPr txBox="1"/>
          <p:nvPr/>
        </p:nvSpPr>
        <p:spPr>
          <a:xfrm>
            <a:off x="4419600" y="3962400"/>
            <a:ext cx="3377848" cy="369332"/>
          </a:xfrm>
          <a:prstGeom prst="rect">
            <a:avLst/>
          </a:prstGeom>
          <a:noFill/>
        </p:spPr>
        <p:txBody>
          <a:bodyPr wrap="none" rtlCol="0">
            <a:spAutoFit/>
          </a:bodyPr>
          <a:lstStyle/>
          <a:p>
            <a:r>
              <a:rPr lang="en-US" dirty="0" smtClean="0"/>
              <a:t>PHENIX with singles correction</a:t>
            </a:r>
            <a:endParaRPr lang="en-US" dirty="0"/>
          </a:p>
        </p:txBody>
      </p:sp>
      <p:sp>
        <p:nvSpPr>
          <p:cNvPr id="6" name="TextBox 5"/>
          <p:cNvSpPr txBox="1"/>
          <p:nvPr/>
        </p:nvSpPr>
        <p:spPr>
          <a:xfrm>
            <a:off x="5105400" y="762000"/>
            <a:ext cx="2300630" cy="369332"/>
          </a:xfrm>
          <a:prstGeom prst="rect">
            <a:avLst/>
          </a:prstGeom>
          <a:noFill/>
        </p:spPr>
        <p:txBody>
          <a:bodyPr wrap="none" rtlCol="0">
            <a:spAutoFit/>
          </a:bodyPr>
          <a:lstStyle/>
          <a:p>
            <a:r>
              <a:rPr lang="en-US" dirty="0" smtClean="0"/>
              <a:t>no singles correction</a:t>
            </a:r>
            <a:endParaRPr lang="en-US" dirty="0"/>
          </a:p>
        </p:txBody>
      </p:sp>
      <p:cxnSp>
        <p:nvCxnSpPr>
          <p:cNvPr id="13" name="Straight Arrow Connector 12"/>
          <p:cNvCxnSpPr/>
          <p:nvPr/>
        </p:nvCxnSpPr>
        <p:spPr>
          <a:xfrm rot="10800000" flipV="1">
            <a:off x="2286000" y="4038600"/>
            <a:ext cx="304800" cy="152400"/>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90800" y="3810000"/>
            <a:ext cx="723275" cy="369332"/>
          </a:xfrm>
          <a:prstGeom prst="rect">
            <a:avLst/>
          </a:prstGeom>
          <a:noFill/>
        </p:spPr>
        <p:txBody>
          <a:bodyPr wrap="none" rtlCol="0">
            <a:spAutoFit/>
          </a:bodyPr>
          <a:lstStyle/>
          <a:p>
            <a:r>
              <a:rPr lang="en-US" dirty="0" smtClean="0"/>
              <a:t>-16%</a:t>
            </a:r>
            <a:endParaRPr lang="en-US" dirty="0"/>
          </a:p>
        </p:txBody>
      </p:sp>
      <p:cxnSp>
        <p:nvCxnSpPr>
          <p:cNvPr id="19" name="Straight Arrow Connector 18"/>
          <p:cNvCxnSpPr>
            <a:stCxn id="20" idx="2"/>
          </p:cNvCxnSpPr>
          <p:nvPr/>
        </p:nvCxnSpPr>
        <p:spPr>
          <a:xfrm rot="16200000" flipH="1">
            <a:off x="8028830" y="4906219"/>
            <a:ext cx="317262" cy="82687"/>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848600" y="4419600"/>
            <a:ext cx="595035" cy="369332"/>
          </a:xfrm>
          <a:prstGeom prst="rect">
            <a:avLst/>
          </a:prstGeom>
          <a:noFill/>
        </p:spPr>
        <p:txBody>
          <a:bodyPr wrap="none" rtlCol="0">
            <a:spAutoFit/>
          </a:bodyPr>
          <a:lstStyle/>
          <a:p>
            <a:r>
              <a:rPr lang="en-US" dirty="0" smtClean="0"/>
              <a:t>-8%</a:t>
            </a:r>
            <a:endParaRPr lang="en-US" dirty="0"/>
          </a:p>
        </p:txBody>
      </p:sp>
      <p:cxnSp>
        <p:nvCxnSpPr>
          <p:cNvPr id="23" name="Straight Arrow Connector 22"/>
          <p:cNvCxnSpPr/>
          <p:nvPr/>
        </p:nvCxnSpPr>
        <p:spPr>
          <a:xfrm rot="10800000" flipV="1">
            <a:off x="5181600" y="4724400"/>
            <a:ext cx="304800" cy="152400"/>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486400" y="4495800"/>
            <a:ext cx="723275" cy="369332"/>
          </a:xfrm>
          <a:prstGeom prst="rect">
            <a:avLst/>
          </a:prstGeom>
          <a:noFill/>
        </p:spPr>
        <p:txBody>
          <a:bodyPr wrap="none" rtlCol="0">
            <a:spAutoFit/>
          </a:bodyPr>
          <a:lstStyle/>
          <a:p>
            <a:r>
              <a:rPr lang="en-US" dirty="0" smtClean="0"/>
              <a:t>-17%</a:t>
            </a:r>
            <a:endParaRPr lang="en-US" dirty="0"/>
          </a:p>
        </p:txBody>
      </p:sp>
      <p:cxnSp>
        <p:nvCxnSpPr>
          <p:cNvPr id="25" name="Straight Arrow Connector 24"/>
          <p:cNvCxnSpPr/>
          <p:nvPr/>
        </p:nvCxnSpPr>
        <p:spPr>
          <a:xfrm rot="10800000">
            <a:off x="762000" y="3941064"/>
            <a:ext cx="1676400" cy="1784866"/>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438400" y="5562600"/>
            <a:ext cx="5047087" cy="369332"/>
          </a:xfrm>
          <a:prstGeom prst="rect">
            <a:avLst/>
          </a:prstGeom>
          <a:noFill/>
        </p:spPr>
        <p:txBody>
          <a:bodyPr wrap="none" rtlCol="0">
            <a:spAutoFit/>
          </a:bodyPr>
          <a:lstStyle/>
          <a:p>
            <a:r>
              <a:rPr lang="en-US" dirty="0" smtClean="0"/>
              <a:t>Run 11 Projected maximum (170 x 10</a:t>
            </a:r>
            <a:r>
              <a:rPr lang="en-US" baseline="30000" dirty="0" smtClean="0"/>
              <a:t>30</a:t>
            </a:r>
            <a:r>
              <a:rPr lang="en-US" dirty="0" smtClean="0"/>
              <a:t> cm</a:t>
            </a:r>
            <a:r>
              <a:rPr lang="en-US" baseline="30000" dirty="0" smtClean="0"/>
              <a:t>-2</a:t>
            </a:r>
            <a:r>
              <a:rPr lang="en-US" dirty="0" smtClean="0"/>
              <a:t>s</a:t>
            </a:r>
            <a:r>
              <a:rPr lang="en-US" baseline="30000" dirty="0" smtClean="0"/>
              <a:t>-1</a:t>
            </a:r>
            <a:r>
              <a:rPr lang="en-US" dirty="0" smtClean="0"/>
              <a:t>)</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a:stretch>
            <a:fillRect/>
          </a:stretch>
        </p:blipFill>
        <p:spPr bwMode="auto">
          <a:xfrm>
            <a:off x="1" y="142875"/>
            <a:ext cx="9144000" cy="6253082"/>
          </a:xfrm>
          <a:prstGeom prst="rect">
            <a:avLst/>
          </a:prstGeom>
          <a:noFill/>
          <a:ln w="9525">
            <a:noFill/>
            <a:miter lim="800000"/>
            <a:headEnd/>
            <a:tailEnd/>
          </a:ln>
        </p:spPr>
      </p:pic>
      <p:sp>
        <p:nvSpPr>
          <p:cNvPr id="8" name="TextBox 7"/>
          <p:cNvSpPr txBox="1"/>
          <p:nvPr/>
        </p:nvSpPr>
        <p:spPr>
          <a:xfrm>
            <a:off x="2667000" y="3962400"/>
            <a:ext cx="3653564" cy="369332"/>
          </a:xfrm>
          <a:prstGeom prst="rect">
            <a:avLst/>
          </a:prstGeom>
          <a:noFill/>
        </p:spPr>
        <p:txBody>
          <a:bodyPr wrap="none" rtlCol="0">
            <a:spAutoFit/>
          </a:bodyPr>
          <a:lstStyle/>
          <a:p>
            <a:r>
              <a:rPr lang="en-US" dirty="0" smtClean="0"/>
              <a:t>Inferred emittance = 20.7 </a:t>
            </a:r>
            <a:r>
              <a:rPr lang="en-US" dirty="0" err="1" smtClean="0">
                <a:latin typeface="Symbol" pitchFamily="18" charset="2"/>
              </a:rPr>
              <a:t>p</a:t>
            </a:r>
            <a:r>
              <a:rPr lang="en-US" dirty="0" err="1" smtClean="0"/>
              <a:t>mmmr</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1700810" y="1371600"/>
            <a:ext cx="5742380" cy="4114799"/>
          </a:xfrm>
          <a:prstGeom prst="rect">
            <a:avLst/>
          </a:prstGeom>
          <a:noFill/>
          <a:ln w="9525">
            <a:noFill/>
            <a:miter lim="800000"/>
            <a:headEnd/>
            <a:tailEnd/>
          </a:ln>
          <a:effectLst/>
        </p:spPr>
      </p:pic>
      <p:cxnSp>
        <p:nvCxnSpPr>
          <p:cNvPr id="6" name="Straight Connector 5"/>
          <p:cNvCxnSpPr/>
          <p:nvPr/>
        </p:nvCxnSpPr>
        <p:spPr>
          <a:xfrm rot="5400000" flipH="1" flipV="1">
            <a:off x="4038600" y="4038600"/>
            <a:ext cx="1371600"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86200" y="3048000"/>
            <a:ext cx="1946367" cy="307777"/>
          </a:xfrm>
          <a:prstGeom prst="rect">
            <a:avLst/>
          </a:prstGeom>
          <a:noFill/>
        </p:spPr>
        <p:txBody>
          <a:bodyPr wrap="none" rtlCol="0">
            <a:spAutoFit/>
          </a:bodyPr>
          <a:lstStyle/>
          <a:p>
            <a:r>
              <a:rPr lang="en-US" sz="1400" dirty="0" smtClean="0"/>
              <a:t>Estimate for 18 GeV/n</a:t>
            </a:r>
            <a:endParaRPr lang="en-US" sz="1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2334870" cy="369332"/>
          </a:xfrm>
          <a:prstGeom prst="rect">
            <a:avLst/>
          </a:prstGeom>
          <a:noFill/>
        </p:spPr>
        <p:txBody>
          <a:bodyPr wrap="none" rtlCol="0">
            <a:spAutoFit/>
          </a:bodyPr>
          <a:lstStyle/>
          <a:p>
            <a:r>
              <a:rPr lang="en-US" dirty="0" smtClean="0"/>
              <a:t>Through 14 Apr 2011</a:t>
            </a:r>
            <a:endParaRPr lang="en-US" dirty="0"/>
          </a:p>
        </p:txBody>
      </p:sp>
      <p:pic>
        <p:nvPicPr>
          <p:cNvPr id="2" name="Picture 2"/>
          <p:cNvPicPr>
            <a:picLocks noChangeAspect="1" noChangeArrowheads="1"/>
          </p:cNvPicPr>
          <p:nvPr/>
        </p:nvPicPr>
        <p:blipFill>
          <a:blip r:embed="rId2" cstate="print"/>
          <a:srcRect/>
          <a:stretch>
            <a:fillRect/>
          </a:stretch>
        </p:blipFill>
        <p:spPr bwMode="auto">
          <a:xfrm>
            <a:off x="514350" y="523875"/>
            <a:ext cx="8115300" cy="5810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2334870" cy="369332"/>
          </a:xfrm>
          <a:prstGeom prst="rect">
            <a:avLst/>
          </a:prstGeom>
          <a:noFill/>
        </p:spPr>
        <p:txBody>
          <a:bodyPr wrap="none" rtlCol="0">
            <a:spAutoFit/>
          </a:bodyPr>
          <a:lstStyle/>
          <a:p>
            <a:r>
              <a:rPr lang="en-US" dirty="0" smtClean="0"/>
              <a:t>Through 14 Apr 2011</a:t>
            </a: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1066800" y="1143000"/>
            <a:ext cx="6888204" cy="48391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2334870" cy="369332"/>
          </a:xfrm>
          <a:prstGeom prst="rect">
            <a:avLst/>
          </a:prstGeom>
          <a:noFill/>
        </p:spPr>
        <p:txBody>
          <a:bodyPr wrap="none" rtlCol="0">
            <a:spAutoFit/>
          </a:bodyPr>
          <a:lstStyle/>
          <a:p>
            <a:r>
              <a:rPr lang="en-US" dirty="0" smtClean="0"/>
              <a:t>Through 14 Apr 2011</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990601" y="914642"/>
            <a:ext cx="7163142" cy="502895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2334870" cy="369332"/>
          </a:xfrm>
          <a:prstGeom prst="rect">
            <a:avLst/>
          </a:prstGeom>
          <a:noFill/>
        </p:spPr>
        <p:txBody>
          <a:bodyPr wrap="none" rtlCol="0">
            <a:spAutoFit/>
          </a:bodyPr>
          <a:lstStyle/>
          <a:p>
            <a:r>
              <a:rPr lang="en-US" dirty="0" smtClean="0"/>
              <a:t>Through 14 Apr 2011</a:t>
            </a:r>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990601" y="914642"/>
            <a:ext cx="7315200" cy="51357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152400"/>
            <a:ext cx="8686800" cy="639763"/>
          </a:xfrm>
        </p:spPr>
        <p:txBody>
          <a:bodyPr>
            <a:normAutofit fontScale="90000"/>
          </a:bodyPr>
          <a:lstStyle/>
          <a:p>
            <a:pPr eaLnBrk="1" hangingPunct="1">
              <a:defRPr/>
            </a:pPr>
            <a:r>
              <a:rPr lang="en-US" sz="1800" b="1" dirty="0" smtClean="0"/>
              <a:t>Run 11 Plan based on PAC recommendation/ALD Guidance and available funds </a:t>
            </a:r>
            <a:br>
              <a:rPr lang="en-US" sz="1800" b="1" dirty="0" smtClean="0"/>
            </a:br>
            <a:r>
              <a:rPr lang="en-US" sz="1800" b="1" dirty="0" smtClean="0"/>
              <a:t>4/26/10 update (1/2)</a:t>
            </a:r>
            <a:endParaRPr lang="en-US" sz="1800" b="1" dirty="0" smtClean="0">
              <a:sym typeface="Symbol" pitchFamily="18" charset="2"/>
            </a:endParaRPr>
          </a:p>
        </p:txBody>
      </p:sp>
      <p:sp>
        <p:nvSpPr>
          <p:cNvPr id="15363" name="Content Placeholder 2"/>
          <p:cNvSpPr>
            <a:spLocks noGrp="1"/>
          </p:cNvSpPr>
          <p:nvPr>
            <p:ph sz="half" idx="4294967295"/>
          </p:nvPr>
        </p:nvSpPr>
        <p:spPr>
          <a:xfrm>
            <a:off x="457200" y="914400"/>
            <a:ext cx="8382000" cy="5334000"/>
          </a:xfrm>
        </p:spPr>
        <p:txBody>
          <a:bodyPr/>
          <a:lstStyle/>
          <a:p>
            <a:pPr eaLnBrk="1" hangingPunct="1">
              <a:lnSpc>
                <a:spcPct val="80000"/>
              </a:lnSpc>
              <a:buFont typeface="Arial" charset="0"/>
              <a:buNone/>
            </a:pPr>
            <a:endParaRPr lang="en-US" sz="1050" b="1" dirty="0" smtClean="0"/>
          </a:p>
          <a:p>
            <a:pPr eaLnBrk="1" hangingPunct="1">
              <a:lnSpc>
                <a:spcPct val="80000"/>
              </a:lnSpc>
            </a:pPr>
            <a:r>
              <a:rPr lang="en-US" sz="1400" dirty="0" smtClean="0"/>
              <a:t>3 Jan, Begin cool-down to 4.5K </a:t>
            </a:r>
          </a:p>
          <a:p>
            <a:pPr eaLnBrk="1" hangingPunct="1">
              <a:lnSpc>
                <a:spcPct val="80000"/>
              </a:lnSpc>
            </a:pPr>
            <a:r>
              <a:rPr lang="en-US" sz="1400" dirty="0" smtClean="0"/>
              <a:t>8 Jan, Cool-down to 4.5K complete in both rings, preliminary setup begins</a:t>
            </a:r>
          </a:p>
          <a:p>
            <a:pPr eaLnBrk="1" hangingPunct="1">
              <a:lnSpc>
                <a:spcPct val="80000"/>
              </a:lnSpc>
            </a:pPr>
            <a:r>
              <a:rPr lang="en-US" sz="1400" dirty="0" smtClean="0"/>
              <a:t>~11 Jan, 2 ⅟</a:t>
            </a:r>
            <a:r>
              <a:rPr lang="en-US" sz="1400" baseline="-25000" dirty="0" smtClean="0"/>
              <a:t>2</a:t>
            </a:r>
            <a:r>
              <a:rPr lang="en-US" sz="1400" dirty="0" smtClean="0"/>
              <a:t> weeks beam setup for √s = 500 GeV pp in RHIC begins.</a:t>
            </a:r>
          </a:p>
          <a:p>
            <a:pPr eaLnBrk="1" hangingPunct="1">
              <a:lnSpc>
                <a:spcPct val="80000"/>
              </a:lnSpc>
            </a:pPr>
            <a:r>
              <a:rPr lang="en-US" sz="1400" dirty="0" smtClean="0"/>
              <a:t>15 Jan, power supply work/DX training complete</a:t>
            </a:r>
          </a:p>
          <a:p>
            <a:pPr eaLnBrk="1" hangingPunct="1">
              <a:lnSpc>
                <a:spcPct val="80000"/>
              </a:lnSpc>
            </a:pPr>
            <a:r>
              <a:rPr lang="en-US" sz="1400" dirty="0" smtClean="0"/>
              <a:t>17 Jan, first successful ramp</a:t>
            </a:r>
          </a:p>
          <a:p>
            <a:pPr eaLnBrk="1" hangingPunct="1">
              <a:lnSpc>
                <a:spcPct val="80000"/>
              </a:lnSpc>
            </a:pPr>
            <a:r>
              <a:rPr lang="en-US" sz="1400" dirty="0" smtClean="0"/>
              <a:t>19 Jan, 1</a:t>
            </a:r>
            <a:r>
              <a:rPr lang="en-US" sz="1400" baseline="30000" dirty="0" smtClean="0"/>
              <a:t>st</a:t>
            </a:r>
            <a:r>
              <a:rPr lang="en-US" sz="1400" dirty="0" smtClean="0"/>
              <a:t> </a:t>
            </a:r>
            <a:r>
              <a:rPr lang="en-US" sz="1400" dirty="0" err="1" smtClean="0"/>
              <a:t>maint</a:t>
            </a:r>
            <a:r>
              <a:rPr lang="en-US" sz="1400" dirty="0" smtClean="0"/>
              <a:t> day</a:t>
            </a:r>
          </a:p>
          <a:p>
            <a:pPr eaLnBrk="1" hangingPunct="1">
              <a:lnSpc>
                <a:spcPct val="80000"/>
              </a:lnSpc>
            </a:pPr>
            <a:r>
              <a:rPr lang="en-US" sz="1400" dirty="0" smtClean="0"/>
              <a:t>24 Jan, 1 week Ramp-up with 8 hr/night beam to experiments</a:t>
            </a:r>
          </a:p>
          <a:p>
            <a:pPr eaLnBrk="1" hangingPunct="1">
              <a:lnSpc>
                <a:spcPct val="80000"/>
              </a:lnSpc>
            </a:pPr>
            <a:r>
              <a:rPr lang="en-US" sz="1400" b="1" dirty="0" smtClean="0">
                <a:solidFill>
                  <a:srgbClr val="3333FF"/>
                </a:solidFill>
              </a:rPr>
              <a:t>11 Feb (machine and ~experiments), begin ~10 week physics run </a:t>
            </a:r>
            <a:r>
              <a:rPr lang="en-US" sz="1400" b="1" dirty="0" smtClean="0">
                <a:solidFill>
                  <a:srgbClr val="FF0000"/>
                </a:solidFill>
              </a:rPr>
              <a:t>(√s = 500 GeV pp</a:t>
            </a:r>
            <a:r>
              <a:rPr lang="en-US" sz="1400" dirty="0" smtClean="0"/>
              <a:t>)</a:t>
            </a:r>
          </a:p>
          <a:p>
            <a:pPr eaLnBrk="1" hangingPunct="1">
              <a:lnSpc>
                <a:spcPct val="80000"/>
              </a:lnSpc>
            </a:pPr>
            <a:r>
              <a:rPr lang="en-US" sz="1400" dirty="0" smtClean="0"/>
              <a:t>16 Feb, AGS Jump Quads in routine operation for RHIC injection</a:t>
            </a:r>
          </a:p>
          <a:p>
            <a:pPr eaLnBrk="1" hangingPunct="1">
              <a:lnSpc>
                <a:spcPct val="80000"/>
              </a:lnSpc>
            </a:pPr>
            <a:r>
              <a:rPr lang="en-US" sz="1400" dirty="0" smtClean="0"/>
              <a:t>24 Feb, 9 MHz cavity in routine operation </a:t>
            </a:r>
          </a:p>
          <a:p>
            <a:pPr eaLnBrk="1" hangingPunct="1">
              <a:lnSpc>
                <a:spcPct val="80000"/>
              </a:lnSpc>
            </a:pPr>
            <a:r>
              <a:rPr lang="en-US" sz="1400" dirty="0" smtClean="0"/>
              <a:t>7 Mar, cryo troubles, extended maintenance, 0900 hrs till 2000 hrs 14 Mar – </a:t>
            </a:r>
            <a:r>
              <a:rPr lang="en-US" sz="1400" u="sng" dirty="0" smtClean="0"/>
              <a:t>lost 7.5 days</a:t>
            </a:r>
          </a:p>
          <a:p>
            <a:pPr eaLnBrk="1" hangingPunct="1">
              <a:lnSpc>
                <a:spcPct val="80000"/>
              </a:lnSpc>
            </a:pPr>
            <a:r>
              <a:rPr lang="en-US" sz="1400" dirty="0" smtClean="0"/>
              <a:t>17 Mar, power distribution problem, extended maintenance, 1930 hrs till 0315 hrs 20 Mar – </a:t>
            </a:r>
            <a:r>
              <a:rPr lang="en-US" sz="1400" u="sng" dirty="0" smtClean="0"/>
              <a:t>lost 2.3 day</a:t>
            </a:r>
            <a:r>
              <a:rPr lang="en-US" sz="1400" dirty="0" smtClean="0"/>
              <a:t>s</a:t>
            </a:r>
          </a:p>
          <a:p>
            <a:pPr eaLnBrk="1" hangingPunct="1">
              <a:lnSpc>
                <a:spcPct val="80000"/>
              </a:lnSpc>
            </a:pPr>
            <a:r>
              <a:rPr lang="en-US" sz="1400" dirty="0" smtClean="0"/>
              <a:t>28 March – 1 April, PAC 2011</a:t>
            </a:r>
          </a:p>
          <a:p>
            <a:pPr eaLnBrk="1" hangingPunct="1">
              <a:lnSpc>
                <a:spcPct val="80000"/>
              </a:lnSpc>
            </a:pPr>
            <a:r>
              <a:rPr lang="en-US" sz="1400" b="1" u="sng" dirty="0" smtClean="0">
                <a:solidFill>
                  <a:srgbClr val="FF0000"/>
                </a:solidFill>
              </a:rPr>
              <a:t>15 April Continuing Resolution Ends, guidance to follow</a:t>
            </a:r>
          </a:p>
          <a:p>
            <a:pPr eaLnBrk="1" hangingPunct="1">
              <a:lnSpc>
                <a:spcPct val="80000"/>
              </a:lnSpc>
            </a:pPr>
            <a:r>
              <a:rPr lang="en-US" sz="1400" b="1" dirty="0" smtClean="0">
                <a:solidFill>
                  <a:srgbClr val="3333FF"/>
                </a:solidFill>
              </a:rPr>
              <a:t>18 Apr, end 9.4 week pp physics run at √s = 500 GeV </a:t>
            </a:r>
          </a:p>
          <a:p>
            <a:pPr eaLnBrk="1" hangingPunct="1">
              <a:lnSpc>
                <a:spcPct val="80000"/>
              </a:lnSpc>
            </a:pPr>
            <a:r>
              <a:rPr lang="en-US" sz="1400" dirty="0" smtClean="0"/>
              <a:t>18 Apr jet target polarization measurement at injection (&lt;5%) </a:t>
            </a:r>
            <a:endParaRPr lang="en-US" sz="1400" b="1" dirty="0" smtClean="0">
              <a:solidFill>
                <a:srgbClr val="3333FF"/>
              </a:solidFill>
            </a:endParaRPr>
          </a:p>
          <a:p>
            <a:pPr eaLnBrk="1" hangingPunct="1">
              <a:lnSpc>
                <a:spcPct val="80000"/>
              </a:lnSpc>
            </a:pPr>
            <a:r>
              <a:rPr lang="en-US" sz="1400" dirty="0" smtClean="0"/>
              <a:t>19 Apr, short maintenance followed by setup for √s = 18 GeV AuAu</a:t>
            </a:r>
          </a:p>
          <a:p>
            <a:pPr eaLnBrk="1" hangingPunct="1">
              <a:lnSpc>
                <a:spcPct val="80000"/>
              </a:lnSpc>
            </a:pPr>
            <a:r>
              <a:rPr lang="en-US" sz="1400" b="1" dirty="0" smtClean="0">
                <a:solidFill>
                  <a:srgbClr val="3333FF"/>
                </a:solidFill>
              </a:rPr>
              <a:t>23 Apr, begin ~1 week physics run  </a:t>
            </a:r>
            <a:r>
              <a:rPr lang="en-US" sz="1400" b="1" dirty="0" smtClean="0">
                <a:solidFill>
                  <a:srgbClr val="FF0000"/>
                </a:solidFill>
              </a:rPr>
              <a:t>(√s = 19.6 </a:t>
            </a:r>
            <a:r>
              <a:rPr lang="en-US" sz="1400" b="1" dirty="0" err="1" smtClean="0">
                <a:solidFill>
                  <a:srgbClr val="FF0000"/>
                </a:solidFill>
              </a:rPr>
              <a:t>AuAu</a:t>
            </a:r>
            <a:r>
              <a:rPr lang="en-US" sz="1400" b="1" dirty="0" smtClean="0">
                <a:solidFill>
                  <a:srgbClr val="FF0000"/>
                </a:solidFill>
              </a:rPr>
              <a:t>)</a:t>
            </a:r>
          </a:p>
          <a:p>
            <a:pPr eaLnBrk="1" hangingPunct="1">
              <a:lnSpc>
                <a:spcPct val="80000"/>
              </a:lnSpc>
              <a:buNone/>
            </a:pPr>
            <a:endParaRPr lang="en-US" sz="1400" b="1" i="1" u="sng" dirty="0" smtClean="0">
              <a:solidFill>
                <a:srgbClr val="FF0000"/>
              </a:solidFill>
            </a:endParaRPr>
          </a:p>
          <a:p>
            <a:pPr eaLnBrk="1" hangingPunct="1">
              <a:lnSpc>
                <a:spcPct val="80000"/>
              </a:lnSpc>
            </a:pPr>
            <a:r>
              <a:rPr lang="en-US" sz="1400" b="1" dirty="0" smtClean="0">
                <a:solidFill>
                  <a:srgbClr val="3333FF"/>
                </a:solidFill>
              </a:rPr>
              <a:t>2 May, end 1.3 week physics run at √s = 19.6 GeV </a:t>
            </a:r>
            <a:endParaRPr lang="en-US" sz="14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376463" y="533400"/>
            <a:ext cx="8503811" cy="5867400"/>
          </a:xfrm>
          <a:prstGeom prst="rect">
            <a:avLst/>
          </a:prstGeom>
          <a:noFill/>
          <a:ln w="9525">
            <a:noFill/>
            <a:miter lim="800000"/>
            <a:headEnd/>
            <a:tailEnd/>
          </a:ln>
          <a:effectLst/>
        </p:spPr>
      </p:pic>
      <p:sp>
        <p:nvSpPr>
          <p:cNvPr id="6" name="Rectangle 5"/>
          <p:cNvSpPr/>
          <p:nvPr/>
        </p:nvSpPr>
        <p:spPr>
          <a:xfrm>
            <a:off x="1371600" y="152400"/>
            <a:ext cx="4523995" cy="369332"/>
          </a:xfrm>
          <a:prstGeom prst="rect">
            <a:avLst/>
          </a:prstGeom>
        </p:spPr>
        <p:txBody>
          <a:bodyPr wrap="none">
            <a:spAutoFit/>
          </a:bodyPr>
          <a:lstStyle/>
          <a:p>
            <a:r>
              <a:rPr lang="en-US" b="1" dirty="0" err="1" smtClean="0">
                <a:solidFill>
                  <a:srgbClr val="3333FF"/>
                </a:solidFill>
              </a:rPr>
              <a:t>AuAu</a:t>
            </a:r>
            <a:r>
              <a:rPr lang="en-US" b="1" dirty="0" smtClean="0">
                <a:solidFill>
                  <a:srgbClr val="3333FF"/>
                </a:solidFill>
              </a:rPr>
              <a:t> at √s = 19.6 GeV – all runs to date</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2" cstate="print"/>
          <a:srcRect/>
          <a:stretch>
            <a:fillRect/>
          </a:stretch>
        </p:blipFill>
        <p:spPr bwMode="auto">
          <a:xfrm>
            <a:off x="0" y="0"/>
            <a:ext cx="5543550" cy="3476625"/>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srcRect/>
          <a:stretch>
            <a:fillRect/>
          </a:stretch>
        </p:blipFill>
        <p:spPr bwMode="auto">
          <a:xfrm>
            <a:off x="3714750" y="3295650"/>
            <a:ext cx="5429250" cy="3562350"/>
          </a:xfrm>
          <a:prstGeom prst="rect">
            <a:avLst/>
          </a:prstGeom>
          <a:noFill/>
          <a:ln w="9525">
            <a:noFill/>
            <a:miter lim="800000"/>
            <a:headEnd/>
            <a:tailEnd/>
          </a:ln>
          <a:effectLst/>
        </p:spPr>
      </p:pic>
      <p:sp>
        <p:nvSpPr>
          <p:cNvPr id="17" name="TextBox 16"/>
          <p:cNvSpPr txBox="1"/>
          <p:nvPr/>
        </p:nvSpPr>
        <p:spPr>
          <a:xfrm>
            <a:off x="5446769" y="533400"/>
            <a:ext cx="3581301" cy="1364989"/>
          </a:xfrm>
          <a:prstGeom prst="rect">
            <a:avLst/>
          </a:prstGeom>
          <a:noFill/>
        </p:spPr>
        <p:txBody>
          <a:bodyPr wrap="none" rtlCol="0">
            <a:spAutoFit/>
          </a:bodyPr>
          <a:lstStyle/>
          <a:p>
            <a:r>
              <a:rPr lang="en-US" sz="1600" dirty="0" smtClean="0"/>
              <a:t>7 April Up-Down Ramp measurement</a:t>
            </a:r>
          </a:p>
          <a:p>
            <a:r>
              <a:rPr lang="en-US" sz="1600" dirty="0" smtClean="0"/>
              <a:t>Blue Beam</a:t>
            </a:r>
          </a:p>
          <a:p>
            <a:endParaRPr lang="en-US" dirty="0"/>
          </a:p>
          <a:p>
            <a:endParaRPr lang="en-US" sz="1470" dirty="0" smtClean="0"/>
          </a:p>
          <a:p>
            <a:endParaRPr lang="en-US" dirty="0"/>
          </a:p>
        </p:txBody>
      </p:sp>
      <p:cxnSp>
        <p:nvCxnSpPr>
          <p:cNvPr id="22" name="Straight Connector 21"/>
          <p:cNvCxnSpPr/>
          <p:nvPr/>
        </p:nvCxnSpPr>
        <p:spPr>
          <a:xfrm flipV="1">
            <a:off x="1143000" y="685800"/>
            <a:ext cx="9906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133600" y="685800"/>
            <a:ext cx="19050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2057400" y="1600200"/>
            <a:ext cx="1981200" cy="2286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86400" y="1219200"/>
            <a:ext cx="3626314" cy="1857432"/>
          </a:xfrm>
          <a:prstGeom prst="rect">
            <a:avLst/>
          </a:prstGeom>
          <a:noFill/>
        </p:spPr>
        <p:txBody>
          <a:bodyPr wrap="none" rtlCol="0">
            <a:spAutoFit/>
          </a:bodyPr>
          <a:lstStyle/>
          <a:p>
            <a:endParaRPr lang="en-US" dirty="0"/>
          </a:p>
          <a:p>
            <a:r>
              <a:rPr lang="en-US" sz="1400" dirty="0" smtClean="0"/>
              <a:t>Current CNI average analyzing powers are:</a:t>
            </a:r>
          </a:p>
          <a:p>
            <a:r>
              <a:rPr lang="en-US" sz="1200" u="sng" dirty="0" smtClean="0"/>
              <a:t>Energy</a:t>
            </a:r>
            <a:r>
              <a:rPr lang="en-US" sz="1400" dirty="0" smtClean="0"/>
              <a:t>        </a:t>
            </a:r>
            <a:r>
              <a:rPr lang="en-US" sz="1200" u="sng" dirty="0" smtClean="0"/>
              <a:t>A</a:t>
            </a:r>
            <a:r>
              <a:rPr lang="en-US" sz="1000" u="sng" dirty="0" smtClean="0"/>
              <a:t>N</a:t>
            </a:r>
            <a:endParaRPr lang="en-US" sz="1100" u="sng" dirty="0" smtClean="0"/>
          </a:p>
          <a:p>
            <a:r>
              <a:rPr lang="en-US" sz="1200" dirty="0" smtClean="0"/>
              <a:t>24                0.0144</a:t>
            </a:r>
          </a:p>
          <a:p>
            <a:r>
              <a:rPr lang="en-US" sz="1200" dirty="0" smtClean="0"/>
              <a:t>100              0.0122</a:t>
            </a:r>
          </a:p>
          <a:p>
            <a:r>
              <a:rPr lang="en-US" sz="1200" dirty="0" smtClean="0"/>
              <a:t>250              0.0147</a:t>
            </a:r>
          </a:p>
          <a:p>
            <a:endParaRPr lang="en-US" sz="1470" dirty="0" smtClean="0"/>
          </a:p>
          <a:p>
            <a:endParaRPr lang="en-US" dirty="0"/>
          </a:p>
        </p:txBody>
      </p:sp>
      <p:cxnSp>
        <p:nvCxnSpPr>
          <p:cNvPr id="15" name="Straight Connector 14"/>
          <p:cNvCxnSpPr/>
          <p:nvPr/>
        </p:nvCxnSpPr>
        <p:spPr>
          <a:xfrm>
            <a:off x="4800600" y="4267200"/>
            <a:ext cx="9144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15000" y="4419600"/>
            <a:ext cx="1905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flipV="1">
            <a:off x="5715000" y="4876800"/>
            <a:ext cx="1905000" cy="2286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2" cstate="print"/>
          <a:srcRect/>
          <a:stretch>
            <a:fillRect/>
          </a:stretch>
        </p:blipFill>
        <p:spPr bwMode="auto">
          <a:xfrm>
            <a:off x="0" y="0"/>
            <a:ext cx="5429250" cy="356235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3714750" y="3295650"/>
            <a:ext cx="5429250" cy="3562350"/>
          </a:xfrm>
          <a:prstGeom prst="rect">
            <a:avLst/>
          </a:prstGeom>
          <a:noFill/>
          <a:ln w="9525">
            <a:noFill/>
            <a:miter lim="800000"/>
            <a:headEnd/>
            <a:tailEnd/>
          </a:ln>
          <a:effectLst/>
        </p:spPr>
      </p:pic>
      <p:cxnSp>
        <p:nvCxnSpPr>
          <p:cNvPr id="28" name="Straight Connector 27"/>
          <p:cNvCxnSpPr/>
          <p:nvPr/>
        </p:nvCxnSpPr>
        <p:spPr>
          <a:xfrm flipV="1">
            <a:off x="1143000" y="914400"/>
            <a:ext cx="9144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057400" y="838200"/>
            <a:ext cx="1905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1981200" y="1783080"/>
            <a:ext cx="190500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446769" y="533400"/>
            <a:ext cx="3581301" cy="861774"/>
          </a:xfrm>
          <a:prstGeom prst="rect">
            <a:avLst/>
          </a:prstGeom>
          <a:noFill/>
        </p:spPr>
        <p:txBody>
          <a:bodyPr wrap="none" rtlCol="0">
            <a:spAutoFit/>
          </a:bodyPr>
          <a:lstStyle/>
          <a:p>
            <a:r>
              <a:rPr lang="en-US" sz="1600" dirty="0" smtClean="0"/>
              <a:t>7 April Up-Down Ramp measurement</a:t>
            </a:r>
          </a:p>
          <a:p>
            <a:r>
              <a:rPr lang="en-US" sz="1600" dirty="0" smtClean="0"/>
              <a:t>Yellow Beam (only Yellow 1 was </a:t>
            </a:r>
          </a:p>
          <a:p>
            <a:r>
              <a:rPr lang="en-US" sz="1600" dirty="0" smtClean="0"/>
              <a:t>used as Yellow 2 was acting up)</a:t>
            </a:r>
          </a:p>
        </p:txBody>
      </p:sp>
      <p:cxnSp>
        <p:nvCxnSpPr>
          <p:cNvPr id="44" name="Straight Connector 43"/>
          <p:cNvCxnSpPr/>
          <p:nvPr/>
        </p:nvCxnSpPr>
        <p:spPr>
          <a:xfrm>
            <a:off x="4724400" y="4419600"/>
            <a:ext cx="9906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715000" y="4495800"/>
            <a:ext cx="1905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flipV="1">
            <a:off x="5715000" y="4876800"/>
            <a:ext cx="1905000"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486400" y="1219200"/>
            <a:ext cx="3626314" cy="1857432"/>
          </a:xfrm>
          <a:prstGeom prst="rect">
            <a:avLst/>
          </a:prstGeom>
          <a:noFill/>
        </p:spPr>
        <p:txBody>
          <a:bodyPr wrap="none" rtlCol="0">
            <a:spAutoFit/>
          </a:bodyPr>
          <a:lstStyle/>
          <a:p>
            <a:endParaRPr lang="en-US" dirty="0"/>
          </a:p>
          <a:p>
            <a:r>
              <a:rPr lang="en-US" sz="1400" dirty="0" smtClean="0"/>
              <a:t>Current CNI average analyzing powers are:</a:t>
            </a:r>
          </a:p>
          <a:p>
            <a:r>
              <a:rPr lang="en-US" sz="1200" u="sng" dirty="0" smtClean="0"/>
              <a:t>Energy</a:t>
            </a:r>
            <a:r>
              <a:rPr lang="en-US" sz="1400" dirty="0" smtClean="0"/>
              <a:t>        </a:t>
            </a:r>
            <a:r>
              <a:rPr lang="en-US" sz="1200" u="sng" dirty="0" smtClean="0"/>
              <a:t>A</a:t>
            </a:r>
            <a:r>
              <a:rPr lang="en-US" sz="1000" u="sng" dirty="0" smtClean="0"/>
              <a:t>N</a:t>
            </a:r>
            <a:endParaRPr lang="en-US" sz="1050" u="sng" dirty="0" smtClean="0"/>
          </a:p>
          <a:p>
            <a:r>
              <a:rPr lang="en-US" sz="1200" dirty="0" smtClean="0"/>
              <a:t>24                0.0144</a:t>
            </a:r>
          </a:p>
          <a:p>
            <a:r>
              <a:rPr lang="en-US" sz="1200" dirty="0" smtClean="0"/>
              <a:t>100              0.0122</a:t>
            </a:r>
          </a:p>
          <a:p>
            <a:r>
              <a:rPr lang="en-US" sz="1200" dirty="0" smtClean="0"/>
              <a:t>250              0.0147</a:t>
            </a:r>
          </a:p>
          <a:p>
            <a:endParaRPr lang="en-US" sz="1470" dirty="0" smtClean="0"/>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38175" y="928688"/>
            <a:ext cx="7866063" cy="500062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38175" y="928688"/>
            <a:ext cx="7866063" cy="500062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781050" y="771525"/>
            <a:ext cx="7581900" cy="5314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0" y="0"/>
            <a:ext cx="9048750" cy="3065744"/>
          </a:xfrm>
          <a:prstGeom prst="rect">
            <a:avLst/>
          </a:prstGeom>
          <a:noFill/>
          <a:ln w="9525">
            <a:noFill/>
            <a:miter lim="800000"/>
            <a:headEnd/>
            <a:tailEnd/>
          </a:ln>
        </p:spPr>
      </p:pic>
      <p:pic>
        <p:nvPicPr>
          <p:cNvPr id="6149" name="Picture 5"/>
          <p:cNvPicPr>
            <a:picLocks noChangeAspect="1" noChangeArrowheads="1"/>
          </p:cNvPicPr>
          <p:nvPr/>
        </p:nvPicPr>
        <p:blipFill>
          <a:blip r:embed="rId3" cstate="print"/>
          <a:srcRect/>
          <a:stretch>
            <a:fillRect/>
          </a:stretch>
        </p:blipFill>
        <p:spPr bwMode="auto">
          <a:xfrm>
            <a:off x="0" y="4092726"/>
            <a:ext cx="8991600" cy="2765274"/>
          </a:xfrm>
          <a:prstGeom prst="rect">
            <a:avLst/>
          </a:prstGeom>
          <a:noFill/>
          <a:ln w="9525">
            <a:noFill/>
            <a:miter lim="800000"/>
            <a:headEnd/>
            <a:tailEnd/>
          </a:ln>
        </p:spPr>
      </p:pic>
      <p:pic>
        <p:nvPicPr>
          <p:cNvPr id="6150" name="Picture 6"/>
          <p:cNvPicPr>
            <a:picLocks noChangeAspect="1" noChangeArrowheads="1"/>
          </p:cNvPicPr>
          <p:nvPr/>
        </p:nvPicPr>
        <p:blipFill>
          <a:blip r:embed="rId4" cstate="print"/>
          <a:srcRect/>
          <a:stretch>
            <a:fillRect/>
          </a:stretch>
        </p:blipFill>
        <p:spPr bwMode="auto">
          <a:xfrm>
            <a:off x="0" y="2362200"/>
            <a:ext cx="8991600" cy="2002179"/>
          </a:xfrm>
          <a:prstGeom prst="rect">
            <a:avLst/>
          </a:prstGeom>
          <a:noFill/>
          <a:ln w="9525">
            <a:noFill/>
            <a:miter lim="800000"/>
            <a:headEnd/>
            <a:tailEnd/>
          </a:ln>
        </p:spPr>
      </p:pic>
      <p:sp>
        <p:nvSpPr>
          <p:cNvPr id="7" name="TextBox 6"/>
          <p:cNvSpPr txBox="1"/>
          <p:nvPr/>
        </p:nvSpPr>
        <p:spPr>
          <a:xfrm>
            <a:off x="4114800" y="609600"/>
            <a:ext cx="2685415" cy="646331"/>
          </a:xfrm>
          <a:prstGeom prst="rect">
            <a:avLst/>
          </a:prstGeom>
          <a:noFill/>
        </p:spPr>
        <p:txBody>
          <a:bodyPr wrap="none" rtlCol="0">
            <a:spAutoFit/>
          </a:bodyPr>
          <a:lstStyle/>
          <a:p>
            <a:r>
              <a:rPr lang="en-US" dirty="0" smtClean="0"/>
              <a:t>A good store with 9 MHz</a:t>
            </a:r>
          </a:p>
          <a:p>
            <a:r>
              <a:rPr lang="en-US" dirty="0" smtClean="0"/>
              <a:t>Sat 2/26</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001" t="9231" r="3003" b="7385"/>
          <a:stretch>
            <a:fillRect/>
          </a:stretch>
        </p:blipFill>
        <p:spPr bwMode="auto">
          <a:xfrm>
            <a:off x="990600" y="0"/>
            <a:ext cx="7900200" cy="3720727"/>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l="1502" t="18462" b="9231"/>
          <a:stretch>
            <a:fillRect/>
          </a:stretch>
        </p:blipFill>
        <p:spPr bwMode="auto">
          <a:xfrm>
            <a:off x="1037909" y="3643232"/>
            <a:ext cx="8106091" cy="3226529"/>
          </a:xfrm>
          <a:prstGeom prst="rect">
            <a:avLst/>
          </a:prstGeom>
          <a:noFill/>
          <a:ln w="9525">
            <a:noFill/>
            <a:miter lim="800000"/>
            <a:headEnd/>
            <a:tailEnd/>
          </a:ln>
        </p:spPr>
      </p:pic>
      <p:sp>
        <p:nvSpPr>
          <p:cNvPr id="4" name="TextBox 3"/>
          <p:cNvSpPr txBox="1"/>
          <p:nvPr/>
        </p:nvSpPr>
        <p:spPr>
          <a:xfrm>
            <a:off x="1828800" y="152400"/>
            <a:ext cx="5053499" cy="1200329"/>
          </a:xfrm>
          <a:prstGeom prst="rect">
            <a:avLst/>
          </a:prstGeom>
          <a:noFill/>
        </p:spPr>
        <p:txBody>
          <a:bodyPr wrap="none" rtlCol="0">
            <a:spAutoFit/>
          </a:bodyPr>
          <a:lstStyle/>
          <a:p>
            <a:r>
              <a:rPr lang="en-US" b="1" u="sng" dirty="0" smtClean="0"/>
              <a:t>Run 11</a:t>
            </a:r>
            <a:r>
              <a:rPr lang="en-US" dirty="0" smtClean="0"/>
              <a:t>, First overnight store, Mon Jan 24 00:12</a:t>
            </a:r>
          </a:p>
          <a:p>
            <a:r>
              <a:rPr lang="en-US" dirty="0" smtClean="0"/>
              <a:t>Fill number 14919,, </a:t>
            </a:r>
            <a:r>
              <a:rPr lang="en-US" dirty="0" smtClean="0">
                <a:sym typeface="Symbol" pitchFamily="18" charset="2"/>
              </a:rPr>
              <a:t>s=500 GeV</a:t>
            </a:r>
          </a:p>
          <a:p>
            <a:r>
              <a:rPr lang="en-US" dirty="0" smtClean="0">
                <a:sym typeface="Symbol" pitchFamily="18" charset="2"/>
              </a:rPr>
              <a:t>21 days since start of cool-down</a:t>
            </a:r>
            <a:endParaRPr lang="en-US" dirty="0" smtClean="0"/>
          </a:p>
          <a:p>
            <a:endParaRPr lang="en-US" dirty="0"/>
          </a:p>
        </p:txBody>
      </p:sp>
      <p:sp>
        <p:nvSpPr>
          <p:cNvPr id="9" name="TextBox 8"/>
          <p:cNvSpPr txBox="1"/>
          <p:nvPr/>
        </p:nvSpPr>
        <p:spPr>
          <a:xfrm>
            <a:off x="304800" y="4419600"/>
            <a:ext cx="503664" cy="307777"/>
          </a:xfrm>
          <a:prstGeom prst="rect">
            <a:avLst/>
          </a:prstGeom>
          <a:noFill/>
        </p:spPr>
        <p:txBody>
          <a:bodyPr wrap="none" rtlCol="0">
            <a:spAutoFit/>
          </a:bodyPr>
          <a:lstStyle/>
          <a:p>
            <a:r>
              <a:rPr lang="en-US" sz="1400" dirty="0" smtClean="0"/>
              <a:t>20K</a:t>
            </a:r>
            <a:endParaRPr lang="en-US" sz="1400" dirty="0"/>
          </a:p>
        </p:txBody>
      </p:sp>
      <p:cxnSp>
        <p:nvCxnSpPr>
          <p:cNvPr id="11" name="Straight Arrow Connector 10"/>
          <p:cNvCxnSpPr>
            <a:stCxn id="9" idx="3"/>
          </p:cNvCxnSpPr>
          <p:nvPr/>
        </p:nvCxnSpPr>
        <p:spPr>
          <a:xfrm>
            <a:off x="808464" y="4573489"/>
            <a:ext cx="410736" cy="3033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914400"/>
            <a:ext cx="897105" cy="307777"/>
          </a:xfrm>
          <a:prstGeom prst="rect">
            <a:avLst/>
          </a:prstGeom>
          <a:noFill/>
        </p:spPr>
        <p:txBody>
          <a:bodyPr wrap="none" rtlCol="0">
            <a:spAutoFit/>
          </a:bodyPr>
          <a:lstStyle/>
          <a:p>
            <a:r>
              <a:rPr lang="en-US" sz="1400" dirty="0" smtClean="0"/>
              <a:t>20 x 10</a:t>
            </a:r>
            <a:r>
              <a:rPr lang="en-US" sz="1400" baseline="30000" dirty="0" smtClean="0"/>
              <a:t>11</a:t>
            </a:r>
            <a:endParaRPr lang="en-US" sz="1400" baseline="30000" dirty="0"/>
          </a:p>
        </p:txBody>
      </p:sp>
      <p:cxnSp>
        <p:nvCxnSpPr>
          <p:cNvPr id="15" name="Straight Arrow Connector 14"/>
          <p:cNvCxnSpPr>
            <a:stCxn id="13" idx="3"/>
          </p:cNvCxnSpPr>
          <p:nvPr/>
        </p:nvCxnSpPr>
        <p:spPr>
          <a:xfrm>
            <a:off x="897105" y="1068289"/>
            <a:ext cx="322095" cy="747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5"/>
          <p:cNvSpPr txBox="1">
            <a:spLocks noChangeArrowheads="1"/>
          </p:cNvSpPr>
          <p:nvPr/>
        </p:nvSpPr>
        <p:spPr>
          <a:xfrm>
            <a:off x="6934200" y="152400"/>
            <a:ext cx="2057400" cy="9906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lang="en-US" dirty="0" smtClean="0">
                <a:latin typeface="+mn-lt"/>
                <a:cs typeface="ＭＳ Ｐゴシック" charset="-128"/>
              </a:rPr>
              <a:t>28</a:t>
            </a:r>
            <a:r>
              <a:rPr kumimoji="0" lang="en-US" sz="18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 x 27 bunches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smtClean="0">
                <a:ln>
                  <a:noFill/>
                </a:ln>
                <a:solidFill>
                  <a:schemeClr val="tx1"/>
                </a:solidFill>
                <a:effectLst/>
                <a:uLnTx/>
                <a:uFillTx/>
                <a:latin typeface="Symbol" pitchFamily="18" charset="2"/>
                <a:ea typeface="ＭＳ Ｐゴシック" charset="-128"/>
                <a:cs typeface="ＭＳ Ｐゴシック" charset="-128"/>
              </a:rPr>
              <a:t>b</a:t>
            </a:r>
            <a:r>
              <a:rPr kumimoji="0" lang="en-US" sz="18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*=0.65 meters</a:t>
            </a:r>
            <a:endParaRPr kumimoji="0" lang="en-US" sz="1800" b="0" i="0" u="none" strike="noStrike" kern="1200" cap="none" spc="0" normalizeH="0" baseline="0" noProof="0" dirty="0">
              <a:ln>
                <a:noFill/>
              </a:ln>
              <a:solidFill>
                <a:schemeClr val="tx1"/>
              </a:solidFill>
              <a:effectLst/>
              <a:uLnTx/>
              <a:uFillTx/>
              <a:latin typeface="+mn-lt"/>
              <a:ea typeface="ＭＳ Ｐゴシック" charset="-128"/>
              <a:cs typeface="ＭＳ Ｐゴシック" charset="-128"/>
            </a:endParaRPr>
          </a:p>
        </p:txBody>
      </p:sp>
      <p:sp>
        <p:nvSpPr>
          <p:cNvPr id="18" name="TextBox 17"/>
          <p:cNvSpPr txBox="1"/>
          <p:nvPr/>
        </p:nvSpPr>
        <p:spPr>
          <a:xfrm>
            <a:off x="2226722" y="3810000"/>
            <a:ext cx="6596678" cy="646331"/>
          </a:xfrm>
          <a:prstGeom prst="rect">
            <a:avLst/>
          </a:prstGeom>
          <a:noFill/>
        </p:spPr>
        <p:txBody>
          <a:bodyPr wrap="none" rtlCol="0">
            <a:spAutoFit/>
          </a:bodyPr>
          <a:lstStyle/>
          <a:p>
            <a:r>
              <a:rPr lang="en-US" dirty="0" smtClean="0"/>
              <a:t>For peak store </a:t>
            </a:r>
            <a:r>
              <a:rPr lang="en-US" dirty="0" err="1" smtClean="0"/>
              <a:t>lumi</a:t>
            </a:r>
            <a:r>
              <a:rPr lang="en-US" dirty="0" smtClean="0"/>
              <a:t> = 170 x 10</a:t>
            </a:r>
            <a:r>
              <a:rPr lang="en-US" baseline="30000" dirty="0" smtClean="0"/>
              <a:t>30</a:t>
            </a:r>
            <a:r>
              <a:rPr lang="en-US" dirty="0" smtClean="0"/>
              <a:t> cm</a:t>
            </a:r>
            <a:r>
              <a:rPr lang="en-US" baseline="30000" dirty="0" smtClean="0"/>
              <a:t>-2</a:t>
            </a:r>
            <a:r>
              <a:rPr lang="en-US" dirty="0" smtClean="0"/>
              <a:t>s</a:t>
            </a:r>
            <a:r>
              <a:rPr lang="en-US" baseline="30000" dirty="0" smtClean="0"/>
              <a:t>-1</a:t>
            </a:r>
            <a:r>
              <a:rPr lang="en-US" dirty="0" smtClean="0"/>
              <a:t> (projected MAXIMUM)</a:t>
            </a:r>
          </a:p>
          <a:p>
            <a:r>
              <a:rPr lang="en-US" dirty="0" smtClean="0"/>
              <a:t>ZDC Rate ~ 400K (assuming 2.4 mb n-pair xsection)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l="503" t="7385" b="11077"/>
          <a:stretch>
            <a:fillRect/>
          </a:stretch>
        </p:blipFill>
        <p:spPr bwMode="auto">
          <a:xfrm>
            <a:off x="1865606" y="304800"/>
            <a:ext cx="7278394" cy="3251056"/>
          </a:xfrm>
          <a:prstGeom prst="rect">
            <a:avLst/>
          </a:prstGeom>
          <a:noFill/>
          <a:ln w="9525">
            <a:noFill/>
            <a:miter lim="800000"/>
            <a:headEnd/>
            <a:tailEnd/>
          </a:ln>
        </p:spPr>
      </p:pic>
      <p:sp>
        <p:nvSpPr>
          <p:cNvPr id="20482" name="Rectangle 2"/>
          <p:cNvSpPr>
            <a:spLocks noGrp="1" noChangeArrowheads="1"/>
          </p:cNvSpPr>
          <p:nvPr>
            <p:ph type="title"/>
          </p:nvPr>
        </p:nvSpPr>
        <p:spPr>
          <a:xfrm>
            <a:off x="1295400" y="0"/>
            <a:ext cx="5867400" cy="868362"/>
          </a:xfrm>
        </p:spPr>
        <p:txBody>
          <a:bodyPr/>
          <a:lstStyle/>
          <a:p>
            <a:r>
              <a:rPr lang="en-US" sz="2400" b="1" u="sng" dirty="0" smtClean="0"/>
              <a:t>Run 9</a:t>
            </a:r>
            <a:r>
              <a:rPr lang="en-US" sz="2400" dirty="0" smtClean="0"/>
              <a:t>, First </a:t>
            </a:r>
            <a:r>
              <a:rPr lang="en-US" sz="2400" dirty="0"/>
              <a:t>overnight store at </a:t>
            </a:r>
            <a:r>
              <a:rPr lang="en-US" sz="2400" dirty="0">
                <a:sym typeface="Symbol" pitchFamily="18" charset="2"/>
              </a:rPr>
              <a:t>s=500 </a:t>
            </a:r>
            <a:r>
              <a:rPr lang="en-US" sz="2400" dirty="0" smtClean="0">
                <a:sym typeface="Symbol" pitchFamily="18" charset="2"/>
              </a:rPr>
              <a:t>GeV</a:t>
            </a:r>
            <a:br>
              <a:rPr lang="en-US" sz="2400" dirty="0" smtClean="0">
                <a:sym typeface="Symbol" pitchFamily="18" charset="2"/>
              </a:rPr>
            </a:br>
            <a:r>
              <a:rPr lang="en-US" sz="2400" dirty="0" smtClean="0">
                <a:sym typeface="Symbol" pitchFamily="18" charset="2"/>
              </a:rPr>
              <a:t>22 days after start of cool-down</a:t>
            </a:r>
            <a:endParaRPr lang="en-US" sz="2400" dirty="0">
              <a:sym typeface="Symbol" pitchFamily="18" charset="2"/>
            </a:endParaRPr>
          </a:p>
        </p:txBody>
      </p:sp>
      <p:sp>
        <p:nvSpPr>
          <p:cNvPr id="20485" name="Rectangle 5"/>
          <p:cNvSpPr>
            <a:spLocks noGrp="1" noChangeArrowheads="1"/>
          </p:cNvSpPr>
          <p:nvPr>
            <p:ph type="body" sz="half" idx="3"/>
          </p:nvPr>
        </p:nvSpPr>
        <p:spPr>
          <a:xfrm>
            <a:off x="6934200" y="152400"/>
            <a:ext cx="2057400" cy="990600"/>
          </a:xfrm>
        </p:spPr>
        <p:txBody>
          <a:bodyPr/>
          <a:lstStyle/>
          <a:p>
            <a:r>
              <a:rPr lang="en-US" sz="1800" dirty="0"/>
              <a:t>56 x 56 bunches</a:t>
            </a:r>
          </a:p>
          <a:p>
            <a:r>
              <a:rPr lang="en-US" sz="1800" dirty="0">
                <a:latin typeface="Symbol" pitchFamily="18" charset="2"/>
              </a:rPr>
              <a:t>b</a:t>
            </a:r>
            <a:r>
              <a:rPr lang="en-US" sz="1800" dirty="0"/>
              <a:t>*=0.7 meters</a:t>
            </a:r>
          </a:p>
        </p:txBody>
      </p:sp>
      <p:pic>
        <p:nvPicPr>
          <p:cNvPr id="30723" name="Picture 3"/>
          <p:cNvPicPr>
            <a:picLocks noChangeAspect="1" noChangeArrowheads="1"/>
          </p:cNvPicPr>
          <p:nvPr/>
        </p:nvPicPr>
        <p:blipFill>
          <a:blip r:embed="rId3" cstate="print"/>
          <a:srcRect l="1006" t="7385" b="11077"/>
          <a:stretch>
            <a:fillRect/>
          </a:stretch>
        </p:blipFill>
        <p:spPr bwMode="auto">
          <a:xfrm>
            <a:off x="1902432" y="3606945"/>
            <a:ext cx="7241568" cy="3251055"/>
          </a:xfrm>
          <a:prstGeom prst="rect">
            <a:avLst/>
          </a:prstGeom>
          <a:noFill/>
          <a:ln w="9525">
            <a:noFill/>
            <a:miter lim="800000"/>
            <a:headEnd/>
            <a:tailEnd/>
          </a:ln>
        </p:spPr>
      </p:pic>
      <p:sp>
        <p:nvSpPr>
          <p:cNvPr id="11" name="TextBox 10"/>
          <p:cNvSpPr txBox="1"/>
          <p:nvPr/>
        </p:nvSpPr>
        <p:spPr>
          <a:xfrm>
            <a:off x="1066800" y="4419600"/>
            <a:ext cx="503664" cy="307777"/>
          </a:xfrm>
          <a:prstGeom prst="rect">
            <a:avLst/>
          </a:prstGeom>
          <a:noFill/>
        </p:spPr>
        <p:txBody>
          <a:bodyPr wrap="none" rtlCol="0">
            <a:spAutoFit/>
          </a:bodyPr>
          <a:lstStyle/>
          <a:p>
            <a:r>
              <a:rPr lang="en-US" sz="1400" dirty="0" smtClean="0"/>
              <a:t>40K</a:t>
            </a:r>
            <a:endParaRPr lang="en-US" sz="1400" dirty="0"/>
          </a:p>
        </p:txBody>
      </p:sp>
      <p:cxnSp>
        <p:nvCxnSpPr>
          <p:cNvPr id="13" name="Straight Arrow Connector 12"/>
          <p:cNvCxnSpPr/>
          <p:nvPr/>
        </p:nvCxnSpPr>
        <p:spPr>
          <a:xfrm>
            <a:off x="1600200" y="4800600"/>
            <a:ext cx="533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38200" y="1219200"/>
            <a:ext cx="897105" cy="307777"/>
          </a:xfrm>
          <a:prstGeom prst="rect">
            <a:avLst/>
          </a:prstGeom>
          <a:noFill/>
        </p:spPr>
        <p:txBody>
          <a:bodyPr wrap="none" rtlCol="0">
            <a:spAutoFit/>
          </a:bodyPr>
          <a:lstStyle/>
          <a:p>
            <a:r>
              <a:rPr lang="en-US" sz="1400" dirty="0" smtClean="0"/>
              <a:t>40 x 10</a:t>
            </a:r>
            <a:r>
              <a:rPr lang="en-US" sz="1400" baseline="30000" dirty="0" smtClean="0"/>
              <a:t>11</a:t>
            </a:r>
            <a:endParaRPr lang="en-US" sz="1400" baseline="30000" dirty="0"/>
          </a:p>
        </p:txBody>
      </p:sp>
      <p:cxnSp>
        <p:nvCxnSpPr>
          <p:cNvPr id="17" name="Straight Arrow Connector 16"/>
          <p:cNvCxnSpPr/>
          <p:nvPr/>
        </p:nvCxnSpPr>
        <p:spPr>
          <a:xfrm flipV="1">
            <a:off x="1600200" y="10668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Mon_Feb_23_2009_002626_24816"/>
          <p:cNvPicPr>
            <a:picLocks noChangeAspect="1" noChangeArrowheads="1"/>
          </p:cNvPicPr>
          <p:nvPr/>
        </p:nvPicPr>
        <p:blipFill>
          <a:blip r:embed="rId2" cstate="print"/>
          <a:srcRect/>
          <a:stretch>
            <a:fillRect/>
          </a:stretch>
        </p:blipFill>
        <p:spPr bwMode="auto">
          <a:xfrm>
            <a:off x="304800" y="152400"/>
            <a:ext cx="8001000" cy="6562725"/>
          </a:xfrm>
          <a:prstGeom prst="rect">
            <a:avLst/>
          </a:prstGeom>
          <a:noFill/>
          <a:ln w="9525">
            <a:noFill/>
            <a:miter lim="800000"/>
            <a:headEnd/>
            <a:tailEnd/>
          </a:ln>
        </p:spPr>
      </p:pic>
      <p:sp>
        <p:nvSpPr>
          <p:cNvPr id="24579" name="Text Box 3"/>
          <p:cNvSpPr txBox="1">
            <a:spLocks noChangeArrowheads="1"/>
          </p:cNvSpPr>
          <p:nvPr/>
        </p:nvSpPr>
        <p:spPr bwMode="auto">
          <a:xfrm>
            <a:off x="3032125" y="798513"/>
            <a:ext cx="3206750" cy="366712"/>
          </a:xfrm>
          <a:prstGeom prst="rect">
            <a:avLst/>
          </a:prstGeom>
          <a:noFill/>
          <a:ln w="9525">
            <a:noFill/>
            <a:miter lim="800000"/>
            <a:headEnd/>
            <a:tailEnd/>
          </a:ln>
        </p:spPr>
        <p:txBody>
          <a:bodyPr wrap="none">
            <a:spAutoFit/>
          </a:bodyPr>
          <a:lstStyle/>
          <a:p>
            <a:r>
              <a:rPr lang="en-US"/>
              <a:t>AGS pp log, 23 Feb 09, 00:26</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2608" y="228600"/>
            <a:ext cx="8686800" cy="609600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rot="16200000" flipH="1">
            <a:off x="5879592" y="2426208"/>
            <a:ext cx="2895600" cy="24384"/>
          </a:xfrm>
          <a:prstGeom prst="line">
            <a:avLst/>
          </a:prstGeom>
          <a:ln w="38100">
            <a:solidFill>
              <a:srgbClr val="C00000"/>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239000" y="762000"/>
            <a:ext cx="1085554" cy="338554"/>
          </a:xfrm>
          <a:prstGeom prst="rect">
            <a:avLst/>
          </a:prstGeom>
          <a:noFill/>
        </p:spPr>
        <p:txBody>
          <a:bodyPr wrap="none" rtlCol="0">
            <a:spAutoFit/>
          </a:bodyPr>
          <a:lstStyle/>
          <a:p>
            <a:r>
              <a:rPr lang="en-US" sz="1600" u="sng" dirty="0" smtClean="0">
                <a:solidFill>
                  <a:srgbClr val="FF0000"/>
                </a:solidFill>
              </a:rPr>
              <a:t>26 weeks</a:t>
            </a:r>
            <a:endParaRPr lang="en-US" sz="1600" u="sng" dirty="0">
              <a:solidFill>
                <a:srgbClr val="FF0000"/>
              </a:solidFill>
            </a:endParaRPr>
          </a:p>
        </p:txBody>
      </p:sp>
      <p:pic>
        <p:nvPicPr>
          <p:cNvPr id="5122" name="Picture 2"/>
          <p:cNvPicPr>
            <a:picLocks noChangeAspect="1" noChangeArrowheads="1"/>
          </p:cNvPicPr>
          <p:nvPr/>
        </p:nvPicPr>
        <p:blipFill>
          <a:blip r:embed="rId2" cstate="print"/>
          <a:srcRect/>
          <a:stretch>
            <a:fillRect/>
          </a:stretch>
        </p:blipFill>
        <p:spPr bwMode="auto">
          <a:xfrm>
            <a:off x="304800" y="228600"/>
            <a:ext cx="8686800" cy="60443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0" y="533400"/>
            <a:ext cx="1646605" cy="369332"/>
          </a:xfrm>
          <a:prstGeom prst="rect">
            <a:avLst/>
          </a:prstGeom>
          <a:noFill/>
        </p:spPr>
        <p:txBody>
          <a:bodyPr wrap="none" rtlCol="0">
            <a:spAutoFit/>
          </a:bodyPr>
          <a:lstStyle/>
          <a:p>
            <a:r>
              <a:rPr lang="en-US" dirty="0" smtClean="0"/>
              <a:t>Thru fill 15591</a:t>
            </a:r>
            <a:endParaRPr lang="en-US" dirty="0"/>
          </a:p>
        </p:txBody>
      </p:sp>
      <p:pic>
        <p:nvPicPr>
          <p:cNvPr id="1028" name="Picture 4"/>
          <p:cNvPicPr>
            <a:picLocks noChangeAspect="1" noChangeArrowheads="1"/>
          </p:cNvPicPr>
          <p:nvPr/>
        </p:nvPicPr>
        <p:blipFill>
          <a:blip r:embed="rId2" cstate="print"/>
          <a:srcRect/>
          <a:stretch>
            <a:fillRect/>
          </a:stretch>
        </p:blipFill>
        <p:spPr bwMode="auto">
          <a:xfrm>
            <a:off x="962025" y="1038225"/>
            <a:ext cx="7219950" cy="4781550"/>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23888" y="109538"/>
            <a:ext cx="7896225" cy="6638925"/>
          </a:xfrm>
          <a:prstGeom prst="rect">
            <a:avLst/>
          </a:prstGeom>
          <a:noFill/>
          <a:ln w="9525">
            <a:noFill/>
            <a:miter lim="800000"/>
            <a:headEnd/>
            <a:tailEnd/>
          </a:ln>
        </p:spPr>
      </p:pic>
      <p:cxnSp>
        <p:nvCxnSpPr>
          <p:cNvPr id="5" name="Straight Connector 4"/>
          <p:cNvCxnSpPr/>
          <p:nvPr/>
        </p:nvCxnSpPr>
        <p:spPr>
          <a:xfrm rot="5400000">
            <a:off x="3581400" y="2819400"/>
            <a:ext cx="3810000" cy="0"/>
          </a:xfrm>
          <a:prstGeom prst="line">
            <a:avLst/>
          </a:prstGeom>
          <a:ln w="38100">
            <a:solidFill>
              <a:srgbClr val="3333FF"/>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524000" y="3447288"/>
            <a:ext cx="4495800" cy="21336"/>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2286000"/>
            <a:ext cx="4495800" cy="21336"/>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172200" y="1828800"/>
            <a:ext cx="2646878" cy="369332"/>
          </a:xfrm>
          <a:prstGeom prst="rect">
            <a:avLst/>
          </a:prstGeom>
          <a:noFill/>
        </p:spPr>
        <p:txBody>
          <a:bodyPr wrap="none" rtlCol="0">
            <a:spAutoFit/>
          </a:bodyPr>
          <a:lstStyle/>
          <a:p>
            <a:r>
              <a:rPr lang="en-US" dirty="0" smtClean="0"/>
              <a:t>PHENIX Goal (50% pol)</a:t>
            </a:r>
            <a:endParaRPr lang="en-US" dirty="0"/>
          </a:p>
        </p:txBody>
      </p:sp>
      <p:cxnSp>
        <p:nvCxnSpPr>
          <p:cNvPr id="11" name="Straight Arrow Connector 10"/>
          <p:cNvCxnSpPr/>
          <p:nvPr/>
        </p:nvCxnSpPr>
        <p:spPr>
          <a:xfrm>
            <a:off x="4876800" y="2667000"/>
            <a:ext cx="609600" cy="2286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90800" y="2362200"/>
            <a:ext cx="2386102" cy="369332"/>
          </a:xfrm>
          <a:prstGeom prst="rect">
            <a:avLst/>
          </a:prstGeom>
          <a:noFill/>
        </p:spPr>
        <p:txBody>
          <a:bodyPr wrap="none" rtlCol="0">
            <a:spAutoFit/>
          </a:bodyPr>
          <a:lstStyle/>
          <a:p>
            <a:r>
              <a:rPr lang="en-US" dirty="0" smtClean="0"/>
              <a:t>STAR Goal (50% pol)</a:t>
            </a:r>
            <a:endParaRPr lang="en-US" dirty="0"/>
          </a:p>
        </p:txBody>
      </p:sp>
      <p:cxnSp>
        <p:nvCxnSpPr>
          <p:cNvPr id="16" name="Straight Arrow Connector 15"/>
          <p:cNvCxnSpPr/>
          <p:nvPr/>
        </p:nvCxnSpPr>
        <p:spPr>
          <a:xfrm rot="5400000">
            <a:off x="5486400" y="2133600"/>
            <a:ext cx="914400" cy="914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819400" y="609600"/>
            <a:ext cx="3583032" cy="369332"/>
          </a:xfrm>
          <a:prstGeom prst="rect">
            <a:avLst/>
          </a:prstGeom>
          <a:noFill/>
        </p:spPr>
        <p:txBody>
          <a:bodyPr wrap="none" rtlCol="0">
            <a:spAutoFit/>
          </a:bodyPr>
          <a:lstStyle/>
          <a:p>
            <a:r>
              <a:rPr lang="en-US" b="1" dirty="0" smtClean="0">
                <a:solidFill>
                  <a:srgbClr val="C00000"/>
                </a:solidFill>
              </a:rPr>
              <a:t>Goals to be updated/corrected </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533400"/>
          </a:xfrm>
        </p:spPr>
        <p:txBody>
          <a:bodyPr/>
          <a:lstStyle/>
          <a:p>
            <a:r>
              <a:rPr lang="en-US" sz="2800" dirty="0" smtClean="0"/>
              <a:t>Run-11 Au-Au luminosity projections 100 GeV/nucleon</a:t>
            </a:r>
            <a:endParaRPr lang="en-US" sz="2800" dirty="0"/>
          </a:p>
        </p:txBody>
      </p:sp>
      <p:sp>
        <p:nvSpPr>
          <p:cNvPr id="4" name="Date Placeholder 3"/>
          <p:cNvSpPr>
            <a:spLocks noGrp="1"/>
          </p:cNvSpPr>
          <p:nvPr>
            <p:ph type="dt" sz="half" idx="10"/>
          </p:nvPr>
        </p:nvSpPr>
        <p:spPr/>
        <p:txBody>
          <a:bodyPr/>
          <a:lstStyle/>
          <a:p>
            <a:pPr>
              <a:defRPr/>
            </a:pPr>
            <a:r>
              <a:rPr lang="en-US" dirty="0" smtClean="0"/>
              <a:t>Wolfram Fischer</a:t>
            </a:r>
            <a:endParaRPr lang="en-US" dirty="0">
              <a:latin typeface="Times New Roman" pitchFamily="18" charset="0"/>
            </a:endParaRPr>
          </a:p>
        </p:txBody>
      </p:sp>
      <p:sp>
        <p:nvSpPr>
          <p:cNvPr id="5" name="Footer Placeholder 4"/>
          <p:cNvSpPr>
            <a:spLocks noGrp="1"/>
          </p:cNvSpPr>
          <p:nvPr>
            <p:ph type="ftr" sz="quarter" idx="11"/>
          </p:nvPr>
        </p:nvSpPr>
        <p:spPr/>
        <p:txBody>
          <a:bodyPr/>
          <a:lstStyle/>
          <a:p>
            <a:pPr>
              <a:defRPr/>
            </a:pPr>
            <a:fld id="{4458C1C5-6436-4E31-8D48-2E701D44914F}" type="slidenum">
              <a:rPr lang="en-US" smtClean="0"/>
              <a:pPr>
                <a:defRPr/>
              </a:pPr>
              <a:t>41</a:t>
            </a:fld>
            <a:r>
              <a:rPr lang="en-US" dirty="0" smtClean="0"/>
              <a:t> </a:t>
            </a:r>
            <a:endParaRPr lang="en-US" sz="800" dirty="0" smtClean="0">
              <a:latin typeface="Times New Roman" pitchFamily="18" charset="0"/>
            </a:endParaRPr>
          </a:p>
          <a:p>
            <a:pPr>
              <a:defRPr/>
            </a:pPr>
            <a:endParaRPr lang="en-US" dirty="0"/>
          </a:p>
        </p:txBody>
      </p:sp>
      <p:sp>
        <p:nvSpPr>
          <p:cNvPr id="7" name="TextBox 6"/>
          <p:cNvSpPr txBox="1"/>
          <p:nvPr/>
        </p:nvSpPr>
        <p:spPr>
          <a:xfrm>
            <a:off x="0" y="5486400"/>
            <a:ext cx="9169936" cy="1115690"/>
          </a:xfrm>
          <a:prstGeom prst="rect">
            <a:avLst/>
          </a:prstGeom>
          <a:noFill/>
        </p:spPr>
        <p:txBody>
          <a:bodyPr wrap="square" rtlCol="0">
            <a:spAutoFit/>
          </a:bodyPr>
          <a:lstStyle/>
          <a:p>
            <a:pPr algn="ctr"/>
            <a:r>
              <a:rPr lang="en-US" dirty="0" smtClean="0">
                <a:latin typeface="Times New Roman"/>
                <a:cs typeface="Times New Roman"/>
              </a:rPr>
              <a:t>Assume 6 weeks to ramp-up for min, and 8 weeks for max </a:t>
            </a:r>
            <a:r>
              <a:rPr lang="en-US" sz="1400" dirty="0" smtClean="0">
                <a:latin typeface="Times New Roman"/>
                <a:cs typeface="Times New Roman"/>
              </a:rPr>
              <a:t>(stoch. cooling re-commissioning)</a:t>
            </a:r>
            <a:r>
              <a:rPr lang="en-US" dirty="0" smtClean="0">
                <a:latin typeface="Times New Roman"/>
                <a:cs typeface="Times New Roman"/>
              </a:rPr>
              <a:t>.</a:t>
            </a:r>
            <a:br>
              <a:rPr lang="en-US" dirty="0" smtClean="0">
                <a:latin typeface="Times New Roman"/>
                <a:cs typeface="Times New Roman"/>
              </a:rPr>
            </a:br>
            <a:r>
              <a:rPr lang="en-US" b="1" dirty="0" smtClean="0">
                <a:latin typeface="Times New Roman"/>
                <a:cs typeface="Times New Roman"/>
              </a:rPr>
              <a:t>Expect </a:t>
            </a:r>
            <a:r>
              <a:rPr lang="en-US" b="1" i="1" dirty="0" smtClean="0">
                <a:latin typeface="Times New Roman"/>
                <a:cs typeface="Times New Roman"/>
              </a:rPr>
              <a:t>L</a:t>
            </a:r>
            <a:r>
              <a:rPr lang="en-US" b="1" baseline="-25000" dirty="0" smtClean="0">
                <a:latin typeface="Times New Roman"/>
                <a:cs typeface="Times New Roman"/>
              </a:rPr>
              <a:t>avg</a:t>
            </a:r>
            <a:r>
              <a:rPr lang="en-US" b="1" dirty="0" smtClean="0">
                <a:latin typeface="Times New Roman"/>
                <a:cs typeface="Times New Roman"/>
              </a:rPr>
              <a:t> up to 25x10</a:t>
            </a:r>
            <a:r>
              <a:rPr lang="en-US" b="1" baseline="30000" dirty="0" smtClean="0">
                <a:latin typeface="Times New Roman"/>
                <a:cs typeface="Times New Roman"/>
              </a:rPr>
              <a:t>26</a:t>
            </a:r>
            <a:r>
              <a:rPr lang="en-US" b="1" dirty="0" smtClean="0">
                <a:latin typeface="Times New Roman"/>
                <a:cs typeface="Times New Roman"/>
              </a:rPr>
              <a:t>cm</a:t>
            </a:r>
            <a:r>
              <a:rPr lang="en-US" b="1" baseline="30000" dirty="0" smtClean="0">
                <a:latin typeface="Times New Roman"/>
                <a:cs typeface="Times New Roman"/>
              </a:rPr>
              <a:t>-2</a:t>
            </a:r>
            <a:r>
              <a:rPr lang="en-US" b="1" dirty="0" smtClean="0">
                <a:latin typeface="Times New Roman"/>
                <a:cs typeface="Times New Roman"/>
              </a:rPr>
              <a:t>s</a:t>
            </a:r>
            <a:r>
              <a:rPr lang="en-US" b="1" baseline="30000" dirty="0" smtClean="0">
                <a:latin typeface="Times New Roman"/>
                <a:cs typeface="Times New Roman"/>
              </a:rPr>
              <a:t>-1 </a:t>
            </a:r>
            <a:r>
              <a:rPr lang="en-US" b="1" dirty="0" smtClean="0">
                <a:latin typeface="Times New Roman"/>
                <a:cs typeface="Times New Roman"/>
              </a:rPr>
              <a:t>(+25%).</a:t>
            </a:r>
            <a:r>
              <a:rPr lang="en-US" sz="1000" b="1" dirty="0" smtClean="0">
                <a:latin typeface="Times New Roman"/>
                <a:cs typeface="Times New Roman"/>
              </a:rPr>
              <a:t/>
            </a:r>
            <a:br>
              <a:rPr lang="en-US" sz="1000" b="1" dirty="0" smtClean="0">
                <a:latin typeface="Times New Roman"/>
                <a:cs typeface="Times New Roman"/>
              </a:rPr>
            </a:br>
            <a:r>
              <a:rPr lang="en-US" sz="1000" b="1" dirty="0" smtClean="0">
                <a:latin typeface="Times New Roman"/>
                <a:cs typeface="Times New Roman"/>
              </a:rPr>
              <a:t/>
            </a:r>
            <a:br>
              <a:rPr lang="en-US" sz="1000" b="1" dirty="0" smtClean="0">
                <a:latin typeface="Times New Roman"/>
                <a:cs typeface="Times New Roman"/>
              </a:rPr>
            </a:br>
            <a:r>
              <a:rPr lang="en-US" b="1" dirty="0" smtClean="0">
                <a:solidFill>
                  <a:schemeClr val="accent2"/>
                </a:solidFill>
                <a:latin typeface="Times New Roman"/>
                <a:cs typeface="Times New Roman"/>
              </a:rPr>
              <a:t>[from Run-10 to max: </a:t>
            </a:r>
            <a:r>
              <a:rPr lang="en-US" b="1" dirty="0" smtClean="0">
                <a:solidFill>
                  <a:schemeClr val="accent2"/>
                </a:solidFill>
                <a:latin typeface="Symbol" charset="2"/>
                <a:cs typeface="Symbol" charset="2"/>
              </a:rPr>
              <a:t>b</a:t>
            </a:r>
            <a:r>
              <a:rPr lang="en-US" b="1" baseline="30000" dirty="0" smtClean="0">
                <a:solidFill>
                  <a:schemeClr val="accent2"/>
                </a:solidFill>
                <a:latin typeface="Times New Roman"/>
                <a:cs typeface="Times New Roman"/>
              </a:rPr>
              <a:t>*</a:t>
            </a:r>
            <a:r>
              <a:rPr lang="en-US" b="1" dirty="0" smtClean="0">
                <a:solidFill>
                  <a:schemeClr val="accent2"/>
                </a:solidFill>
                <a:latin typeface="Times New Roman"/>
                <a:cs typeface="Times New Roman"/>
              </a:rPr>
              <a:t> = 0.75 </a:t>
            </a:r>
            <a:r>
              <a:rPr lang="en-US" sz="1200" b="1" dirty="0" smtClean="0">
                <a:solidFill>
                  <a:schemeClr val="accent2"/>
                </a:solidFill>
                <a:latin typeface="Wingdings"/>
                <a:ea typeface="Wingdings"/>
                <a:cs typeface="Wingdings"/>
              </a:rPr>
              <a:t></a:t>
            </a:r>
            <a:r>
              <a:rPr lang="en-US" b="1" dirty="0" smtClean="0">
                <a:solidFill>
                  <a:schemeClr val="accent2"/>
                </a:solidFill>
                <a:latin typeface="Times New Roman"/>
                <a:cs typeface="Times New Roman"/>
              </a:rPr>
              <a:t> 0.65 m, </a:t>
            </a:r>
            <a:r>
              <a:rPr lang="en-US" b="1" i="1" dirty="0" smtClean="0">
                <a:solidFill>
                  <a:schemeClr val="accent2"/>
                </a:solidFill>
                <a:latin typeface="Times New Roman"/>
                <a:cs typeface="Times New Roman"/>
              </a:rPr>
              <a:t>N</a:t>
            </a:r>
            <a:r>
              <a:rPr lang="en-US" b="1" baseline="-25000" dirty="0" smtClean="0">
                <a:solidFill>
                  <a:schemeClr val="accent2"/>
                </a:solidFill>
                <a:latin typeface="Times New Roman"/>
                <a:cs typeface="Times New Roman"/>
              </a:rPr>
              <a:t>b</a:t>
            </a:r>
            <a:r>
              <a:rPr lang="en-US" b="1" dirty="0" smtClean="0">
                <a:solidFill>
                  <a:schemeClr val="accent2"/>
                </a:solidFill>
                <a:latin typeface="Times New Roman"/>
                <a:cs typeface="Times New Roman"/>
              </a:rPr>
              <a:t> = 1.1 </a:t>
            </a:r>
            <a:r>
              <a:rPr lang="en-US" sz="1200" b="1" dirty="0" smtClean="0">
                <a:solidFill>
                  <a:schemeClr val="accent2"/>
                </a:solidFill>
                <a:latin typeface="Wingdings"/>
                <a:ea typeface="Wingdings"/>
                <a:cs typeface="Wingdings"/>
              </a:rPr>
              <a:t></a:t>
            </a:r>
            <a:r>
              <a:rPr lang="en-US" b="1" dirty="0" smtClean="0">
                <a:solidFill>
                  <a:schemeClr val="accent2"/>
                </a:solidFill>
                <a:latin typeface="Times New Roman"/>
                <a:cs typeface="Times New Roman"/>
              </a:rPr>
              <a:t> 1.1x10</a:t>
            </a:r>
            <a:r>
              <a:rPr lang="en-US" b="1" baseline="30000" dirty="0" smtClean="0">
                <a:solidFill>
                  <a:schemeClr val="accent2"/>
                </a:solidFill>
                <a:latin typeface="Times New Roman"/>
                <a:cs typeface="Times New Roman"/>
              </a:rPr>
              <a:t>9</a:t>
            </a:r>
            <a:r>
              <a:rPr lang="en-US" b="1" dirty="0" smtClean="0">
                <a:solidFill>
                  <a:schemeClr val="accent2"/>
                </a:solidFill>
                <a:latin typeface="Times New Roman"/>
                <a:cs typeface="Times New Roman"/>
              </a:rPr>
              <a:t>, more cooling]</a:t>
            </a:r>
          </a:p>
        </p:txBody>
      </p:sp>
      <p:pic>
        <p:nvPicPr>
          <p:cNvPr id="9" name="Picture 8" descr="pic.jpg"/>
          <p:cNvPicPr>
            <a:picLocks noChangeAspect="1"/>
          </p:cNvPicPr>
          <p:nvPr/>
        </p:nvPicPr>
        <p:blipFill>
          <a:blip r:embed="rId3" cstate="print"/>
          <a:stretch>
            <a:fillRect/>
          </a:stretch>
        </p:blipFill>
        <p:spPr>
          <a:xfrm>
            <a:off x="304800" y="685800"/>
            <a:ext cx="8458200" cy="4844876"/>
          </a:xfrm>
          <a:prstGeom prst="rect">
            <a:avLst/>
          </a:prstGeom>
        </p:spPr>
      </p:pic>
      <p:cxnSp>
        <p:nvCxnSpPr>
          <p:cNvPr id="10" name="Straight Connector 9"/>
          <p:cNvCxnSpPr/>
          <p:nvPr/>
        </p:nvCxnSpPr>
        <p:spPr>
          <a:xfrm rot="5400000">
            <a:off x="2743200" y="2819400"/>
            <a:ext cx="3810000" cy="0"/>
          </a:xfrm>
          <a:prstGeom prst="line">
            <a:avLst/>
          </a:prstGeom>
          <a:ln w="38100">
            <a:solidFill>
              <a:srgbClr val="3333FF"/>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95400" y="2990088"/>
            <a:ext cx="4038600"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295400" y="3712464"/>
            <a:ext cx="4114800"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43600" y="1600200"/>
            <a:ext cx="3108543" cy="369332"/>
          </a:xfrm>
          <a:prstGeom prst="rect">
            <a:avLst/>
          </a:prstGeom>
          <a:noFill/>
        </p:spPr>
        <p:txBody>
          <a:bodyPr wrap="none" rtlCol="0">
            <a:spAutoFit/>
          </a:bodyPr>
          <a:lstStyle/>
          <a:p>
            <a:r>
              <a:rPr lang="en-US" dirty="0" smtClean="0"/>
              <a:t>PHENIX Goal (0.7 recorded)</a:t>
            </a:r>
            <a:endParaRPr lang="en-US" dirty="0"/>
          </a:p>
        </p:txBody>
      </p:sp>
      <p:cxnSp>
        <p:nvCxnSpPr>
          <p:cNvPr id="19" name="Straight Arrow Connector 18"/>
          <p:cNvCxnSpPr/>
          <p:nvPr/>
        </p:nvCxnSpPr>
        <p:spPr>
          <a:xfrm rot="10800000" flipV="1">
            <a:off x="5562600" y="1981200"/>
            <a:ext cx="762000" cy="609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181600" y="2514600"/>
            <a:ext cx="1890261" cy="369332"/>
          </a:xfrm>
          <a:prstGeom prst="rect">
            <a:avLst/>
          </a:prstGeom>
          <a:noFill/>
        </p:spPr>
        <p:txBody>
          <a:bodyPr wrap="none" rtlCol="0">
            <a:spAutoFit/>
          </a:bodyPr>
          <a:lstStyle/>
          <a:p>
            <a:r>
              <a:rPr lang="en-US" dirty="0" smtClean="0"/>
              <a:t>?? (complicated)</a:t>
            </a:r>
            <a:endParaRPr lang="en-US" dirty="0"/>
          </a:p>
        </p:txBody>
      </p:sp>
      <p:sp>
        <p:nvSpPr>
          <p:cNvPr id="22" name="TextBox 21"/>
          <p:cNvSpPr txBox="1"/>
          <p:nvPr/>
        </p:nvSpPr>
        <p:spPr>
          <a:xfrm>
            <a:off x="2133600" y="2057400"/>
            <a:ext cx="2014206" cy="369332"/>
          </a:xfrm>
          <a:prstGeom prst="rect">
            <a:avLst/>
          </a:prstGeom>
          <a:noFill/>
        </p:spPr>
        <p:txBody>
          <a:bodyPr wrap="none" rtlCol="0">
            <a:spAutoFit/>
          </a:bodyPr>
          <a:lstStyle/>
          <a:p>
            <a:r>
              <a:rPr lang="en-US" dirty="0" smtClean="0"/>
              <a:t>STAR Goal (TBD)</a:t>
            </a:r>
            <a:endParaRPr lang="en-US" dirty="0"/>
          </a:p>
        </p:txBody>
      </p:sp>
      <p:sp>
        <p:nvSpPr>
          <p:cNvPr id="15" name="TextBox 14"/>
          <p:cNvSpPr txBox="1"/>
          <p:nvPr/>
        </p:nvSpPr>
        <p:spPr>
          <a:xfrm>
            <a:off x="2819400" y="609600"/>
            <a:ext cx="3583032" cy="369332"/>
          </a:xfrm>
          <a:prstGeom prst="rect">
            <a:avLst/>
          </a:prstGeom>
          <a:noFill/>
        </p:spPr>
        <p:txBody>
          <a:bodyPr wrap="none" rtlCol="0">
            <a:spAutoFit/>
          </a:bodyPr>
          <a:lstStyle/>
          <a:p>
            <a:r>
              <a:rPr lang="en-US" b="1" dirty="0" smtClean="0">
                <a:solidFill>
                  <a:srgbClr val="C00000"/>
                </a:solidFill>
              </a:rPr>
              <a:t>Goals to be updated/corrected </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588787" y="1066800"/>
            <a:ext cx="7709443" cy="4571999"/>
          </a:xfrm>
          <a:prstGeom prst="rect">
            <a:avLst/>
          </a:prstGeom>
          <a:noFill/>
          <a:ln w="9525">
            <a:noFill/>
            <a:miter lim="800000"/>
            <a:headEnd/>
            <a:tailEnd/>
          </a:ln>
          <a:effectLst/>
        </p:spPr>
      </p:pic>
      <p:sp>
        <p:nvSpPr>
          <p:cNvPr id="5" name="TextBox 4"/>
          <p:cNvSpPr txBox="1"/>
          <p:nvPr/>
        </p:nvSpPr>
        <p:spPr>
          <a:xfrm>
            <a:off x="3048000" y="533400"/>
            <a:ext cx="1646605" cy="369332"/>
          </a:xfrm>
          <a:prstGeom prst="rect">
            <a:avLst/>
          </a:prstGeom>
          <a:noFill/>
        </p:spPr>
        <p:txBody>
          <a:bodyPr wrap="none" rtlCol="0">
            <a:spAutoFit/>
          </a:bodyPr>
          <a:lstStyle/>
          <a:p>
            <a:r>
              <a:rPr lang="en-US" dirty="0" smtClean="0"/>
              <a:t>Thru fill 15591</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Power demand penalty (part 1)</a:t>
            </a:r>
            <a:endParaRPr lang="en-US" sz="4000" dirty="0"/>
          </a:p>
        </p:txBody>
      </p:sp>
      <p:sp>
        <p:nvSpPr>
          <p:cNvPr id="3" name="Content Placeholder 2"/>
          <p:cNvSpPr>
            <a:spLocks noGrp="1"/>
          </p:cNvSpPr>
          <p:nvPr>
            <p:ph idx="1"/>
          </p:nvPr>
        </p:nvSpPr>
        <p:spPr>
          <a:xfrm>
            <a:off x="381000" y="1371600"/>
            <a:ext cx="8229600" cy="4525963"/>
          </a:xfrm>
        </p:spPr>
        <p:txBody>
          <a:bodyPr/>
          <a:lstStyle/>
          <a:p>
            <a:r>
              <a:rPr lang="en-US" sz="2400" dirty="0" smtClean="0"/>
              <a:t>Transmission = $5,680/MW </a:t>
            </a:r>
          </a:p>
          <a:p>
            <a:r>
              <a:rPr lang="en-US" sz="2400" dirty="0" smtClean="0"/>
              <a:t>NYPA administrative = $190/MW</a:t>
            </a:r>
          </a:p>
          <a:p>
            <a:pPr lvl="1"/>
            <a:r>
              <a:rPr lang="en-US" sz="2000" dirty="0" smtClean="0"/>
              <a:t>Total = $5,870/MW</a:t>
            </a:r>
          </a:p>
          <a:p>
            <a:pPr lvl="1"/>
            <a:r>
              <a:rPr lang="en-US" sz="2000" dirty="0" smtClean="0"/>
              <a:t>RHIC ON/OFF difference ~ 20 MW</a:t>
            </a:r>
          </a:p>
          <a:p>
            <a:pPr lvl="1"/>
            <a:r>
              <a:rPr lang="en-US" sz="2000" dirty="0" smtClean="0"/>
              <a:t>RHIC ON demand charge = 20x$5870 = $117,400</a:t>
            </a:r>
          </a:p>
          <a:p>
            <a:r>
              <a:rPr lang="en-US" sz="2400" dirty="0" smtClean="0"/>
              <a:t>LIPA “wheeling” charge</a:t>
            </a:r>
          </a:p>
          <a:p>
            <a:pPr lvl="1"/>
            <a:r>
              <a:rPr lang="en-US" sz="2000" dirty="0" smtClean="0"/>
              <a:t>RHIC ON = $123,000</a:t>
            </a:r>
          </a:p>
          <a:p>
            <a:pPr lvl="1"/>
            <a:r>
              <a:rPr lang="en-US" sz="2000" dirty="0" smtClean="0"/>
              <a:t>RHIC OFF = $63,550</a:t>
            </a:r>
          </a:p>
          <a:p>
            <a:pPr lvl="1"/>
            <a:r>
              <a:rPr lang="en-US" sz="2000" dirty="0" smtClean="0"/>
              <a:t>Difference = $59,450</a:t>
            </a:r>
          </a:p>
          <a:p>
            <a:r>
              <a:rPr lang="en-US" sz="2400" b="1" dirty="0" smtClean="0"/>
              <a:t>Total Demand Penalty = $117,400 + $59,450 = </a:t>
            </a:r>
            <a:r>
              <a:rPr lang="en-US" sz="2400" b="1" u="sng" dirty="0" smtClean="0"/>
              <a:t>$176,850</a:t>
            </a:r>
            <a:endParaRPr lang="en-US" sz="2400" b="1" u="sng" dirty="0"/>
          </a:p>
        </p:txBody>
      </p:sp>
      <p:sp>
        <p:nvSpPr>
          <p:cNvPr id="4" name="TextBox 3"/>
          <p:cNvSpPr txBox="1"/>
          <p:nvPr/>
        </p:nvSpPr>
        <p:spPr>
          <a:xfrm>
            <a:off x="533400" y="228600"/>
            <a:ext cx="3057247" cy="369332"/>
          </a:xfrm>
          <a:prstGeom prst="rect">
            <a:avLst/>
          </a:prstGeom>
          <a:noFill/>
        </p:spPr>
        <p:txBody>
          <a:bodyPr wrap="none" rtlCol="0">
            <a:spAutoFit/>
          </a:bodyPr>
          <a:lstStyle/>
          <a:p>
            <a:r>
              <a:rPr lang="en-US" b="1" i="1" u="sng" dirty="0" smtClean="0">
                <a:solidFill>
                  <a:srgbClr val="FF0000"/>
                </a:solidFill>
              </a:rPr>
              <a:t>Run into July – an issue…</a:t>
            </a:r>
            <a:endParaRPr lang="en-US" b="1" i="1" u="sng" dirty="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p:spPr>
        <p:txBody>
          <a:bodyPr/>
          <a:lstStyle/>
          <a:p>
            <a:r>
              <a:rPr lang="en-US" sz="2400" dirty="0" smtClean="0"/>
              <a:t>BNL is assessed another penalty based on the BNL power demand on the day of the NY state peak power demand for the summer</a:t>
            </a:r>
          </a:p>
          <a:p>
            <a:r>
              <a:rPr lang="en-US" sz="2400" dirty="0" smtClean="0"/>
              <a:t>The penalty is assessed as a monthly charge during the next  year. </a:t>
            </a:r>
          </a:p>
          <a:p>
            <a:r>
              <a:rPr lang="en-US" sz="2400" dirty="0" smtClean="0"/>
              <a:t>Mark Toscano estimates the penalty would be about $27,000 x 20 MW = </a:t>
            </a:r>
            <a:r>
              <a:rPr lang="en-US" sz="2400" b="1" u="sng" dirty="0" smtClean="0"/>
              <a:t>$544,000</a:t>
            </a:r>
            <a:r>
              <a:rPr lang="en-US" sz="2400" b="1" dirty="0" smtClean="0"/>
              <a:t> </a:t>
            </a:r>
            <a:r>
              <a:rPr lang="en-US" sz="2400" dirty="0" smtClean="0"/>
              <a:t>but risk is low as the NY State peak in past years has occurred in August. </a:t>
            </a:r>
          </a:p>
          <a:p>
            <a:r>
              <a:rPr lang="en-US" sz="2400" dirty="0" smtClean="0"/>
              <a:t>Plus balanced billing costs are $70/MWhr in June and July</a:t>
            </a:r>
          </a:p>
        </p:txBody>
      </p:sp>
      <p:sp>
        <p:nvSpPr>
          <p:cNvPr id="4" name="Title 1"/>
          <p:cNvSpPr txBox="1">
            <a:spLocks/>
          </p:cNvSpPr>
          <p:nvPr/>
        </p:nvSpPr>
        <p:spPr bwMode="auto">
          <a:xfrm>
            <a:off x="609600" y="4270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ＭＳ Ｐゴシック" charset="-128"/>
                <a:cs typeface="ＭＳ Ｐゴシック" charset="-128"/>
              </a:rPr>
              <a:t>Power demand penalty (part 2)</a:t>
            </a:r>
            <a:endParaRPr kumimoji="0" lang="en-US" sz="4000" b="0" i="0" u="none" strike="noStrike" kern="1200" cap="none" spc="0" normalizeH="0" baseline="0" noProof="0" dirty="0">
              <a:ln>
                <a:noFill/>
              </a:ln>
              <a:solidFill>
                <a:schemeClr val="tx1"/>
              </a:solidFill>
              <a:effectLst/>
              <a:uLnTx/>
              <a:uFillTx/>
              <a:latin typeface="+mj-lt"/>
              <a:ea typeface="ＭＳ Ｐゴシック" charset="-128"/>
              <a:cs typeface="ＭＳ Ｐゴシック"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2819400"/>
            <a:ext cx="3235181" cy="584775"/>
          </a:xfrm>
          <a:prstGeom prst="rect">
            <a:avLst/>
          </a:prstGeom>
          <a:noFill/>
        </p:spPr>
        <p:txBody>
          <a:bodyPr wrap="none" rtlCol="0">
            <a:spAutoFit/>
          </a:bodyPr>
          <a:lstStyle/>
          <a:p>
            <a:r>
              <a:rPr lang="en-US" sz="3200" b="1" u="sng" dirty="0" smtClean="0"/>
              <a:t>Old information</a:t>
            </a:r>
            <a:endParaRPr lang="en-US" sz="3200" b="1" u="sng"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362075"/>
          </a:xfrm>
        </p:spPr>
        <p:txBody>
          <a:bodyPr/>
          <a:lstStyle/>
          <a:p>
            <a:r>
              <a:rPr lang="en-US" sz="3000" dirty="0" smtClean="0"/>
              <a:t>Run 11 RHIC Machine/Experiments Meeting</a:t>
            </a:r>
            <a:br>
              <a:rPr lang="en-US" sz="3000" dirty="0" smtClean="0"/>
            </a:br>
            <a:r>
              <a:rPr lang="en-US" sz="3000" dirty="0" smtClean="0"/>
              <a:t/>
            </a:r>
            <a:br>
              <a:rPr lang="en-US" sz="3000" dirty="0" smtClean="0"/>
            </a:br>
            <a:r>
              <a:rPr lang="en-US" sz="3000" dirty="0" smtClean="0"/>
              <a:t>decisions</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endParaRPr lang="en-US" sz="3000" dirty="0"/>
          </a:p>
        </p:txBody>
      </p:sp>
      <p:sp>
        <p:nvSpPr>
          <p:cNvPr id="5" name="Subtitle 4"/>
          <p:cNvSpPr>
            <a:spLocks noGrp="1"/>
          </p:cNvSpPr>
          <p:nvPr>
            <p:ph type="body" idx="1"/>
          </p:nvPr>
        </p:nvSpPr>
        <p:spPr>
          <a:xfrm>
            <a:off x="457200" y="3733800"/>
            <a:ext cx="7772400" cy="1500187"/>
          </a:xfrm>
        </p:spPr>
        <p:txBody>
          <a:bodyPr/>
          <a:lstStyle/>
          <a:p>
            <a:endParaRPr lang="en-US" dirty="0" smtClean="0">
              <a:solidFill>
                <a:schemeClr val="tx1"/>
              </a:solidFill>
            </a:endParaRPr>
          </a:p>
          <a:p>
            <a:pPr>
              <a:buFont typeface="Arial"/>
              <a:buChar char="•"/>
            </a:pPr>
            <a:r>
              <a:rPr lang="en-US" dirty="0" smtClean="0">
                <a:solidFill>
                  <a:schemeClr val="tx1"/>
                </a:solidFill>
              </a:rPr>
              <a:t>   11/23/2010, </a:t>
            </a:r>
            <a:r>
              <a:rPr lang="en-US" u="sng" dirty="0" smtClean="0">
                <a:solidFill>
                  <a:schemeClr val="tx1"/>
                </a:solidFill>
              </a:rPr>
              <a:t>APEX: </a:t>
            </a:r>
            <a:r>
              <a:rPr lang="en-US" dirty="0" smtClean="0">
                <a:solidFill>
                  <a:schemeClr val="tx1"/>
                </a:solidFill>
              </a:rPr>
              <a:t>Agreed to new APEX schedule, 12 hour sessions (0800-2400) every other week away from maintenance days.</a:t>
            </a:r>
          </a:p>
          <a:p>
            <a:endParaRPr lang="en-US" dirty="0" smtClean="0">
              <a:solidFill>
                <a:schemeClr val="tx1"/>
              </a:solidFill>
            </a:endParaRPr>
          </a:p>
          <a:p>
            <a:pPr>
              <a:buFont typeface="Arial"/>
              <a:buChar char="•"/>
            </a:pPr>
            <a:r>
              <a:rPr lang="en-US" dirty="0" smtClean="0">
                <a:solidFill>
                  <a:schemeClr val="tx1"/>
                </a:solidFill>
              </a:rPr>
              <a:t>   2/25/2011, </a:t>
            </a:r>
            <a:r>
              <a:rPr lang="en-US" u="sng" dirty="0" smtClean="0">
                <a:solidFill>
                  <a:schemeClr val="tx1"/>
                </a:solidFill>
              </a:rPr>
              <a:t>CNI Polarimeters Normalization</a:t>
            </a:r>
            <a:r>
              <a:rPr lang="en-US" dirty="0" smtClean="0">
                <a:solidFill>
                  <a:schemeClr val="tx1"/>
                </a:solidFill>
              </a:rPr>
              <a:t>: Beginning with physics store 15239, changed CNI Polarimeter analyzing power to agree with jet target polarization measurements …18% lower polarization than before.</a:t>
            </a:r>
          </a:p>
          <a:p>
            <a:endParaRPr lang="en-US" dirty="0" smtClean="0">
              <a:solidFill>
                <a:schemeClr val="tx1"/>
              </a:solidFill>
            </a:endParaRPr>
          </a:p>
          <a:p>
            <a:pPr>
              <a:buFont typeface="Arial"/>
              <a:buChar char="•"/>
            </a:pPr>
            <a:r>
              <a:rPr lang="en-US" b="1" dirty="0" smtClean="0">
                <a:solidFill>
                  <a:srgbClr val="C00000"/>
                </a:solidFill>
              </a:rPr>
              <a:t>    4/11-15/2011, End 250 GeV pp on18 April, switch to 18 GeV AuAu on after jet target polarization measurement at injection is completed</a:t>
            </a:r>
            <a:r>
              <a:rPr lang="en-US" dirty="0" smtClean="0">
                <a:solidFill>
                  <a:schemeClr val="tx1"/>
                </a:solidFill>
              </a:rPr>
              <a:t/>
            </a:r>
            <a:br>
              <a:rPr lang="en-US" dirty="0" smtClean="0">
                <a:solidFill>
                  <a:schemeClr val="tx1"/>
                </a:solidFill>
              </a:rPr>
            </a:br>
            <a:endParaRPr lang="en-US" dirty="0"/>
          </a:p>
        </p:txBody>
      </p:sp>
      <p:sp>
        <p:nvSpPr>
          <p:cNvPr id="4" name="Subtitle 4"/>
          <p:cNvSpPr txBox="1">
            <a:spLocks/>
          </p:cNvSpPr>
          <p:nvPr/>
        </p:nvSpPr>
        <p:spPr bwMode="auto">
          <a:xfrm>
            <a:off x="533400" y="4876800"/>
            <a:ext cx="7772400" cy="15001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20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
            </a:r>
            <a:br>
              <a:rPr kumimoji="0" lang="en-US" sz="20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br>
            <a:endParaRPr kumimoji="0" lang="en-US" sz="2000" b="0" i="0" u="none" strike="noStrike" kern="1200" cap="none" spc="0" normalizeH="0" baseline="0" noProof="0" dirty="0">
              <a:ln>
                <a:noFill/>
              </a:ln>
              <a:solidFill>
                <a:schemeClr val="tx1">
                  <a:tint val="75000"/>
                </a:schemeClr>
              </a:solidFill>
              <a:effectLst/>
              <a:uLnTx/>
              <a:uFillTx/>
              <a:latin typeface="+mn-lt"/>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172787</TotalTime>
  <Words>1203</Words>
  <Application>Microsoft Office PowerPoint</Application>
  <PresentationFormat>On-screen Show (4:3)</PresentationFormat>
  <Paragraphs>163</Paragraphs>
  <Slides>41</Slides>
  <Notes>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Run 11 RHIC Machine/Experiments Meeting</vt:lpstr>
      <vt:lpstr>Run 11 Plan based on PAC recommendation/ALD Guidance and available funds  4/26/10 update (2/2)</vt:lpstr>
      <vt:lpstr>Slide 3</vt:lpstr>
      <vt:lpstr>Slide 4</vt:lpstr>
      <vt:lpstr>Slide 5</vt:lpstr>
      <vt:lpstr>Power demand penalty (part 1)</vt:lpstr>
      <vt:lpstr>Slide 7</vt:lpstr>
      <vt:lpstr>Slide 8</vt:lpstr>
      <vt:lpstr>Run 11 RHIC Machine/Experiments Meeting  decisions       </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Run 11 Plan based on PAC recommendation/ALD Guidance and available funds  4/26/10 update (1/2)</vt:lpstr>
      <vt:lpstr>Slide 30</vt:lpstr>
      <vt:lpstr>Slide 31</vt:lpstr>
      <vt:lpstr>Slide 32</vt:lpstr>
      <vt:lpstr>Slide 33</vt:lpstr>
      <vt:lpstr>Slide 34</vt:lpstr>
      <vt:lpstr>Slide 35</vt:lpstr>
      <vt:lpstr>Slide 36</vt:lpstr>
      <vt:lpstr>Run 9, First overnight store at s=500 GeV 22 days after start of cool-down</vt:lpstr>
      <vt:lpstr>Slide 38</vt:lpstr>
      <vt:lpstr>Slide 39</vt:lpstr>
      <vt:lpstr>Slide 40</vt:lpstr>
      <vt:lpstr>Run-11 Au-Au luminosity projections 100 GeV/nucleon</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Run 10 Au-Au Goals</dc:title>
  <dc:creator>Pile, Philip H</dc:creator>
  <cp:lastModifiedBy>pmanning</cp:lastModifiedBy>
  <cp:revision>3595</cp:revision>
  <dcterms:created xsi:type="dcterms:W3CDTF">2011-02-22T14:15:14Z</dcterms:created>
  <dcterms:modified xsi:type="dcterms:W3CDTF">2011-04-26T17:24:51Z</dcterms:modified>
</cp:coreProperties>
</file>