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52" r:id="rId2"/>
    <p:sldId id="457" r:id="rId3"/>
    <p:sldId id="531" r:id="rId4"/>
    <p:sldId id="453" r:id="rId5"/>
    <p:sldId id="532" r:id="rId6"/>
    <p:sldId id="533" r:id="rId7"/>
    <p:sldId id="482" r:id="rId8"/>
    <p:sldId id="477" r:id="rId9"/>
    <p:sldId id="538" r:id="rId10"/>
    <p:sldId id="512" r:id="rId11"/>
    <p:sldId id="534" r:id="rId12"/>
    <p:sldId id="535" r:id="rId13"/>
    <p:sldId id="536" r:id="rId14"/>
    <p:sldId id="537" r:id="rId15"/>
    <p:sldId id="461" r:id="rId16"/>
    <p:sldId id="528" r:id="rId17"/>
    <p:sldId id="490" r:id="rId18"/>
    <p:sldId id="458" r:id="rId19"/>
    <p:sldId id="466" r:id="rId20"/>
    <p:sldId id="460" r:id="rId21"/>
    <p:sldId id="455" r:id="rId22"/>
    <p:sldId id="483" r:id="rId23"/>
    <p:sldId id="464" r:id="rId24"/>
    <p:sldId id="465" r:id="rId25"/>
    <p:sldId id="462" r:id="rId26"/>
    <p:sldId id="345" r:id="rId27"/>
    <p:sldId id="450" r:id="rId28"/>
    <p:sldId id="443" r:id="rId29"/>
  </p:sldIdLst>
  <p:sldSz cx="9144000" cy="6858000" type="screen4x3"/>
  <p:notesSz cx="7077075" cy="9004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E3210"/>
    <a:srgbClr val="0089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0" autoAdjust="0"/>
    <p:restoredTop sz="99224" autoAdjust="0"/>
  </p:normalViewPr>
  <p:slideViewPr>
    <p:cSldViewPr>
      <p:cViewPr>
        <p:scale>
          <a:sx n="100" d="100"/>
          <a:sy n="100" d="100"/>
        </p:scale>
        <p:origin x="-21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7" cy="449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398" y="0"/>
            <a:ext cx="3067057" cy="4499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6865FC-FA16-4127-BC52-3CCAAD81FE73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52831"/>
            <a:ext cx="3067057" cy="449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398" y="8552831"/>
            <a:ext cx="3067057" cy="44990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478F2-E0DC-4AEB-99E7-3655834E474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7" cy="449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398" y="0"/>
            <a:ext cx="3067057" cy="4499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C4F57D1-2ADE-47E3-B3D6-8BAE658B2FCF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9050" y="676275"/>
            <a:ext cx="44989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32" y="4276415"/>
            <a:ext cx="5662632" cy="405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52831"/>
            <a:ext cx="3067057" cy="449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398" y="8552831"/>
            <a:ext cx="3067057" cy="44990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3D95630-535E-4576-8F4B-39686940C8C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9050" y="676275"/>
            <a:ext cx="44989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34D43-2DFA-4BDC-95D0-E8842CCFCABF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F7D-4D0B-470C-847E-C51D91E6ED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E85A7-574C-43BD-98BB-574878E253A0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B6B7-C503-4C9F-8446-866C73177D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65E3D-F26F-4637-A590-FA18EDCCC27E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42B0F-A58A-4A6B-9130-C393B636BB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CF1E755-40AF-481D-9000-FC7856E0A3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708EC-1CFB-4D7D-971F-0DF6F2B50D5E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7EEA8-5404-4668-90DA-17F5C19022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9145B-4A9B-4E26-85E8-2AFE7E626E6E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B081C-A340-4C26-8166-4DA87548C93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4F926-9146-4D21-AEF5-EA6F6E7651C4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826B-0376-4693-8FB7-FC92F24012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0B5BF-B5C8-4A19-8716-CB8B59D027E8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A5366-ADF3-4A3F-BDCC-4CDC4EB34E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6E96-F17E-4058-A11D-B186BC717643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F53-1018-429D-88E8-C26DF41DDC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E7AE1-C80B-4A1C-8B5F-D8EAE553DFC5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BB0E-9316-47C0-974F-048E4D4154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727C9-EAA3-4064-955A-C444A064FA90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F80F-D752-436C-AE51-568B3BE59D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2A08F-25BF-4073-BE53-FD37DC789D9D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C4D-70A0-400F-B7C6-8799D30E15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3021B0-8B15-458B-88E7-CF59F64B3D54}" type="datetime1">
              <a:rPr lang="en-US"/>
              <a:pPr/>
              <a:t>3/29/2011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A50E933-118C-4419-8E88-B0572040E5B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29 Mar 2011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Agenda: Open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90" y="493776"/>
            <a:ext cx="870968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447800" y="2514600"/>
            <a:ext cx="2289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Projected maximum for Run 11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1447800" y="2743200"/>
            <a:ext cx="609600" cy="457200"/>
          </a:xfrm>
          <a:prstGeom prst="straightConnector1">
            <a:avLst/>
          </a:prstGeom>
          <a:ln w="1587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71600" y="3276600"/>
            <a:ext cx="5029200" cy="0"/>
          </a:xfrm>
          <a:prstGeom prst="line">
            <a:avLst/>
          </a:prstGeom>
          <a:ln w="15875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52600" y="4495800"/>
            <a:ext cx="1555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minimum for Run 11</a:t>
            </a: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rot="16200000" flipV="1">
            <a:off x="1562100" y="4305300"/>
            <a:ext cx="304800" cy="22860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95400" y="4191000"/>
            <a:ext cx="5105400" cy="0"/>
          </a:xfrm>
          <a:prstGeom prst="line">
            <a:avLst/>
          </a:prstGeom>
          <a:ln w="158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667000" y="2514600"/>
            <a:ext cx="5105400" cy="1676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410200" y="6172200"/>
            <a:ext cx="3391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average = 45.5 +/- 1.0%</a:t>
            </a:r>
          </a:p>
          <a:p>
            <a:r>
              <a:rPr lang="en-US" dirty="0" smtClean="0"/>
              <a:t>Yellow Average = 48.4 +/- 1.0%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4991100" y="4838700"/>
            <a:ext cx="1981200" cy="68580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524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26 Mar 2011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523875"/>
            <a:ext cx="81153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5334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26 Mar 2011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7543800" cy="529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5334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26 Mar 2011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174668" cy="503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771525"/>
            <a:ext cx="7581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819400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Old information</a:t>
            </a:r>
            <a:endParaRPr lang="en-US" sz="32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4994"/>
            <a:ext cx="8077200" cy="586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13 Mar 2011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1153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8016768" y="2133600"/>
            <a:ext cx="1127232" cy="5770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b="1" i="1" dirty="0" smtClean="0"/>
              <a:t>Power savings</a:t>
            </a:r>
          </a:p>
          <a:p>
            <a:r>
              <a:rPr lang="en-US" sz="1050" b="1" i="1" dirty="0" smtClean="0"/>
              <a:t>~ 5.4 MW/day</a:t>
            </a:r>
          </a:p>
          <a:p>
            <a:r>
              <a:rPr lang="en-US" sz="1050" b="1" i="1" dirty="0" smtClean="0"/>
              <a:t>(~7K$/day))</a:t>
            </a:r>
            <a:endParaRPr lang="en-US" sz="1050" b="1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086600" y="2057400"/>
            <a:ext cx="1752600" cy="0"/>
          </a:xfrm>
          <a:prstGeom prst="line">
            <a:avLst/>
          </a:prstGeom>
          <a:ln w="25400">
            <a:solidFill>
              <a:srgbClr val="333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86600" y="2743200"/>
            <a:ext cx="1752600" cy="0"/>
          </a:xfrm>
          <a:prstGeom prst="line">
            <a:avLst/>
          </a:prstGeom>
          <a:ln w="25400">
            <a:solidFill>
              <a:srgbClr val="333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86600" y="4800600"/>
            <a:ext cx="1752600" cy="0"/>
          </a:xfrm>
          <a:prstGeom prst="line">
            <a:avLst/>
          </a:prstGeom>
          <a:ln w="25400">
            <a:solidFill>
              <a:srgbClr val="333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67600" y="44958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>
            <a:off x="7772400" y="2057400"/>
            <a:ext cx="304800" cy="685800"/>
          </a:xfrm>
          <a:prstGeom prst="rightBrace">
            <a:avLst>
              <a:gd name="adj1" fmla="val 8333"/>
              <a:gd name="adj2" fmla="val 50000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15200" y="1371600"/>
            <a:ext cx="18288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i="1" u="sng" dirty="0" smtClean="0"/>
              <a:t>~ 21.5 MW above baseline</a:t>
            </a:r>
          </a:p>
          <a:p>
            <a:r>
              <a:rPr lang="en-US" sz="1050" b="1" i="1" u="sng" dirty="0" smtClean="0"/>
              <a:t>~28K$/day</a:t>
            </a:r>
            <a:endParaRPr lang="en-US" sz="1050" b="1" i="1" u="sng" dirty="0"/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 rot="5400000">
            <a:off x="7865849" y="1693649"/>
            <a:ext cx="270302" cy="457200"/>
          </a:xfrm>
          <a:prstGeom prst="straightConnector1">
            <a:avLst/>
          </a:prstGeom>
          <a:ln w="2222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00800" y="5334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13 Mar 2011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352800" y="1219200"/>
            <a:ext cx="228600" cy="22860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4648200" y="1600200"/>
            <a:ext cx="1600200" cy="685800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48400" y="20574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maint</a:t>
            </a:r>
            <a:r>
              <a:rPr lang="en-US" dirty="0" smtClean="0"/>
              <a:t> days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810000" y="1295400"/>
            <a:ext cx="228600" cy="22860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95800" y="1371600"/>
            <a:ext cx="228600" cy="22860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48400" y="30480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err="1" smtClean="0">
                <a:solidFill>
                  <a:srgbClr val="FF0000"/>
                </a:solidFill>
              </a:rPr>
              <a:t>Cryo</a:t>
            </a:r>
            <a:r>
              <a:rPr lang="en-US" i="1" u="sng" dirty="0" smtClean="0">
                <a:solidFill>
                  <a:srgbClr val="FF0000"/>
                </a:solidFill>
              </a:rPr>
              <a:t> recovery</a:t>
            </a:r>
            <a:endParaRPr lang="en-US" i="1" u="sng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7162800" y="3733800"/>
            <a:ext cx="990600" cy="38100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48400" y="1143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Extended shutdown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rot="10800000" flipV="1">
            <a:off x="4876800" y="1327666"/>
            <a:ext cx="1371600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6819900" y="3695700"/>
            <a:ext cx="838200" cy="30480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5105400" y="1371600"/>
            <a:ext cx="1066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00800" y="5334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13 Mar 2011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1" y="1128630"/>
            <a:ext cx="6966880" cy="489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decisions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Pending Decision </a:t>
            </a:r>
            <a:r>
              <a:rPr lang="en-US" sz="2000" b="0" dirty="0" smtClean="0"/>
              <a:t>(3/15/2011)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09600" y="2362200"/>
            <a:ext cx="7772400" cy="1500187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11/23/2010, </a:t>
            </a:r>
            <a:r>
              <a:rPr lang="en-US" u="sng" dirty="0" smtClean="0">
                <a:solidFill>
                  <a:schemeClr val="tx1"/>
                </a:solidFill>
              </a:rPr>
              <a:t>APEX: </a:t>
            </a:r>
            <a:r>
              <a:rPr lang="en-US" dirty="0" smtClean="0">
                <a:solidFill>
                  <a:schemeClr val="tx1"/>
                </a:solidFill>
              </a:rPr>
              <a:t>Agreed to new APEX schedule, 12 hour sessions (0800-2400) every other week away from maintenance days.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2/25/2011, </a:t>
            </a:r>
            <a:r>
              <a:rPr lang="en-US" u="sng" dirty="0" smtClean="0">
                <a:solidFill>
                  <a:schemeClr val="tx1"/>
                </a:solidFill>
              </a:rPr>
              <a:t>CNI Polarimeters Normalization</a:t>
            </a:r>
            <a:r>
              <a:rPr lang="en-US" dirty="0" smtClean="0">
                <a:solidFill>
                  <a:schemeClr val="tx1"/>
                </a:solidFill>
              </a:rPr>
              <a:t>: Beginning with physics store 15239, changed CNI Polarimeter analyzing power to agree with jet target polarization measurements …18% lower than before.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4" name="Subtitle 4"/>
          <p:cNvSpPr txBox="1">
            <a:spLocks/>
          </p:cNvSpPr>
          <p:nvPr/>
        </p:nvSpPr>
        <p:spPr bwMode="auto">
          <a:xfrm>
            <a:off x="533400" y="4876800"/>
            <a:ext cx="77724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If CR budget not favorably resolved, should we switch to 18 GeV AuAu or continue with 500 GeV pp?</a:t>
            </a:r>
          </a:p>
          <a:p>
            <a:pPr lvl="1" eaLnBrk="0" hangingPunct="0">
              <a:spcBef>
                <a:spcPct val="20000"/>
              </a:spcBef>
              <a:buFont typeface="Arial"/>
              <a:buChar char="•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  STAR proposal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– switch to 18 GeV AuAu on 28 March</a:t>
            </a:r>
          </a:p>
          <a:p>
            <a:pPr lvl="1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baseline="0" dirty="0" smtClean="0">
                <a:latin typeface="+mn-lt"/>
                <a:cs typeface="ＭＳ Ｐゴシック" charset="-128"/>
              </a:rPr>
              <a:t>    PHENIX Proposal – continue with 500 GeV pp</a:t>
            </a:r>
            <a:r>
              <a:rPr lang="en-US" sz="2000" dirty="0" smtClean="0">
                <a:latin typeface="+mn-lt"/>
                <a:cs typeface="ＭＳ Ｐゴシック" charset="-128"/>
              </a:rPr>
              <a:t> till ~ 14 April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13 Mar 2011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523875"/>
            <a:ext cx="81153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771525"/>
            <a:ext cx="7581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48750" cy="306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92726"/>
            <a:ext cx="8991600" cy="276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2200"/>
            <a:ext cx="8991600" cy="200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14800" y="609600"/>
            <a:ext cx="2685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good store with 9 MHz</a:t>
            </a:r>
          </a:p>
          <a:p>
            <a:r>
              <a:rPr lang="en-US" dirty="0" smtClean="0"/>
              <a:t>Sat 2/26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01" t="9231" r="3003" b="7385"/>
          <a:stretch>
            <a:fillRect/>
          </a:stretch>
        </p:blipFill>
        <p:spPr bwMode="auto">
          <a:xfrm>
            <a:off x="990600" y="0"/>
            <a:ext cx="7900200" cy="372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502" t="18462" b="9231"/>
          <a:stretch>
            <a:fillRect/>
          </a:stretch>
        </p:blipFill>
        <p:spPr bwMode="auto">
          <a:xfrm>
            <a:off x="1037909" y="3643232"/>
            <a:ext cx="8106091" cy="322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152400"/>
            <a:ext cx="5053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Run 11</a:t>
            </a:r>
            <a:r>
              <a:rPr lang="en-US" dirty="0" smtClean="0"/>
              <a:t>, First overnight store, Mon Jan 24 00:12</a:t>
            </a:r>
          </a:p>
          <a:p>
            <a:r>
              <a:rPr lang="en-US" dirty="0" smtClean="0"/>
              <a:t>Fill number 14919,, </a:t>
            </a:r>
            <a:r>
              <a:rPr lang="en-US" dirty="0" smtClean="0">
                <a:sym typeface="Symbol" pitchFamily="18" charset="2"/>
              </a:rPr>
              <a:t>s=500 GeV</a:t>
            </a:r>
          </a:p>
          <a:p>
            <a:r>
              <a:rPr lang="en-US" dirty="0" smtClean="0">
                <a:sym typeface="Symbol" pitchFamily="18" charset="2"/>
              </a:rPr>
              <a:t>21 days since start of cool-down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20K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808464" y="4573489"/>
            <a:ext cx="410736" cy="3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9144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897105" y="1068289"/>
            <a:ext cx="322095" cy="74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6934200" y="152400"/>
            <a:ext cx="2057400" cy="99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+mn-lt"/>
                <a:cs typeface="ＭＳ Ｐゴシック" charset="-128"/>
              </a:rPr>
              <a:t>28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x 27 bunches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ＭＳ Ｐゴシック" charset="-128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*=0.65 meters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6722" y="3810000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peak store </a:t>
            </a:r>
            <a:r>
              <a:rPr lang="en-US" dirty="0" err="1" smtClean="0"/>
              <a:t>lumi</a:t>
            </a:r>
            <a:r>
              <a:rPr lang="en-US" dirty="0" smtClean="0"/>
              <a:t> = 170 x 10</a:t>
            </a:r>
            <a:r>
              <a:rPr lang="en-US" baseline="30000" dirty="0" smtClean="0"/>
              <a:t>30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(projected MAXIMUM)</a:t>
            </a:r>
          </a:p>
          <a:p>
            <a:r>
              <a:rPr lang="en-US" dirty="0" smtClean="0"/>
              <a:t>ZDC Rate ~ 400K (assuming 2.4 mb n-pair xsection)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503" t="7385" b="11077"/>
          <a:stretch>
            <a:fillRect/>
          </a:stretch>
        </p:blipFill>
        <p:spPr bwMode="auto">
          <a:xfrm>
            <a:off x="1865606" y="304800"/>
            <a:ext cx="7278394" cy="325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5867400" cy="868362"/>
          </a:xfrm>
        </p:spPr>
        <p:txBody>
          <a:bodyPr/>
          <a:lstStyle/>
          <a:p>
            <a:r>
              <a:rPr lang="en-US" sz="2400" b="1" u="sng" dirty="0" smtClean="0"/>
              <a:t>Run 9</a:t>
            </a:r>
            <a:r>
              <a:rPr lang="en-US" sz="2400" dirty="0" smtClean="0"/>
              <a:t>, First </a:t>
            </a:r>
            <a:r>
              <a:rPr lang="en-US" sz="2400" dirty="0"/>
              <a:t>overnight store at </a:t>
            </a:r>
            <a:r>
              <a:rPr lang="en-US" sz="2400" dirty="0">
                <a:sym typeface="Symbol" pitchFamily="18" charset="2"/>
              </a:rPr>
              <a:t>s=500 </a:t>
            </a:r>
            <a:r>
              <a:rPr lang="en-US" sz="2400" dirty="0" smtClean="0">
                <a:sym typeface="Symbol" pitchFamily="18" charset="2"/>
              </a:rPr>
              <a:t>GeV</a:t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22 days after start of cool-down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934200" y="152400"/>
            <a:ext cx="2057400" cy="990600"/>
          </a:xfrm>
        </p:spPr>
        <p:txBody>
          <a:bodyPr/>
          <a:lstStyle/>
          <a:p>
            <a:r>
              <a:rPr lang="en-US" sz="1800" dirty="0"/>
              <a:t>56 x 56 bunches</a:t>
            </a:r>
          </a:p>
          <a:p>
            <a:r>
              <a:rPr lang="en-US" sz="1800" dirty="0">
                <a:latin typeface="Symbol" pitchFamily="18" charset="2"/>
              </a:rPr>
              <a:t>b</a:t>
            </a:r>
            <a:r>
              <a:rPr lang="en-US" sz="1800" dirty="0"/>
              <a:t>*=0.7 meters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1006" t="7385" b="11077"/>
          <a:stretch>
            <a:fillRect/>
          </a:stretch>
        </p:blipFill>
        <p:spPr bwMode="auto">
          <a:xfrm>
            <a:off x="1902432" y="3606945"/>
            <a:ext cx="7241568" cy="325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66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40K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00200" y="48006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12192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00200" y="10668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on_Feb_23_2009_002626_248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0010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32125" y="798513"/>
            <a:ext cx="320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AGS pp log, 23 Feb 09, 00:26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608" y="228600"/>
            <a:ext cx="8686800" cy="609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5879592" y="2426208"/>
            <a:ext cx="2895600" cy="24384"/>
          </a:xfrm>
          <a:prstGeom prst="line">
            <a:avLst/>
          </a:prstGeom>
          <a:ln w="381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7620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26 weeks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86800" cy="604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09538"/>
            <a:ext cx="78962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35814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447288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286000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8288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(50% pol)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667000"/>
            <a:ext cx="6096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362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(50% pol)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86400" y="2133600"/>
            <a:ext cx="9144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sz="2800" dirty="0" smtClean="0"/>
              <a:t>Run-11 Au-Au luminosity projections 100 GeV/nucleon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28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400"/>
            <a:ext cx="91699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Assume 6 weeks to ramp-up for min, and 8 weeks for max </a:t>
            </a:r>
            <a:r>
              <a:rPr lang="en-US" sz="1400" dirty="0" smtClean="0">
                <a:latin typeface="Times New Roman"/>
                <a:cs typeface="Times New Roman"/>
              </a:rPr>
              <a:t>(stoch. cooling re-commissioning)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b="1" dirty="0" smtClean="0">
                <a:latin typeface="Times New Roman"/>
                <a:cs typeface="Times New Roman"/>
              </a:rPr>
              <a:t>Expect </a:t>
            </a:r>
            <a:r>
              <a:rPr lang="en-US" b="1" i="1" dirty="0" smtClean="0">
                <a:latin typeface="Times New Roman"/>
                <a:cs typeface="Times New Roman"/>
              </a:rPr>
              <a:t>L</a:t>
            </a:r>
            <a:r>
              <a:rPr lang="en-US" b="1" baseline="-25000" dirty="0" smtClean="0">
                <a:latin typeface="Times New Roman"/>
                <a:cs typeface="Times New Roman"/>
              </a:rPr>
              <a:t>avg</a:t>
            </a:r>
            <a:r>
              <a:rPr lang="en-US" b="1" dirty="0" smtClean="0">
                <a:latin typeface="Times New Roman"/>
                <a:cs typeface="Times New Roman"/>
              </a:rPr>
              <a:t> up to 25x10</a:t>
            </a:r>
            <a:r>
              <a:rPr lang="en-US" b="1" baseline="30000" dirty="0" smtClean="0">
                <a:latin typeface="Times New Roman"/>
                <a:cs typeface="Times New Roman"/>
              </a:rPr>
              <a:t>26</a:t>
            </a:r>
            <a:r>
              <a:rPr lang="en-US" b="1" dirty="0" smtClean="0">
                <a:latin typeface="Times New Roman"/>
                <a:cs typeface="Times New Roman"/>
              </a:rPr>
              <a:t>cm</a:t>
            </a:r>
            <a:r>
              <a:rPr lang="en-US" b="1" baseline="30000" dirty="0" smtClean="0">
                <a:latin typeface="Times New Roman"/>
                <a:cs typeface="Times New Roman"/>
              </a:rPr>
              <a:t>-2</a:t>
            </a:r>
            <a:r>
              <a:rPr lang="en-US" b="1" dirty="0" smtClean="0">
                <a:latin typeface="Times New Roman"/>
                <a:cs typeface="Times New Roman"/>
              </a:rPr>
              <a:t>s</a:t>
            </a:r>
            <a:r>
              <a:rPr lang="en-US" b="1" baseline="30000" dirty="0" smtClean="0">
                <a:latin typeface="Times New Roman"/>
                <a:cs typeface="Times New Roman"/>
              </a:rPr>
              <a:t>-1 </a:t>
            </a:r>
            <a:r>
              <a:rPr lang="en-US" b="1" dirty="0" smtClean="0">
                <a:latin typeface="Times New Roman"/>
                <a:cs typeface="Times New Roman"/>
              </a:rPr>
              <a:t>(+25%).</a:t>
            </a: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[from Run-10 to max: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0.75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0.65 m, </a:t>
            </a:r>
            <a:r>
              <a:rPr lang="en-US" b="1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N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1.1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1.1x10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9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, more cooling]</a:t>
            </a:r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8458200" cy="4844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7432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2990088"/>
            <a:ext cx="40386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712464"/>
            <a:ext cx="41148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600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(0.7 recorded)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562600" y="1981200"/>
            <a:ext cx="7620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(complicated)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2057400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(TBD)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85800"/>
            <a:ext cx="7924800" cy="1752600"/>
          </a:xfrm>
        </p:spPr>
        <p:txBody>
          <a:bodyPr/>
          <a:lstStyle/>
          <a:p>
            <a:pPr algn="l"/>
            <a:r>
              <a:rPr lang="en-US" sz="3000" b="1" dirty="0" smtClean="0">
                <a:solidFill>
                  <a:schemeClr val="tx1"/>
                </a:solidFill>
              </a:rPr>
              <a:t>Decisions</a:t>
            </a:r>
            <a:r>
              <a:rPr lang="en-US" sz="2000" dirty="0" smtClean="0">
                <a:solidFill>
                  <a:schemeClr val="tx1"/>
                </a:solidFill>
              </a:rPr>
              <a:t> (cont’)</a:t>
            </a: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      3/25/2011: </a:t>
            </a:r>
            <a:r>
              <a:rPr lang="en-US" sz="2000" u="sng" dirty="0" smtClean="0">
                <a:solidFill>
                  <a:schemeClr val="tx1"/>
                </a:solidFill>
              </a:rPr>
              <a:t>AnDY  Collisions </a:t>
            </a:r>
            <a:r>
              <a:rPr lang="en-US" sz="2000" dirty="0" smtClean="0">
                <a:solidFill>
                  <a:schemeClr val="tx1"/>
                </a:solidFill>
              </a:rPr>
              <a:t>(W. Fischer, L. Bland, E. Aschenauer,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S. Vigdor): </a:t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2000" dirty="0" smtClean="0">
              <a:solidFill>
                <a:schemeClr val="tx1"/>
              </a:solidFill>
            </a:endParaRPr>
          </a:p>
          <a:p>
            <a:pPr lvl="1" algn="l"/>
            <a:r>
              <a:rPr lang="en-US" sz="1600" dirty="0" smtClean="0">
                <a:solidFill>
                  <a:schemeClr val="tx1"/>
                </a:solidFill>
              </a:rPr>
              <a:t>(1)    A. Drees will test the sequence developed to address both orbit and tune effects of AnDY at the end of a store (or multiple stores if needed).</a:t>
            </a:r>
          </a:p>
          <a:p>
            <a:pPr lvl="1" algn="l"/>
            <a:r>
              <a:rPr lang="en-US" sz="1600" dirty="0" smtClean="0">
                <a:solidFill>
                  <a:schemeClr val="tx1"/>
                </a:solidFill>
              </a:rPr>
              <a:t> </a:t>
            </a:r>
          </a:p>
          <a:p>
            <a:pPr lvl="1" algn="l"/>
            <a:r>
              <a:rPr lang="en-US" sz="1600" dirty="0" smtClean="0">
                <a:solidFill>
                  <a:schemeClr val="tx1"/>
                </a:solidFill>
              </a:rPr>
              <a:t>(2) When the proper functioning of the sequence is demonstrated we will go back to a 1.05e11/bunch threshold, and increase every store by another 0.05e11/bunch until we reach a 10-20% luminosity impact on STAR and PHENIX.</a:t>
            </a:r>
          </a:p>
          <a:p>
            <a:pPr lvl="1" algn="l"/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pPr lvl="1" algn="l"/>
            <a:r>
              <a:rPr lang="en-US" sz="1600" dirty="0" smtClean="0">
                <a:solidFill>
                  <a:schemeClr val="tx1"/>
                </a:solidFill>
              </a:rPr>
              <a:t>(3) When the tune scan on the ramp finishes (~2 more tune to test), we will increase the store length to 10h or more, (with PHENIX/STAR concurrence), with this AnDY will have more time available after turning on.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28.3 weeks cryo operation</a:t>
            </a:r>
            <a:br>
              <a:rPr lang="en-US" sz="1800" b="1" dirty="0" smtClean="0"/>
            </a:br>
            <a:r>
              <a:rPr lang="en-US" sz="1800" b="1" dirty="0" smtClean="0"/>
              <a:t>3/22/10 update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9144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0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8 Jan, Cool-down to 4.5K complete in both rings, preliminary setup begins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~11 Jan, 2 ⅟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weeks beam setup for √s = 500 GeV pp in RHIC begins.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15 Jan, power supply work/DX training complete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17 Jan, first successful ramp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19 Jan, 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</a:t>
            </a:r>
            <a:r>
              <a:rPr lang="en-US" sz="1200" dirty="0" err="1" smtClean="0"/>
              <a:t>maint</a:t>
            </a:r>
            <a:r>
              <a:rPr lang="en-US" sz="1200" dirty="0" smtClean="0"/>
              <a:t> day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strike="sngStrike" dirty="0" smtClean="0"/>
              <a:t>27</a:t>
            </a:r>
            <a:r>
              <a:rPr lang="en-US" sz="1200" dirty="0" smtClean="0"/>
              <a:t>  24 Jan,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strike="sngStrike" dirty="0" smtClean="0"/>
              <a:t>3</a:t>
            </a:r>
            <a:r>
              <a:rPr lang="en-US" sz="1200" b="1" dirty="0" smtClean="0">
                <a:solidFill>
                  <a:srgbClr val="3333FF"/>
                </a:solidFill>
              </a:rPr>
              <a:t> 11 Feb (machine and ~experiments), begin 10(?) week physics run </a:t>
            </a:r>
            <a:r>
              <a:rPr lang="en-US" sz="1200" b="1" dirty="0" smtClean="0">
                <a:solidFill>
                  <a:srgbClr val="FF0000"/>
                </a:solidFill>
              </a:rPr>
              <a:t>(√s = 500 GeV pp</a:t>
            </a:r>
            <a:r>
              <a:rPr lang="en-US" sz="12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16 Feb, AGS Jump Quads in routine operation for RHIC injection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24 Feb, 9 MHz cavity in routine operation 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7 Mar, cryo troubles, extended maintenance, 0900 hrs till 2000 hrs 14 Mar – </a:t>
            </a:r>
            <a:r>
              <a:rPr lang="en-US" sz="1200" u="sng" dirty="0" smtClean="0"/>
              <a:t>lost 7.5 days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17 Mar, power distribution problem, extended maintenance, 1930 hrs till 0315 hrs 20 Mar – </a:t>
            </a:r>
            <a:r>
              <a:rPr lang="en-US" sz="1200" u="sng" dirty="0" smtClean="0"/>
              <a:t>lost 2.3 day</a:t>
            </a:r>
            <a:r>
              <a:rPr lang="en-US" sz="1200" dirty="0" smtClean="0"/>
              <a:t>s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b="1" dirty="0" smtClean="0">
                <a:solidFill>
                  <a:srgbClr val="FF0000"/>
                </a:solidFill>
              </a:rPr>
              <a:t>28 March – 1 April, PAC 2011</a:t>
            </a: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r>
              <a:rPr lang="en-US" sz="1200" b="1" u="sng" strike="sngStrike" dirty="0" smtClean="0">
                <a:solidFill>
                  <a:srgbClr val="FF0000"/>
                </a:solidFill>
              </a:rPr>
              <a:t>4</a:t>
            </a:r>
            <a:r>
              <a:rPr lang="en-US" sz="1200" b="1" u="sng" dirty="0" smtClean="0">
                <a:solidFill>
                  <a:srgbClr val="FF0000"/>
                </a:solidFill>
              </a:rPr>
              <a:t> </a:t>
            </a:r>
            <a:r>
              <a:rPr lang="en-US" sz="1200" b="1" u="sng" strike="sngStrike" dirty="0" smtClean="0">
                <a:solidFill>
                  <a:srgbClr val="FF0000"/>
                </a:solidFill>
              </a:rPr>
              <a:t>18 March </a:t>
            </a:r>
            <a:r>
              <a:rPr lang="en-US" sz="1200" b="1" u="sng" dirty="0" smtClean="0">
                <a:solidFill>
                  <a:srgbClr val="FF0000"/>
                </a:solidFill>
              </a:rPr>
              <a:t>–  8 April Continuing Resolution Ends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b="1" dirty="0" smtClean="0">
                <a:solidFill>
                  <a:srgbClr val="3333FF"/>
                </a:solidFill>
              </a:rPr>
              <a:t>14 Apr(?), end &lt;10 week physics run at √s = 500 GeV pp run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14 Apr, begin 1 week setup for √s = 200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21 Apr, begin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b="1" dirty="0" smtClean="0">
                <a:solidFill>
                  <a:srgbClr val="3333FF"/>
                </a:solidFill>
              </a:rPr>
              <a:t>28 Apr, begin 8 week physics run at </a:t>
            </a:r>
            <a:r>
              <a:rPr lang="en-US" sz="1200" b="1" dirty="0" smtClean="0">
                <a:solidFill>
                  <a:srgbClr val="FF0000"/>
                </a:solidFill>
              </a:rPr>
              <a:t>(√s = 200 AuAu)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b="1" dirty="0" smtClean="0">
                <a:solidFill>
                  <a:srgbClr val="3333FF"/>
                </a:solidFill>
              </a:rPr>
              <a:t>23 Jun, end 8 week  √s = 200 AuAu run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23 Jun, begin setup for √s = 192 GeV UU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200" b="1" dirty="0" smtClean="0">
                <a:solidFill>
                  <a:srgbClr val="3333FF"/>
                </a:solidFill>
              </a:rPr>
              <a:t>30 Jun, begin 1⅟</a:t>
            </a:r>
            <a:r>
              <a:rPr lang="en-US" sz="12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200" b="1" dirty="0" smtClean="0">
                <a:solidFill>
                  <a:srgbClr val="3333FF"/>
                </a:solidFill>
              </a:rPr>
              <a:t> week physics run  </a:t>
            </a:r>
            <a:r>
              <a:rPr lang="en-US" sz="1200" b="1" dirty="0" smtClean="0">
                <a:solidFill>
                  <a:srgbClr val="C00000"/>
                </a:solidFill>
              </a:rPr>
              <a:t>(√s = 192 UU)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b="1" u="sng" dirty="0" smtClean="0">
                <a:solidFill>
                  <a:srgbClr val="C00000"/>
                </a:solidFill>
              </a:rPr>
              <a:t>4 July – completed 26 weeks of cryo operation, may be out of $$’s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b="1" dirty="0" smtClean="0">
                <a:solidFill>
                  <a:srgbClr val="3333FF"/>
                </a:solidFill>
              </a:rPr>
              <a:t>10 Jul, end 1⅟</a:t>
            </a:r>
            <a:r>
              <a:rPr lang="en-US" sz="12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200" b="1" dirty="0" smtClean="0">
                <a:solidFill>
                  <a:srgbClr val="3333FF"/>
                </a:solidFill>
              </a:rPr>
              <a:t> week physics run at √s = 192 GeV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10 Jul, begin setup for √s = 18 GeV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b="1" dirty="0" smtClean="0">
                <a:solidFill>
                  <a:srgbClr val="3333FF"/>
                </a:solidFill>
              </a:rPr>
              <a:t>11 Jul, begin 1 week physics run  </a:t>
            </a:r>
            <a:r>
              <a:rPr lang="en-US" sz="1200" b="1" dirty="0" smtClean="0">
                <a:solidFill>
                  <a:srgbClr val="FF0000"/>
                </a:solidFill>
              </a:rPr>
              <a:t>(√s = 18 AuAu)</a:t>
            </a:r>
            <a:endParaRPr lang="en-US" sz="1200" b="1" i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200" b="1" dirty="0" smtClean="0">
                <a:solidFill>
                  <a:srgbClr val="3333FF"/>
                </a:solidFill>
              </a:rPr>
              <a:t>18 Jul, end 1 week physics run at √s = 18 GeV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20 Jul, warm-up complete (28.3 weeks)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200" dirty="0" smtClean="0"/>
              <a:t>Possible additions: </a:t>
            </a:r>
          </a:p>
          <a:p>
            <a:pPr eaLnBrk="1" hangingPunct="1">
              <a:lnSpc>
                <a:spcPct val="80000"/>
              </a:lnSpc>
            </a:pPr>
            <a:r>
              <a:rPr lang="en-US" sz="1200" dirty="0" smtClean="0"/>
              <a:t>Low energy test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3-29 at 8.29.09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3-29 at 9.47.53 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14" y="0"/>
            <a:ext cx="90651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28" y="685800"/>
            <a:ext cx="8795255" cy="57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28" y="685800"/>
            <a:ext cx="8795255" cy="57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3-29 at 1.03.06 P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77755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3657600"/>
            <a:ext cx="1416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Analysis</a:t>
            </a:r>
          </a:p>
          <a:p>
            <a:r>
              <a:rPr lang="en-US" dirty="0" smtClean="0"/>
              <a:t>Alan Dion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151594</TotalTime>
  <Words>774</Words>
  <Application>Microsoft Office PowerPoint</Application>
  <PresentationFormat>On-screen Show (4:3)</PresentationFormat>
  <Paragraphs>106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Run 11 RHIC Machine/Experiments Meeting</vt:lpstr>
      <vt:lpstr>Run 11 RHIC Machine/Experiments Meeting  decisions      Pending Decision (3/15/2011) </vt:lpstr>
      <vt:lpstr>Slide 3</vt:lpstr>
      <vt:lpstr>Run 11 Plan based on PAC recommendation/ALD Guidance and 28.3 weeks cryo operation 3/22/10 update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Run 9, First overnight store at s=500 GeV 22 days after start of cool-down</vt:lpstr>
      <vt:lpstr>Slide 25</vt:lpstr>
      <vt:lpstr>Slide 26</vt:lpstr>
      <vt:lpstr>Slide 27</vt:lpstr>
      <vt:lpstr>Run-11 Au-Au luminosity projections 100 GeV/nucleon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10 Au-Au Goals</dc:title>
  <dc:creator>Pile, Philip H</dc:creator>
  <cp:lastModifiedBy>pmanning</cp:lastModifiedBy>
  <cp:revision>2772</cp:revision>
  <dcterms:created xsi:type="dcterms:W3CDTF">2011-03-29T17:03:48Z</dcterms:created>
  <dcterms:modified xsi:type="dcterms:W3CDTF">2011-03-29T17:27:35Z</dcterms:modified>
</cp:coreProperties>
</file>