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2" r:id="rId2"/>
    <p:sldId id="345" r:id="rId3"/>
    <p:sldId id="451" r:id="rId4"/>
    <p:sldId id="450" r:id="rId5"/>
    <p:sldId id="443" r:id="rId6"/>
  </p:sldIdLst>
  <p:sldSz cx="9144000" cy="6858000" type="screen4x3"/>
  <p:notesSz cx="6934200" cy="9118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E3210"/>
    <a:srgbClr val="0089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0" autoAdjust="0"/>
    <p:restoredTop sz="99224" autoAdjust="0"/>
  </p:normalViewPr>
  <p:slideViewPr>
    <p:cSldViewPr>
      <p:cViewPr>
        <p:scale>
          <a:sx n="100" d="100"/>
          <a:sy n="100" d="100"/>
        </p:scale>
        <p:origin x="-21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865FC-FA16-4127-BC52-3CCAAD81FE73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478F2-E0DC-4AEB-99E7-3655834E47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C4F57D1-2ADE-47E3-B3D6-8BAE658B2FCF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84213"/>
            <a:ext cx="4559300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30700"/>
            <a:ext cx="5548312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3D95630-535E-4576-8F4B-39686940C8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684213"/>
            <a:ext cx="4556125" cy="34178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34D43-2DFA-4BDC-95D0-E8842CCFCABF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20F7D-4D0B-470C-847E-C51D91E6E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E85A7-574C-43BD-98BB-574878E253A0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B6B7-C503-4C9F-8446-866C73177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65E3D-F26F-4637-A590-FA18EDCCC27E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2B0F-A58A-4A6B-9130-C393B636B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708EC-1CFB-4D7D-971F-0DF6F2B50D5E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7EEA8-5404-4668-90DA-17F5C1902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9145B-4A9B-4E26-85E8-2AFE7E626E6E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081C-A340-4C26-8166-4DA87548C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4F926-9146-4D21-AEF5-EA6F6E7651C4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1826B-0376-4693-8FB7-FC92F2401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0B5BF-B5C8-4A19-8716-CB8B59D027E8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5366-ADF3-4A3F-BDCC-4CDC4EB34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F6E96-F17E-4058-A11D-B186BC717643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7F53-1018-429D-88E8-C26DF41DD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E7AE1-C80B-4A1C-8B5F-D8EAE553DFC5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2BB0E-9316-47C0-974F-048E4D415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727C9-EAA3-4064-955A-C444A064FA90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EF80F-D752-436C-AE51-568B3BE59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2A08F-25BF-4073-BE53-FD37DC789D9D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75C4D-70A0-400F-B7C6-8799D30E1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23021B0-8B15-458B-88E7-CF59F64B3D54}" type="datetime1">
              <a:rPr lang="en-US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A50E933-118C-4419-8E88-B0572040E5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362075"/>
          </a:xfrm>
        </p:spPr>
        <p:txBody>
          <a:bodyPr/>
          <a:lstStyle/>
          <a:p>
            <a:r>
              <a:rPr lang="en-US" sz="3000" dirty="0" smtClean="0"/>
              <a:t>Run 11 RHIC Machine/Experiments Meeting</a:t>
            </a:r>
            <a:endParaRPr lang="en-US" sz="3000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 Nov 2010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Agenda: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Start Date for Run 11 -  (all)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Low Energy Test Run – C. </a:t>
            </a:r>
            <a:r>
              <a:rPr lang="en-US" dirty="0" err="1" smtClean="0">
                <a:solidFill>
                  <a:schemeClr val="tx1"/>
                </a:solidFill>
              </a:rPr>
              <a:t>Montag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3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8686800" cy="639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800" b="1" dirty="0" smtClean="0"/>
              <a:t>Run 11 Plan based on PAC recommendation/ALD Guidance and 28.5 weeks </a:t>
            </a:r>
            <a:r>
              <a:rPr lang="en-US" sz="1800" b="1" dirty="0" err="1" smtClean="0"/>
              <a:t>cryo</a:t>
            </a:r>
            <a:r>
              <a:rPr lang="en-US" sz="1800" b="1" dirty="0" smtClean="0"/>
              <a:t> operation</a:t>
            </a:r>
            <a:br>
              <a:rPr lang="en-US" sz="1800" b="1" dirty="0" smtClean="0"/>
            </a:br>
            <a:r>
              <a:rPr lang="en-US" sz="1800" b="1" dirty="0" smtClean="0"/>
              <a:t>DRAFT-DRAFT</a:t>
            </a:r>
            <a:endParaRPr lang="en-US" sz="1800" b="1" dirty="0" smtClean="0">
              <a:sym typeface="Symbol" pitchFamily="18" charset="2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685800"/>
            <a:ext cx="8382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Dec. 1, Begin cool-down to 4.5K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Dec. 7, Cool-down to 4.5K complete in both rings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Dec. 8, 2 ⅟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weeks beam setup for √s = 500 </a:t>
            </a:r>
            <a:r>
              <a:rPr lang="en-US" sz="1600" dirty="0" err="1" smtClean="0"/>
              <a:t>GeV</a:t>
            </a:r>
            <a:r>
              <a:rPr lang="en-US" sz="1600" dirty="0" smtClean="0"/>
              <a:t> pp in RHIC begins.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 27 (Monday), 1 week Ramp-up with 8 hr/night beam to experiments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3 Jan, begin 10 week physics run </a:t>
            </a:r>
            <a:r>
              <a:rPr lang="en-US" sz="1600" b="1" dirty="0" smtClean="0">
                <a:solidFill>
                  <a:srgbClr val="FF0000"/>
                </a:solidFill>
              </a:rPr>
              <a:t>(√s = 500 </a:t>
            </a:r>
            <a:r>
              <a:rPr lang="en-US" sz="1600" b="1" dirty="0" err="1" smtClean="0">
                <a:solidFill>
                  <a:srgbClr val="FF0000"/>
                </a:solidFill>
              </a:rPr>
              <a:t>GeV</a:t>
            </a:r>
            <a:r>
              <a:rPr lang="en-US" sz="1600" b="1" dirty="0" smtClean="0">
                <a:solidFill>
                  <a:srgbClr val="FF0000"/>
                </a:solidFill>
              </a:rPr>
              <a:t> pp</a:t>
            </a:r>
            <a:r>
              <a:rPr lang="en-US" sz="16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14 Mar, end 10 week physics run at √s = 500 </a:t>
            </a:r>
            <a:r>
              <a:rPr lang="en-US" sz="1600" b="1" dirty="0" err="1" smtClean="0">
                <a:solidFill>
                  <a:srgbClr val="3333FF"/>
                </a:solidFill>
              </a:rPr>
              <a:t>GeV</a:t>
            </a:r>
            <a:r>
              <a:rPr lang="en-US" sz="1600" b="1" dirty="0" smtClean="0">
                <a:solidFill>
                  <a:srgbClr val="3333FF"/>
                </a:solidFill>
              </a:rPr>
              <a:t> pp run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14 Mar, begin 1 week setup for √s = 200 </a:t>
            </a:r>
            <a:r>
              <a:rPr lang="en-US" sz="1600" dirty="0" err="1" smtClean="0"/>
              <a:t>AuAu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21 Mar, begin 1 week Ramp-up with 8 hr/night beam to experiments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28 Mar, begin 8 week physics run at </a:t>
            </a:r>
            <a:r>
              <a:rPr lang="en-US" sz="1600" b="1" dirty="0" smtClean="0">
                <a:solidFill>
                  <a:srgbClr val="FF0000"/>
                </a:solidFill>
              </a:rPr>
              <a:t>(√s = 200 </a:t>
            </a:r>
            <a:r>
              <a:rPr lang="en-US" sz="1600" b="1" dirty="0" err="1" smtClean="0">
                <a:solidFill>
                  <a:srgbClr val="FF0000"/>
                </a:solidFill>
              </a:rPr>
              <a:t>AuAu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28 March – 1 April, PAC 2011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23 May, end 8 week  √s = 200 </a:t>
            </a:r>
            <a:r>
              <a:rPr lang="en-US" sz="1600" b="1" dirty="0" err="1" smtClean="0">
                <a:solidFill>
                  <a:srgbClr val="3333FF"/>
                </a:solidFill>
              </a:rPr>
              <a:t>AuAu</a:t>
            </a:r>
            <a:r>
              <a:rPr lang="en-US" sz="1600" b="1" dirty="0" smtClean="0">
                <a:solidFill>
                  <a:srgbClr val="3333FF"/>
                </a:solidFill>
              </a:rPr>
              <a:t> run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23 May, begin setup for √s = 192 </a:t>
            </a:r>
            <a:r>
              <a:rPr lang="en-US" sz="1600" dirty="0" err="1" smtClean="0"/>
              <a:t>GeV</a:t>
            </a:r>
            <a:r>
              <a:rPr lang="en-US" sz="1600" dirty="0" smtClean="0"/>
              <a:t> UU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30 May, begin 1⅟</a:t>
            </a:r>
            <a:r>
              <a:rPr lang="en-US" sz="1600" b="1" baseline="-25000" dirty="0" smtClean="0">
                <a:solidFill>
                  <a:srgbClr val="3333FF"/>
                </a:solidFill>
              </a:rPr>
              <a:t>2</a:t>
            </a:r>
            <a:r>
              <a:rPr lang="en-US" sz="1600" b="1" dirty="0" smtClean="0">
                <a:solidFill>
                  <a:srgbClr val="3333FF"/>
                </a:solidFill>
              </a:rPr>
              <a:t> week physics run  (√s = 192 UU)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10 Jun, end 1⅟</a:t>
            </a:r>
            <a:r>
              <a:rPr lang="en-US" sz="1600" b="1" baseline="-25000" dirty="0" smtClean="0">
                <a:solidFill>
                  <a:srgbClr val="3333FF"/>
                </a:solidFill>
              </a:rPr>
              <a:t>2</a:t>
            </a:r>
            <a:r>
              <a:rPr lang="en-US" sz="1600" b="1" dirty="0" smtClean="0">
                <a:solidFill>
                  <a:srgbClr val="3333FF"/>
                </a:solidFill>
              </a:rPr>
              <a:t> week physics run at √s = 192 </a:t>
            </a:r>
            <a:r>
              <a:rPr lang="en-US" sz="1600" b="1" dirty="0" err="1" smtClean="0">
                <a:solidFill>
                  <a:srgbClr val="3333FF"/>
                </a:solidFill>
              </a:rPr>
              <a:t>GeV</a:t>
            </a:r>
            <a:endParaRPr lang="en-US" sz="1600" b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10 Jun, begin setup for √s = 18 </a:t>
            </a:r>
            <a:r>
              <a:rPr lang="en-US" sz="1600" dirty="0" err="1" smtClean="0"/>
              <a:t>GeV</a:t>
            </a:r>
            <a:r>
              <a:rPr lang="en-US" sz="1600" dirty="0" smtClean="0"/>
              <a:t> </a:t>
            </a:r>
            <a:r>
              <a:rPr lang="en-US" sz="1600" dirty="0" err="1" smtClean="0"/>
              <a:t>AuAu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10 Jun, begin 1 week physics run  </a:t>
            </a:r>
            <a:r>
              <a:rPr lang="en-US" sz="1600" b="1" dirty="0" smtClean="0">
                <a:solidFill>
                  <a:srgbClr val="FF0000"/>
                </a:solidFill>
              </a:rPr>
              <a:t>(√s = 18 </a:t>
            </a:r>
            <a:r>
              <a:rPr lang="en-US" sz="1600" b="1" dirty="0" err="1" smtClean="0">
                <a:solidFill>
                  <a:srgbClr val="FF0000"/>
                </a:solidFill>
              </a:rPr>
              <a:t>AuAu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  <a:endParaRPr lang="en-US" sz="1600" b="1" i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17 Jun, end 1 week physics run at √s = 18 </a:t>
            </a:r>
            <a:r>
              <a:rPr lang="en-US" sz="1600" b="1" dirty="0" err="1" smtClean="0">
                <a:solidFill>
                  <a:srgbClr val="3333FF"/>
                </a:solidFill>
              </a:rPr>
              <a:t>GeV</a:t>
            </a:r>
            <a:endParaRPr lang="en-US" sz="1600" b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19 Jun, warm-up complete (28.6 weeks)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600" dirty="0" smtClean="0"/>
              <a:t>Possible additions: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Low energy test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109538"/>
            <a:ext cx="78962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5400000">
            <a:off x="3581400" y="2819400"/>
            <a:ext cx="3810000" cy="0"/>
          </a:xfrm>
          <a:prstGeom prst="line">
            <a:avLst/>
          </a:prstGeom>
          <a:ln w="38100">
            <a:solidFill>
              <a:srgbClr val="3333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3447288"/>
            <a:ext cx="4495800" cy="21336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2286000"/>
            <a:ext cx="4495800" cy="21336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182880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Goal (50% </a:t>
            </a:r>
            <a:r>
              <a:rPr lang="en-US" dirty="0" err="1" smtClean="0"/>
              <a:t>pol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76800" y="2667000"/>
            <a:ext cx="609600" cy="228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0800" y="2362200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Goal (50% </a:t>
            </a:r>
            <a:r>
              <a:rPr lang="en-US" dirty="0" err="1" smtClean="0"/>
              <a:t>pol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486400" y="2133600"/>
            <a:ext cx="914400" cy="914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6096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Goals to be updated/corrected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Run-11 Au-Au luminosity projections 100 GeV/nucleon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Wolfram Fischer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458C1C5-6436-4E31-8D48-2E701D44914F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</a:t>
            </a:r>
            <a:endParaRPr lang="en-US" sz="800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486400"/>
            <a:ext cx="9169936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Assume 6 weeks to ramp-up for min, and 8 weeks for max </a:t>
            </a:r>
            <a:r>
              <a:rPr lang="en-US" sz="1400" dirty="0" smtClean="0">
                <a:latin typeface="Times New Roman"/>
                <a:cs typeface="Times New Roman"/>
              </a:rPr>
              <a:t>(</a:t>
            </a:r>
            <a:r>
              <a:rPr lang="en-US" sz="1400" dirty="0" err="1" smtClean="0">
                <a:latin typeface="Times New Roman"/>
                <a:cs typeface="Times New Roman"/>
              </a:rPr>
              <a:t>stoch</a:t>
            </a:r>
            <a:r>
              <a:rPr lang="en-US" sz="1400" dirty="0" smtClean="0">
                <a:latin typeface="Times New Roman"/>
                <a:cs typeface="Times New Roman"/>
              </a:rPr>
              <a:t>. cooling re-commissioning)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b="1" dirty="0" smtClean="0">
                <a:latin typeface="Times New Roman"/>
                <a:cs typeface="Times New Roman"/>
              </a:rPr>
              <a:t>Expect </a:t>
            </a:r>
            <a:r>
              <a:rPr lang="en-US" b="1" i="1" dirty="0" err="1" smtClean="0">
                <a:latin typeface="Times New Roman"/>
                <a:cs typeface="Times New Roman"/>
              </a:rPr>
              <a:t>L</a:t>
            </a:r>
            <a:r>
              <a:rPr lang="en-US" b="1" baseline="-25000" dirty="0" err="1" smtClean="0">
                <a:latin typeface="Times New Roman"/>
                <a:cs typeface="Times New Roman"/>
              </a:rPr>
              <a:t>avg</a:t>
            </a:r>
            <a:r>
              <a:rPr lang="en-US" b="1" dirty="0" smtClean="0">
                <a:latin typeface="Times New Roman"/>
                <a:cs typeface="Times New Roman"/>
              </a:rPr>
              <a:t> up to 25x10</a:t>
            </a:r>
            <a:r>
              <a:rPr lang="en-US" b="1" baseline="30000" dirty="0" smtClean="0">
                <a:latin typeface="Times New Roman"/>
                <a:cs typeface="Times New Roman"/>
              </a:rPr>
              <a:t>26</a:t>
            </a:r>
            <a:r>
              <a:rPr lang="en-US" b="1" dirty="0" smtClean="0">
                <a:latin typeface="Times New Roman"/>
                <a:cs typeface="Times New Roman"/>
              </a:rPr>
              <a:t>cm</a:t>
            </a:r>
            <a:r>
              <a:rPr lang="en-US" b="1" baseline="30000" dirty="0" smtClean="0">
                <a:latin typeface="Times New Roman"/>
                <a:cs typeface="Times New Roman"/>
              </a:rPr>
              <a:t>-2</a:t>
            </a:r>
            <a:r>
              <a:rPr lang="en-US" b="1" dirty="0" smtClean="0">
                <a:latin typeface="Times New Roman"/>
                <a:cs typeface="Times New Roman"/>
              </a:rPr>
              <a:t>s</a:t>
            </a:r>
            <a:r>
              <a:rPr lang="en-US" b="1" baseline="30000" dirty="0" smtClean="0">
                <a:latin typeface="Times New Roman"/>
                <a:cs typeface="Times New Roman"/>
              </a:rPr>
              <a:t>-1 </a:t>
            </a:r>
            <a:r>
              <a:rPr lang="en-US" b="1" dirty="0" smtClean="0">
                <a:latin typeface="Times New Roman"/>
                <a:cs typeface="Times New Roman"/>
              </a:rPr>
              <a:t>(+25%).</a:t>
            </a:r>
            <a:r>
              <a:rPr lang="en-US" sz="1000" b="1" dirty="0" smtClean="0">
                <a:latin typeface="Times New Roman"/>
                <a:cs typeface="Times New Roman"/>
              </a:rPr>
              <a:t/>
            </a:r>
            <a:br>
              <a:rPr lang="en-US" sz="1000" b="1" dirty="0" smtClean="0">
                <a:latin typeface="Times New Roman"/>
                <a:cs typeface="Times New Roman"/>
              </a:rPr>
            </a:br>
            <a:r>
              <a:rPr lang="en-US" sz="1000" b="1" dirty="0" smtClean="0">
                <a:latin typeface="Times New Roman"/>
                <a:cs typeface="Times New Roman"/>
              </a:rPr>
              <a:t/>
            </a:r>
            <a:br>
              <a:rPr lang="en-US" sz="1000" b="1" dirty="0" smtClean="0"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[from Run-10 to max: </a:t>
            </a:r>
            <a:r>
              <a:rPr lang="en-US" b="1" dirty="0" err="1" smtClean="0">
                <a:solidFill>
                  <a:schemeClr val="accent2"/>
                </a:solidFill>
                <a:latin typeface="Symbol" charset="2"/>
                <a:cs typeface="Symbol" charset="2"/>
              </a:rPr>
              <a:t>b</a:t>
            </a:r>
            <a:r>
              <a:rPr lang="en-US" b="1" baseline="30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*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= 0.75 </a:t>
            </a:r>
            <a:r>
              <a:rPr lang="en-US" sz="1200" b="1" dirty="0" smtClean="0">
                <a:solidFill>
                  <a:schemeClr val="accent2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0.65 m, </a:t>
            </a:r>
            <a:r>
              <a:rPr lang="en-US" b="1" i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N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b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= 1.1 </a:t>
            </a:r>
            <a:r>
              <a:rPr lang="en-US" sz="1200" b="1" dirty="0" smtClean="0">
                <a:solidFill>
                  <a:schemeClr val="accent2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1.1x10</a:t>
            </a:r>
            <a:r>
              <a:rPr lang="en-US" b="1" baseline="30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9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, more cooling]</a:t>
            </a:r>
          </a:p>
        </p:txBody>
      </p:sp>
      <p:pic>
        <p:nvPicPr>
          <p:cNvPr id="9" name="Picture 8" descr="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85800"/>
            <a:ext cx="8458200" cy="484487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2743200" y="2819400"/>
            <a:ext cx="3810000" cy="0"/>
          </a:xfrm>
          <a:prstGeom prst="line">
            <a:avLst/>
          </a:prstGeom>
          <a:ln w="38100">
            <a:solidFill>
              <a:srgbClr val="3333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2990088"/>
            <a:ext cx="4038600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3712464"/>
            <a:ext cx="4114800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16002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Goal (0.7 recorded)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5562600" y="1981200"/>
            <a:ext cx="762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81600" y="25146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 (complicated)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2057400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Goal (TBD)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9400" y="6096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Goals to be updated/corrected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67709</TotalTime>
  <Words>338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Run 11 RHIC Machine/Experiments Meeting</vt:lpstr>
      <vt:lpstr>Slide 2</vt:lpstr>
      <vt:lpstr>Run 11 Plan based on PAC recommendation/ALD Guidance and 28.5 weeks cryo operation DRAFT-DRAFT</vt:lpstr>
      <vt:lpstr>Slide 4</vt:lpstr>
      <vt:lpstr>Run-11 Au-Au luminosity projections 100 GeV/nucleon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10 Au-Au Goals</dc:title>
  <dc:creator>Pile, Philip H</dc:creator>
  <cp:lastModifiedBy>pmanning</cp:lastModifiedBy>
  <cp:revision>319</cp:revision>
  <dcterms:created xsi:type="dcterms:W3CDTF">2010-11-02T16:34:20Z</dcterms:created>
  <dcterms:modified xsi:type="dcterms:W3CDTF">2010-11-02T17:09:01Z</dcterms:modified>
</cp:coreProperties>
</file>