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52" r:id="rId2"/>
    <p:sldId id="572" r:id="rId3"/>
    <p:sldId id="583" r:id="rId4"/>
    <p:sldId id="584" r:id="rId5"/>
    <p:sldId id="595" r:id="rId6"/>
    <p:sldId id="596" r:id="rId7"/>
    <p:sldId id="593" r:id="rId8"/>
    <p:sldId id="594" r:id="rId9"/>
    <p:sldId id="590" r:id="rId10"/>
    <p:sldId id="591" r:id="rId11"/>
    <p:sldId id="589" r:id="rId12"/>
    <p:sldId id="597" r:id="rId13"/>
    <p:sldId id="455" r:id="rId14"/>
    <p:sldId id="461" r:id="rId15"/>
    <p:sldId id="588" r:id="rId16"/>
    <p:sldId id="490" r:id="rId17"/>
    <p:sldId id="587" r:id="rId18"/>
    <p:sldId id="560" r:id="rId19"/>
    <p:sldId id="536" r:id="rId20"/>
    <p:sldId id="558" r:id="rId21"/>
    <p:sldId id="559" r:id="rId22"/>
    <p:sldId id="453" r:id="rId23"/>
    <p:sldId id="551" r:id="rId24"/>
    <p:sldId id="552" r:id="rId25"/>
    <p:sldId id="537" r:id="rId26"/>
    <p:sldId id="538" r:id="rId27"/>
    <p:sldId id="483" r:id="rId28"/>
    <p:sldId id="464" r:id="rId29"/>
    <p:sldId id="465" r:id="rId30"/>
    <p:sldId id="462" r:id="rId31"/>
    <p:sldId id="345" r:id="rId32"/>
    <p:sldId id="450" r:id="rId33"/>
    <p:sldId id="443" r:id="rId34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10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676275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31 May </a:t>
            </a:r>
            <a:r>
              <a:rPr lang="en-US" dirty="0" smtClean="0">
                <a:solidFill>
                  <a:schemeClr val="tx1"/>
                </a:solidFill>
              </a:rPr>
              <a:t>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√s = </a:t>
            </a:r>
            <a:r>
              <a:rPr lang="en-US" dirty="0" smtClean="0">
                <a:solidFill>
                  <a:schemeClr val="tx1"/>
                </a:solidFill>
              </a:rPr>
              <a:t>200 GeV </a:t>
            </a:r>
            <a:r>
              <a:rPr lang="en-US" dirty="0" err="1" smtClean="0">
                <a:solidFill>
                  <a:schemeClr val="tx1"/>
                </a:solidFill>
              </a:rPr>
              <a:t>AuAu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progress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Update on 250 GeV integrated </a:t>
            </a:r>
            <a:r>
              <a:rPr lang="en-US" dirty="0" err="1" smtClean="0">
                <a:solidFill>
                  <a:schemeClr val="tx1"/>
                </a:solidFill>
              </a:rPr>
              <a:t>Lumi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8983491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30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store comparing AnDY </a:t>
            </a:r>
            <a:r>
              <a:rPr lang="en-US" dirty="0" err="1" smtClean="0"/>
              <a:t>Lumi</a:t>
            </a:r>
            <a:r>
              <a:rPr lang="en-US" dirty="0" smtClean="0"/>
              <a:t> to STAR and PHENIX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8862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89"/>
            <a:ext cx="9083164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19600" y="3352800"/>
            <a:ext cx="4099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PHENIX = 3.58E9/2.7mb    = 1.32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STAR     = 3.20E9/2.9 mb   = 1.10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AnDY     = 0.30E9/0.95 mb = 0.32 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096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*’s</a:t>
            </a:r>
          </a:p>
          <a:p>
            <a:r>
              <a:rPr lang="en-US" dirty="0" smtClean="0"/>
              <a:t>PHENIX ~0.7 m</a:t>
            </a:r>
          </a:p>
          <a:p>
            <a:r>
              <a:rPr lang="en-US" dirty="0" smtClean="0"/>
              <a:t>STAR ~0.8 m</a:t>
            </a:r>
          </a:p>
          <a:p>
            <a:r>
              <a:rPr lang="en-US" dirty="0" smtClean="0"/>
              <a:t>AnDY ~ 3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8600"/>
            <a:ext cx="630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store comparing AnDY </a:t>
            </a:r>
            <a:r>
              <a:rPr lang="en-US" dirty="0" err="1" smtClean="0"/>
              <a:t>Lumi</a:t>
            </a:r>
            <a:r>
              <a:rPr lang="en-US" dirty="0" smtClean="0"/>
              <a:t> to STAR and 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572000"/>
            <a:ext cx="549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</a:t>
            </a:r>
            <a:r>
              <a:rPr lang="en-US" dirty="0" err="1" smtClean="0"/>
              <a:t>Lumi</a:t>
            </a:r>
            <a:r>
              <a:rPr lang="en-US" dirty="0" smtClean="0"/>
              <a:t> ~consistent with larger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(x4 less </a:t>
            </a:r>
            <a:r>
              <a:rPr lang="en-US" dirty="0" err="1" smtClean="0"/>
              <a:t>L</a:t>
            </a:r>
            <a:r>
              <a:rPr lang="en-US" dirty="0" err="1" smtClean="0"/>
              <a:t>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1336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there’s still an issue with singles corrections.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757238"/>
            <a:ext cx="6772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0407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209800" y="2209800"/>
            <a:ext cx="518160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209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fill 15928 delivered 1474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762000"/>
            <a:ext cx="8229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201 </a:t>
            </a:r>
            <a:r>
              <a:rPr kumimoji="0" lang="en-US" altLang="ja-JP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ub</a:t>
            </a: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^-1 of 700 </a:t>
            </a:r>
            <a:r>
              <a:rPr kumimoji="0" lang="en-US" altLang="ja-JP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ub</a:t>
            </a: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^-1 accumulated in 12cm vertex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2700" i="1" dirty="0" smtClean="0">
                <a:latin typeface="+mn-lt"/>
                <a:cs typeface="ＭＳ Ｐゴシック" charset="-128"/>
                <a:sym typeface="Wingdings" pitchFamily="2" charset="2"/>
              </a:rPr>
              <a:t> </a:t>
            </a:r>
            <a:r>
              <a:rPr lang="en-US" altLang="ja-JP" sz="2700" i="1" u="sng" dirty="0" smtClean="0">
                <a:latin typeface="+mn-lt"/>
                <a:cs typeface="ＭＳ Ｐゴシック" charset="-128"/>
                <a:sym typeface="Wingdings" pitchFamily="2" charset="2"/>
              </a:rPr>
              <a:t>Efficiency</a:t>
            </a:r>
            <a:r>
              <a:rPr lang="en-US" altLang="ja-JP" sz="2700" i="1" dirty="0" smtClean="0">
                <a:latin typeface="+mn-lt"/>
                <a:cs typeface="ＭＳ Ｐゴシック" charset="-128"/>
                <a:sym typeface="Wingdings" pitchFamily="2" charset="2"/>
              </a:rPr>
              <a:t> = 201/1474 = 14%</a:t>
            </a:r>
            <a:endParaRPr kumimoji="0" lang="ja-JP" altLang="en-US" sz="2700" b="0" i="1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5887"/>
            <a:ext cx="7530070" cy="52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61145"/>
            <a:ext cx="7564957" cy="53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096000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oil contamination in one of the heat exchangers</a:t>
            </a:r>
            <a:endParaRPr lang="en-US" dirty="0"/>
          </a:p>
        </p:txBody>
      </p:sp>
      <p:cxnSp>
        <p:nvCxnSpPr>
          <p:cNvPr id="7" name="Straight Arrow Connector 6"/>
          <p:cNvCxnSpPr>
            <a:endCxn id="9" idx="5"/>
          </p:cNvCxnSpPr>
          <p:nvPr/>
        </p:nvCxnSpPr>
        <p:spPr>
          <a:xfrm rot="16200000" flipV="1">
            <a:off x="6783551" y="5107150"/>
            <a:ext cx="1886511" cy="24358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29400" y="3505200"/>
            <a:ext cx="1143000" cy="914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19" y="838200"/>
            <a:ext cx="7380562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5/31/10 </a:t>
            </a:r>
            <a:r>
              <a:rPr lang="en-US" sz="1800" b="1" dirty="0" smtClean="0"/>
              <a:t>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7 Mar, cryo troubles, extended maintenance, 0900 hrs till 2000 hrs 14 Mar – </a:t>
            </a:r>
            <a:r>
              <a:rPr lang="en-US" sz="16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Mar, power distribution problem, extended maintenance, 1930 hrs till 0315 hrs 20 Mar – </a:t>
            </a:r>
            <a:r>
              <a:rPr lang="en-US" sz="1600" u="sng" dirty="0" smtClean="0"/>
              <a:t>lost 2.3 day</a:t>
            </a:r>
            <a:r>
              <a:rPr lang="en-US" sz="16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Apr, end 9.4 week physics run at √s = 500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18 Apr jet target polarization measurement at injection (&lt;5%) 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19.6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 May 08:00, end 1.3 week physics run at √s = 19.6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May, begin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5 May, begin 2 day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6 May 11:37, begin ~8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GeV/n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i="1" u="sng" dirty="0" smtClean="0">
                <a:solidFill>
                  <a:srgbClr val="FF0000"/>
                </a:solidFill>
              </a:rPr>
              <a:t>31</a:t>
            </a:r>
            <a:r>
              <a:rPr lang="en-US" sz="1600" b="1" i="1" u="sng" dirty="0" smtClean="0">
                <a:solidFill>
                  <a:srgbClr val="FF0000"/>
                </a:solidFill>
              </a:rPr>
              <a:t>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May- TODAY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29 June, end 7.7 </a:t>
            </a:r>
            <a:r>
              <a:rPr lang="en-US" sz="1600" b="1" dirty="0" smtClean="0">
                <a:solidFill>
                  <a:srgbClr val="3333FF"/>
                </a:solidFill>
              </a:rPr>
              <a:t>wk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physics run at √s = 200 GeV/n </a:t>
            </a:r>
            <a:r>
              <a:rPr lang="en-US" sz="1600" b="1" dirty="0" smtClean="0">
                <a:solidFill>
                  <a:srgbClr val="FF0000"/>
                </a:solidFill>
              </a:rPr>
              <a:t>, begin </a:t>
            </a:r>
            <a:r>
              <a:rPr lang="en-US" sz="1600" b="1" dirty="0" smtClean="0">
                <a:solidFill>
                  <a:srgbClr val="FF0000"/>
                </a:solidFill>
              </a:rPr>
              <a:t>warm-up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30 June,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warm-up ~ complete,  end 25.4 weeks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operation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What’s missing 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Run into July?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Uranium test/physics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6400800"/>
            <a:ext cx="2895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3503" y="5638800"/>
            <a:ext cx="603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2 days – PREP TIME REQ’D, NEED DECISION SOON!</a:t>
            </a:r>
            <a:endParaRPr lang="en-US" dirty="0"/>
          </a:p>
        </p:txBody>
      </p:sp>
      <p:cxnSp>
        <p:nvCxnSpPr>
          <p:cNvPr id="7" name="Straight Arrow Connector 6"/>
          <p:cNvCxnSpPr>
            <a:endCxn id="4" idx="6"/>
          </p:cNvCxnSpPr>
          <p:nvPr/>
        </p:nvCxnSpPr>
        <p:spPr>
          <a:xfrm rot="10800000" flipV="1">
            <a:off x="3276600" y="5943600"/>
            <a:ext cx="838200" cy="6096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942" y="381000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Lumi</a:t>
            </a:r>
            <a:r>
              <a:rPr lang="en-US" dirty="0" smtClean="0"/>
              <a:t> should change as it appears there’s an issue with the singles correction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795338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4/26/10 update (1/2)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~11 Jan, 2 ⅟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Jan,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maint</a:t>
            </a:r>
            <a:r>
              <a:rPr lang="en-US" sz="14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4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7 Mar, cryo troubles, extended maintenance, 0900 hrs till 2000 hrs 14 Mar – </a:t>
            </a:r>
            <a:r>
              <a:rPr lang="en-US" sz="14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Mar, power distribution problem, extended maintenance, 1930 hrs till 0315 hrs 20 Mar – </a:t>
            </a:r>
            <a:r>
              <a:rPr lang="en-US" sz="1400" u="sng" dirty="0" smtClean="0"/>
              <a:t>lost 2.3 day</a:t>
            </a:r>
            <a:r>
              <a:rPr lang="en-US" sz="14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28 March – 1 April, PAC 2011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solidFill>
                  <a:srgbClr val="FF0000"/>
                </a:solidFill>
              </a:rPr>
              <a:t>15 April Continuing Resolution Ends, guidance to follow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18 Apr, end 9.4 week pp physics run at √s = 500 GeV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18 Apr jet target polarization measurement at injection (&lt;5%) </a:t>
            </a:r>
            <a:endParaRPr lang="en-US" sz="14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400" b="1" dirty="0" smtClean="0">
                <a:solidFill>
                  <a:srgbClr val="FF0000"/>
                </a:solidFill>
              </a:rPr>
              <a:t>(√s = 19.6 </a:t>
            </a:r>
            <a:r>
              <a:rPr lang="en-US" sz="1400" b="1" dirty="0" err="1" smtClean="0">
                <a:solidFill>
                  <a:srgbClr val="FF0000"/>
                </a:solidFill>
              </a:rPr>
              <a:t>AuAu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 May, end 1.3 week physics run at √s = 19.6 GeV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46769" y="533400"/>
            <a:ext cx="3581301" cy="136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Blue Beam</a:t>
            </a:r>
          </a:p>
          <a:p>
            <a:endParaRPr lang="en-US" dirty="0"/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3000" y="6858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85800"/>
            <a:ext cx="1905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057400" y="1600200"/>
            <a:ext cx="1981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10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2672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419600"/>
            <a:ext cx="1905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715000" y="4876800"/>
            <a:ext cx="1905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flipV="1">
            <a:off x="1143000" y="914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8382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81200" y="178308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6769" y="533400"/>
            <a:ext cx="35813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Yellow Beam (only Yellow 1 was </a:t>
            </a:r>
          </a:p>
          <a:p>
            <a:r>
              <a:rPr lang="en-US" sz="1600" dirty="0" smtClean="0"/>
              <a:t>used as Yellow 2 was acting up)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724400" y="4419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15000" y="4495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5715000" y="4876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05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√</a:t>
            </a:r>
            <a:r>
              <a:rPr lang="en-US" sz="2400" dirty="0" smtClean="0"/>
              <a:t>S = </a:t>
            </a:r>
            <a:r>
              <a:rPr lang="en-US" sz="2400" cap="none" dirty="0" smtClean="0"/>
              <a:t>200 GeV/n </a:t>
            </a:r>
            <a:r>
              <a:rPr lang="en-US" sz="2400" cap="none" dirty="0" err="1" smtClean="0"/>
              <a:t>AuAu</a:t>
            </a:r>
            <a:r>
              <a:rPr lang="en-US" sz="2400" cap="none" dirty="0" smtClean="0"/>
              <a:t> luminosity goals </a:t>
            </a:r>
            <a:r>
              <a:rPr lang="en-US" sz="2400" cap="none" dirty="0" smtClean="0"/>
              <a:t>(24 May efficiencies)</a:t>
            </a:r>
            <a:endParaRPr lang="en-US" sz="24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555793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STAR</a:t>
            </a:r>
          </a:p>
          <a:p>
            <a:endParaRPr lang="en-US" dirty="0" smtClean="0"/>
          </a:p>
          <a:p>
            <a:r>
              <a:rPr lang="en-US" dirty="0" smtClean="0"/>
              <a:t>2000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60% = 3300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PHENIX</a:t>
            </a:r>
          </a:p>
          <a:p>
            <a:endParaRPr lang="en-US" dirty="0" smtClean="0"/>
          </a:p>
          <a:p>
            <a:r>
              <a:rPr lang="en-US" dirty="0" smtClean="0"/>
              <a:t>700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</a:t>
            </a:r>
            <a:r>
              <a:rPr lang="en-US" dirty="0" smtClean="0"/>
              <a:t>14% </a:t>
            </a:r>
            <a:r>
              <a:rPr lang="en-US" dirty="0" smtClean="0"/>
              <a:t>= </a:t>
            </a:r>
            <a:r>
              <a:rPr lang="en-US" dirty="0" smtClean="0"/>
              <a:t>5000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r>
              <a:rPr lang="en-US" dirty="0" smtClean="0"/>
              <a:t>Estimate from PHENIX Beam Use </a:t>
            </a:r>
            <a:r>
              <a:rPr lang="en-US" dirty="0" smtClean="0"/>
              <a:t>Proposal – 15.8%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Live Time = 97%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Uptime = 65%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+/- 10 cm vertex = 25%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00100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72400" y="2819400"/>
            <a:ext cx="120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3026664"/>
            <a:ext cx="36576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1865376"/>
            <a:ext cx="3657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7388" y="175260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</a:t>
            </a:r>
            <a:r>
              <a:rPr lang="en-US" sz="1600" dirty="0" smtClean="0"/>
              <a:t>Goal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05200" y="1828800"/>
            <a:ext cx="388620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295900" y="3695700"/>
            <a:ext cx="40386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05300" y="4305300"/>
            <a:ext cx="312420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91000" y="1905000"/>
            <a:ext cx="32766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064526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1600200" y="2514600"/>
            <a:ext cx="22860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1200" y="2209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5791200" y="3962400"/>
            <a:ext cx="1828800" cy="0"/>
          </a:xfrm>
          <a:prstGeom prst="line">
            <a:avLst/>
          </a:prstGeom>
          <a:ln w="22225">
            <a:solidFill>
              <a:srgbClr val="3333FF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3581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310563" cy="51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1524000" y="2590800"/>
            <a:ext cx="22860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5000" y="2286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2362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010400" y="2478024"/>
            <a:ext cx="45720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7620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not singles corrected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9624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with singles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26%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8094" y="3999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219994" y="4876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419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53300" y="49911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315994" y="5485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04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2438400" cy="15240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52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17-20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743200" y="175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3877056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3276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</a:t>
            </a:r>
            <a:r>
              <a:rPr lang="en-US" dirty="0" smtClean="0"/>
              <a:t>122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8008671" y="3714461"/>
            <a:ext cx="240268" cy="10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5349240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9514" y="4953000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goal </a:t>
            </a:r>
            <a:r>
              <a:rPr lang="en-US" dirty="0" smtClean="0"/>
              <a:t>45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5696712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0258" y="5334000"/>
            <a:ext cx="383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err="1" smtClean="0"/>
              <a:t>Lumi</a:t>
            </a:r>
            <a:r>
              <a:rPr lang="en-US" dirty="0" smtClean="0"/>
              <a:t> goal </a:t>
            </a:r>
            <a:r>
              <a:rPr lang="en-US" dirty="0" smtClean="0"/>
              <a:t>2</a:t>
            </a:r>
            <a:r>
              <a:rPr lang="en-US" dirty="0" smtClean="0"/>
              <a:t>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533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1981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dirty="0" err="1" smtClean="0"/>
              <a:t>,y</a:t>
            </a:r>
            <a:r>
              <a:rPr lang="en-US" dirty="0" smtClean="0"/>
              <a:t> 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581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Blue/yellow ions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795254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200" y="228600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Revised 5/26/2011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480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Singles Corrected (STAR probably not right)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181800</TotalTime>
  <Words>1009</Words>
  <Application>Microsoft Office PowerPoint</Application>
  <PresentationFormat>On-screen Show (4:3)</PresentationFormat>
  <Paragraphs>161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Run 11 RHIC Machine/Experiments Meeting</vt:lpstr>
      <vt:lpstr>Run 11 Plan based on PAC recommendation/ALD Guidance and available funds  5/31/10 update</vt:lpstr>
      <vt:lpstr>√S = 200 GeV/n AuAu luminosity goals (24 May efficiencies)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Run 11 Plan based on PAC recommendation/ALD Guidance and available funds  4/26/10 update (1/2)</vt:lpstr>
      <vt:lpstr>Slide 23</vt:lpstr>
      <vt:lpstr>Slide 24</vt:lpstr>
      <vt:lpstr>Slide 25</vt:lpstr>
      <vt:lpstr>Slide 26</vt:lpstr>
      <vt:lpstr>Slide 27</vt:lpstr>
      <vt:lpstr>Slide 28</vt:lpstr>
      <vt:lpstr>Run 9, First overnight store at s=500 GeV 22 days after start of cool-down</vt:lpstr>
      <vt:lpstr>Slide 30</vt:lpstr>
      <vt:lpstr>Slide 31</vt:lpstr>
      <vt:lpstr>Slide 32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C-AD</cp:lastModifiedBy>
  <cp:revision>4353</cp:revision>
  <dcterms:created xsi:type="dcterms:W3CDTF">2011-02-22T14:15:14Z</dcterms:created>
  <dcterms:modified xsi:type="dcterms:W3CDTF">2011-05-31T17:20:05Z</dcterms:modified>
</cp:coreProperties>
</file>