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452" r:id="rId2"/>
    <p:sldId id="457" r:id="rId3"/>
    <p:sldId id="532" r:id="rId4"/>
    <p:sldId id="453" r:id="rId5"/>
    <p:sldId id="482" r:id="rId6"/>
    <p:sldId id="477" r:id="rId7"/>
    <p:sldId id="534" r:id="rId8"/>
    <p:sldId id="533" r:id="rId9"/>
    <p:sldId id="528" r:id="rId10"/>
    <p:sldId id="516" r:id="rId11"/>
    <p:sldId id="495" r:id="rId12"/>
    <p:sldId id="513" r:id="rId13"/>
    <p:sldId id="537" r:id="rId14"/>
    <p:sldId id="538" r:id="rId15"/>
    <p:sldId id="544" r:id="rId16"/>
    <p:sldId id="539" r:id="rId17"/>
    <p:sldId id="543" r:id="rId18"/>
    <p:sldId id="545" r:id="rId19"/>
    <p:sldId id="540" r:id="rId20"/>
    <p:sldId id="490" r:id="rId21"/>
    <p:sldId id="535" r:id="rId22"/>
    <p:sldId id="536" r:id="rId23"/>
    <p:sldId id="461" r:id="rId24"/>
    <p:sldId id="455" r:id="rId25"/>
    <p:sldId id="483" r:id="rId26"/>
    <p:sldId id="464" r:id="rId27"/>
    <p:sldId id="465" r:id="rId28"/>
    <p:sldId id="462" r:id="rId29"/>
    <p:sldId id="345" r:id="rId30"/>
    <p:sldId id="450" r:id="rId31"/>
    <p:sldId id="443" r:id="rId32"/>
  </p:sldIdLst>
  <p:sldSz cx="9144000" cy="6858000" type="screen4x3"/>
  <p:notesSz cx="7077075" cy="90043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E3210"/>
    <a:srgbClr val="00895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90" autoAdjust="0"/>
    <p:restoredTop sz="99224" autoAdjust="0"/>
  </p:normalViewPr>
  <p:slideViewPr>
    <p:cSldViewPr>
      <p:cViewPr>
        <p:scale>
          <a:sx n="100" d="100"/>
          <a:sy n="100" d="100"/>
        </p:scale>
        <p:origin x="-219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7" cy="449902"/>
          </a:xfrm>
          <a:prstGeom prst="rect">
            <a:avLst/>
          </a:prstGeom>
        </p:spPr>
        <p:txBody>
          <a:bodyPr vert="horz" lIns="91440" tIns="45720" rIns="91440" bIns="45720" rtlCol="0"/>
          <a:lstStyle>
            <a:lvl1pPr algn="l">
              <a:defRPr sz="1200">
                <a:ea typeface="+mn-ea"/>
                <a:cs typeface="+mn-cs"/>
              </a:defRPr>
            </a:lvl1pPr>
          </a:lstStyle>
          <a:p>
            <a:pPr>
              <a:defRPr/>
            </a:pPr>
            <a:endParaRPr lang="en-US" dirty="0"/>
          </a:p>
        </p:txBody>
      </p:sp>
      <p:sp>
        <p:nvSpPr>
          <p:cNvPr id="3" name="Date Placeholder 2"/>
          <p:cNvSpPr>
            <a:spLocks noGrp="1"/>
          </p:cNvSpPr>
          <p:nvPr>
            <p:ph type="dt" sz="quarter" idx="1"/>
          </p:nvPr>
        </p:nvSpPr>
        <p:spPr>
          <a:xfrm>
            <a:off x="4008398" y="0"/>
            <a:ext cx="3067057" cy="44990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76865FC-FA16-4127-BC52-3CCAAD81FE73}" type="datetime1">
              <a:rPr lang="en-US"/>
              <a:pPr/>
              <a:t>4/5/2011</a:t>
            </a:fld>
            <a:endParaRPr lang="en-US" dirty="0"/>
          </a:p>
        </p:txBody>
      </p:sp>
      <p:sp>
        <p:nvSpPr>
          <p:cNvPr id="4" name="Footer Placeholder 3"/>
          <p:cNvSpPr>
            <a:spLocks noGrp="1"/>
          </p:cNvSpPr>
          <p:nvPr>
            <p:ph type="ftr" sz="quarter" idx="2"/>
          </p:nvPr>
        </p:nvSpPr>
        <p:spPr>
          <a:xfrm>
            <a:off x="0" y="8552831"/>
            <a:ext cx="3067057" cy="449902"/>
          </a:xfrm>
          <a:prstGeom prst="rect">
            <a:avLst/>
          </a:prstGeom>
        </p:spPr>
        <p:txBody>
          <a:bodyPr vert="horz" lIns="91440" tIns="45720" rIns="91440" bIns="45720" rtlCol="0" anchor="b"/>
          <a:lstStyle>
            <a:lvl1pPr algn="l">
              <a:defRPr sz="1200">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4008398" y="8552831"/>
            <a:ext cx="3067057" cy="44990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2C478F2-E0DC-4AEB-99E7-3655834E4746}" type="slidenum">
              <a:rPr lang="en-US"/>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7" cy="449902"/>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008398" y="0"/>
            <a:ext cx="3067057" cy="449902"/>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2C4F57D1-2ADE-47E3-B3D6-8BAE658B2FCF}" type="datetime1">
              <a:rPr lang="en-US"/>
              <a:pPr/>
              <a:t>4/5/2011</a:t>
            </a:fld>
            <a:endParaRPr lang="en-US" dirty="0"/>
          </a:p>
        </p:txBody>
      </p:sp>
      <p:sp>
        <p:nvSpPr>
          <p:cNvPr id="4" name="Slide Image Placeholder 3"/>
          <p:cNvSpPr>
            <a:spLocks noGrp="1" noRot="1" noChangeAspect="1"/>
          </p:cNvSpPr>
          <p:nvPr>
            <p:ph type="sldImg" idx="2"/>
          </p:nvPr>
        </p:nvSpPr>
        <p:spPr>
          <a:xfrm>
            <a:off x="1289050" y="676275"/>
            <a:ext cx="4498975" cy="3375025"/>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708032" y="4276415"/>
            <a:ext cx="5662632" cy="4052249"/>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552831"/>
            <a:ext cx="3067057" cy="44990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008398" y="8552831"/>
            <a:ext cx="3067057" cy="449902"/>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3D95630-535E-4576-8F4B-39686940C8C1}" type="slidenum">
              <a:rPr lang="en-US"/>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9050" y="676275"/>
            <a:ext cx="4498975" cy="3375025"/>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26934D43-2DFA-4BDC-95D0-E8842CCFCABF}" type="datetime1">
              <a:rPr lang="en-US"/>
              <a:pPr/>
              <a:t>4/5/2011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ACE20F7D-4D0B-470C-847E-C51D91E6ED5F}"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EFE85A7-574C-43BD-98BB-574878E253A0}" type="datetime1">
              <a:rPr lang="en-US"/>
              <a:pPr/>
              <a:t>4/5/2011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1924B6B7-C503-4C9F-8446-866C73177DBD}"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7865E3D-F26F-4637-A590-FA18EDCCC27E}" type="datetime1">
              <a:rPr lang="en-US"/>
              <a:pPr/>
              <a:t>4/5/2011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CF142B0F-A58A-4A6B-9130-C393B636BB27}"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CF1E755-40AF-481D-9000-FC7856E0A31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DC708EC-1CFB-4D7D-971F-0DF6F2B50D5E}" type="datetime1">
              <a:rPr lang="en-US"/>
              <a:pPr/>
              <a:t>4/5/2011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D3A7EEA8-5404-4668-90DA-17F5C19022CC}"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EF9145B-4A9B-4E26-85E8-2AFE7E626E6E}" type="datetime1">
              <a:rPr lang="en-US"/>
              <a:pPr/>
              <a:t>4/5/2011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1FCB081C-A340-4C26-8166-4DA87548C93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43C4F926-9146-4D21-AEF5-EA6F6E7651C4}" type="datetime1">
              <a:rPr lang="en-US"/>
              <a:pPr/>
              <a:t>4/5/2011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AF21826B-0376-4693-8FB7-FC92F2401284}"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290B5BF-B5C8-4A19-8716-CB8B59D027E8}" type="datetime1">
              <a:rPr lang="en-US"/>
              <a:pPr/>
              <a:t>4/5/2011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FA9A5366-ADF3-4A3F-BDCC-4CDC4EB34E86}"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610F6E96-F17E-4058-A11D-B186BC717643}" type="datetime1">
              <a:rPr lang="en-US"/>
              <a:pPr/>
              <a:t>4/5/2011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FB297F53-1018-429D-88E8-C26DF41DDC12}"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13E7AE1-C80B-4A1C-8B5F-D8EAE553DFC5}" type="datetime1">
              <a:rPr lang="en-US"/>
              <a:pPr/>
              <a:t>4/5/2011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4752BB0E-9316-47C0-974F-048E4D4154A0}"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AC727C9-EAA3-4064-955A-C444A064FA90}" type="datetime1">
              <a:rPr lang="en-US"/>
              <a:pPr/>
              <a:t>4/5/2011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1E3EF80F-D752-436C-AE51-568B3BE59D66}"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372A08F-25BF-4073-BE53-FD37DC789D9D}" type="datetime1">
              <a:rPr lang="en-US"/>
              <a:pPr/>
              <a:t>4/5/2011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6FD75C4D-70A0-400F-B7C6-8799D30E1596}"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E23021B0-8B15-458B-88E7-CF59F64B3D54}" type="datetime1">
              <a:rPr lang="en-US"/>
              <a:pPr/>
              <a:t>4/5/2011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6A50E933-118C-4419-8E88-B0572040E5BE}"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362075"/>
          </a:xfrm>
        </p:spPr>
        <p:txBody>
          <a:bodyPr/>
          <a:lstStyle/>
          <a:p>
            <a:r>
              <a:rPr lang="en-US" sz="3000" dirty="0" smtClean="0"/>
              <a:t>Run 11 RHIC Machine/Experiments Meeting</a:t>
            </a:r>
            <a:endParaRPr lang="en-US" sz="3000" dirty="0"/>
          </a:p>
        </p:txBody>
      </p:sp>
      <p:sp>
        <p:nvSpPr>
          <p:cNvPr id="5" name="Subtitle 4"/>
          <p:cNvSpPr>
            <a:spLocks noGrp="1"/>
          </p:cNvSpPr>
          <p:nvPr>
            <p:ph type="body" idx="1"/>
          </p:nvPr>
        </p:nvSpPr>
        <p:spPr/>
        <p:txBody>
          <a:bodyPr/>
          <a:lstStyle/>
          <a:p>
            <a:r>
              <a:rPr lang="en-US" dirty="0" smtClean="0">
                <a:solidFill>
                  <a:schemeClr val="tx1"/>
                </a:solidFill>
              </a:rPr>
              <a:t>5 Apr 2011</a:t>
            </a:r>
          </a:p>
          <a:p>
            <a:endParaRPr lang="en-US" dirty="0" smtClean="0">
              <a:solidFill>
                <a:schemeClr val="tx1"/>
              </a:solidFill>
            </a:endParaRPr>
          </a:p>
          <a:p>
            <a:r>
              <a:rPr lang="en-US" dirty="0" smtClean="0">
                <a:solidFill>
                  <a:schemeClr val="tx1"/>
                </a:solidFill>
              </a:rPr>
              <a:t>Agenda: Open</a:t>
            </a:r>
          </a:p>
          <a:p>
            <a:endParaRPr lang="en-US" dirty="0" smtClean="0">
              <a:solidFill>
                <a:schemeClr val="tx1"/>
              </a:solidFill>
            </a:endParaRPr>
          </a:p>
          <a:p>
            <a:r>
              <a:rPr lang="en-US" dirty="0" smtClean="0">
                <a:solidFill>
                  <a:schemeClr val="tx1"/>
                </a:solidFill>
              </a:rPr>
              <a:t/>
            </a:r>
            <a:br>
              <a:rPr lang="en-US" dirty="0" smtClean="0">
                <a:solidFill>
                  <a:schemeClr val="tx1"/>
                </a:solidFill>
              </a:rPr>
            </a:b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3307" y="304800"/>
            <a:ext cx="9110693" cy="6234111"/>
          </a:xfrm>
          <a:prstGeom prst="rect">
            <a:avLst/>
          </a:prstGeom>
          <a:noFill/>
          <a:ln w="9525">
            <a:noFill/>
            <a:miter lim="800000"/>
            <a:headEnd/>
            <a:tailEnd/>
          </a:ln>
        </p:spPr>
      </p:pic>
      <p:sp>
        <p:nvSpPr>
          <p:cNvPr id="4" name="TextBox 3"/>
          <p:cNvSpPr txBox="1"/>
          <p:nvPr/>
        </p:nvSpPr>
        <p:spPr>
          <a:xfrm>
            <a:off x="2362200" y="304800"/>
            <a:ext cx="4031873" cy="369332"/>
          </a:xfrm>
          <a:prstGeom prst="rect">
            <a:avLst/>
          </a:prstGeom>
          <a:noFill/>
        </p:spPr>
        <p:txBody>
          <a:bodyPr wrap="none" rtlCol="0">
            <a:spAutoFit/>
          </a:bodyPr>
          <a:lstStyle/>
          <a:p>
            <a:r>
              <a:rPr lang="en-US" dirty="0" smtClean="0"/>
              <a:t>Physics Stores 15366 through 15397 </a:t>
            </a:r>
            <a:endParaRPr lang="en-US" dirty="0"/>
          </a:p>
        </p:txBody>
      </p:sp>
      <p:cxnSp>
        <p:nvCxnSpPr>
          <p:cNvPr id="6" name="Straight Arrow Connector 5"/>
          <p:cNvCxnSpPr/>
          <p:nvPr/>
        </p:nvCxnSpPr>
        <p:spPr>
          <a:xfrm rot="5400000">
            <a:off x="457200" y="1219200"/>
            <a:ext cx="1219200" cy="9144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71600" y="685800"/>
            <a:ext cx="3014480" cy="369332"/>
          </a:xfrm>
          <a:prstGeom prst="rect">
            <a:avLst/>
          </a:prstGeom>
          <a:noFill/>
        </p:spPr>
        <p:txBody>
          <a:bodyPr wrap="none" rtlCol="0">
            <a:spAutoFit/>
          </a:bodyPr>
          <a:lstStyle/>
          <a:p>
            <a:r>
              <a:rPr lang="en-US" dirty="0" smtClean="0"/>
              <a:t>Run 11 Projected maximum</a:t>
            </a:r>
            <a:endParaRPr lang="en-US" dirty="0"/>
          </a:p>
        </p:txBody>
      </p:sp>
      <p:sp>
        <p:nvSpPr>
          <p:cNvPr id="10" name="TextBox 9"/>
          <p:cNvSpPr txBox="1"/>
          <p:nvPr/>
        </p:nvSpPr>
        <p:spPr>
          <a:xfrm>
            <a:off x="2514600" y="990600"/>
            <a:ext cx="1813317" cy="369332"/>
          </a:xfrm>
          <a:prstGeom prst="rect">
            <a:avLst/>
          </a:prstGeom>
          <a:noFill/>
        </p:spPr>
        <p:txBody>
          <a:bodyPr wrap="none" rtlCol="0">
            <a:spAutoFit/>
          </a:bodyPr>
          <a:lstStyle/>
          <a:p>
            <a:r>
              <a:rPr lang="en-US" dirty="0" smtClean="0"/>
              <a:t>Achieved Run 9</a:t>
            </a:r>
            <a:endParaRPr lang="en-US" dirty="0"/>
          </a:p>
        </p:txBody>
      </p:sp>
      <p:cxnSp>
        <p:nvCxnSpPr>
          <p:cNvPr id="11" name="Straight Arrow Connector 10"/>
          <p:cNvCxnSpPr/>
          <p:nvPr/>
        </p:nvCxnSpPr>
        <p:spPr>
          <a:xfrm rot="10800000" flipV="1">
            <a:off x="685800" y="1295400"/>
            <a:ext cx="1905000" cy="17526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09600" y="2286000"/>
            <a:ext cx="8001000"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533400"/>
            <a:ext cx="9144000" cy="6175456"/>
          </a:xfrm>
          <a:prstGeom prst="rect">
            <a:avLst/>
          </a:prstGeom>
          <a:noFill/>
          <a:ln w="9525">
            <a:noFill/>
            <a:miter lim="800000"/>
            <a:headEnd/>
            <a:tailEnd/>
          </a:ln>
          <a:effectLst/>
        </p:spPr>
      </p:pic>
      <p:sp>
        <p:nvSpPr>
          <p:cNvPr id="6" name="TextBox 5"/>
          <p:cNvSpPr txBox="1"/>
          <p:nvPr/>
        </p:nvSpPr>
        <p:spPr>
          <a:xfrm>
            <a:off x="2286000" y="0"/>
            <a:ext cx="4031873" cy="369332"/>
          </a:xfrm>
          <a:prstGeom prst="rect">
            <a:avLst/>
          </a:prstGeom>
          <a:noFill/>
        </p:spPr>
        <p:txBody>
          <a:bodyPr wrap="none" rtlCol="0">
            <a:spAutoFit/>
          </a:bodyPr>
          <a:lstStyle/>
          <a:p>
            <a:r>
              <a:rPr lang="en-US" dirty="0" smtClean="0"/>
              <a:t>Physics Stores 15366 through 15397 </a:t>
            </a:r>
            <a:endParaRPr lang="en-US" dirty="0"/>
          </a:p>
        </p:txBody>
      </p:sp>
      <p:sp>
        <p:nvSpPr>
          <p:cNvPr id="7" name="Rectangle 6"/>
          <p:cNvSpPr/>
          <p:nvPr/>
        </p:nvSpPr>
        <p:spPr>
          <a:xfrm>
            <a:off x="533400" y="2971800"/>
            <a:ext cx="8077200" cy="838200"/>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129520" y="457200"/>
            <a:ext cx="3014480" cy="369332"/>
          </a:xfrm>
          <a:prstGeom prst="rect">
            <a:avLst/>
          </a:prstGeom>
          <a:noFill/>
        </p:spPr>
        <p:txBody>
          <a:bodyPr wrap="none" rtlCol="0">
            <a:spAutoFit/>
          </a:bodyPr>
          <a:lstStyle/>
          <a:p>
            <a:r>
              <a:rPr lang="en-US" dirty="0" smtClean="0"/>
              <a:t>Run 11 Projected maximum</a:t>
            </a:r>
            <a:endParaRPr lang="en-US" dirty="0"/>
          </a:p>
        </p:txBody>
      </p:sp>
      <p:cxnSp>
        <p:nvCxnSpPr>
          <p:cNvPr id="10" name="Straight Arrow Connector 9"/>
          <p:cNvCxnSpPr/>
          <p:nvPr/>
        </p:nvCxnSpPr>
        <p:spPr>
          <a:xfrm rot="5400000">
            <a:off x="7620000" y="1752600"/>
            <a:ext cx="21336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614104"/>
            <a:ext cx="9144000" cy="6243896"/>
          </a:xfrm>
          <a:prstGeom prst="rect">
            <a:avLst/>
          </a:prstGeom>
          <a:noFill/>
          <a:ln w="9525">
            <a:noFill/>
            <a:miter lim="800000"/>
            <a:headEnd/>
            <a:tailEnd/>
          </a:ln>
          <a:effectLst/>
        </p:spPr>
      </p:pic>
      <p:cxnSp>
        <p:nvCxnSpPr>
          <p:cNvPr id="6" name="Straight Arrow Connector 5"/>
          <p:cNvCxnSpPr>
            <a:stCxn id="7" idx="1"/>
          </p:cNvCxnSpPr>
          <p:nvPr/>
        </p:nvCxnSpPr>
        <p:spPr>
          <a:xfrm rot="10800000" flipV="1">
            <a:off x="762000" y="565666"/>
            <a:ext cx="914400" cy="805934"/>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76400" y="381000"/>
            <a:ext cx="6053260" cy="369332"/>
          </a:xfrm>
          <a:prstGeom prst="rect">
            <a:avLst/>
          </a:prstGeom>
          <a:solidFill>
            <a:schemeClr val="bg1"/>
          </a:solidFill>
        </p:spPr>
        <p:txBody>
          <a:bodyPr wrap="none" rtlCol="0">
            <a:spAutoFit/>
          </a:bodyPr>
          <a:lstStyle/>
          <a:p>
            <a:r>
              <a:rPr lang="en-US" i="1" dirty="0" smtClean="0"/>
              <a:t>L</a:t>
            </a:r>
            <a:r>
              <a:rPr lang="en-US" baseline="-25000" dirty="0" smtClean="0"/>
              <a:t>max</a:t>
            </a:r>
            <a:r>
              <a:rPr lang="en-US" dirty="0" smtClean="0"/>
              <a:t> = 170 x 10</a:t>
            </a:r>
            <a:r>
              <a:rPr lang="en-US" baseline="30000" dirty="0" smtClean="0"/>
              <a:t>30</a:t>
            </a:r>
            <a:r>
              <a:rPr lang="en-US" dirty="0" smtClean="0"/>
              <a:t> cm</a:t>
            </a:r>
            <a:r>
              <a:rPr lang="en-US" baseline="30000" dirty="0" smtClean="0"/>
              <a:t>-2</a:t>
            </a:r>
            <a:r>
              <a:rPr lang="en-US" dirty="0" smtClean="0"/>
              <a:t>s</a:t>
            </a:r>
            <a:r>
              <a:rPr lang="en-US" baseline="30000" dirty="0" smtClean="0"/>
              <a:t>-1</a:t>
            </a:r>
            <a:r>
              <a:rPr lang="en-US" dirty="0" smtClean="0"/>
              <a:t> (projection with 2.7 mb </a:t>
            </a:r>
            <a:r>
              <a:rPr lang="en-US" dirty="0" err="1" smtClean="0"/>
              <a:t>xsection</a:t>
            </a:r>
            <a:r>
              <a:rPr lang="en-US" dirty="0" smtClean="0"/>
              <a:t>)</a:t>
            </a:r>
            <a:endParaRPr lang="en-US" dirty="0"/>
          </a:p>
        </p:txBody>
      </p:sp>
      <p:sp>
        <p:nvSpPr>
          <p:cNvPr id="11" name="TextBox 10"/>
          <p:cNvSpPr txBox="1"/>
          <p:nvPr/>
        </p:nvSpPr>
        <p:spPr>
          <a:xfrm>
            <a:off x="1295400" y="2057400"/>
            <a:ext cx="4148893" cy="369332"/>
          </a:xfrm>
          <a:prstGeom prst="rect">
            <a:avLst/>
          </a:prstGeom>
          <a:solidFill>
            <a:schemeClr val="bg1"/>
          </a:solidFill>
        </p:spPr>
        <p:txBody>
          <a:bodyPr wrap="none" rtlCol="0">
            <a:spAutoFit/>
          </a:bodyPr>
          <a:lstStyle/>
          <a:p>
            <a:r>
              <a:rPr lang="en-US" i="1" dirty="0" err="1" smtClean="0"/>
              <a:t>L</a:t>
            </a:r>
            <a:r>
              <a:rPr lang="en-US" baseline="-25000" dirty="0" err="1" smtClean="0"/>
              <a:t>max</a:t>
            </a:r>
            <a:r>
              <a:rPr lang="en-US" dirty="0" smtClean="0"/>
              <a:t> achieved Run 9, 85 x 10</a:t>
            </a:r>
            <a:r>
              <a:rPr lang="en-US" baseline="30000" dirty="0" smtClean="0"/>
              <a:t>30</a:t>
            </a:r>
            <a:r>
              <a:rPr lang="en-US" dirty="0" smtClean="0"/>
              <a:t> cm</a:t>
            </a:r>
            <a:r>
              <a:rPr lang="en-US" baseline="30000" dirty="0" smtClean="0"/>
              <a:t>-2</a:t>
            </a:r>
            <a:r>
              <a:rPr lang="en-US" dirty="0" smtClean="0"/>
              <a:t>s</a:t>
            </a:r>
            <a:r>
              <a:rPr lang="en-US" baseline="30000" dirty="0" smtClean="0"/>
              <a:t>-1</a:t>
            </a:r>
            <a:r>
              <a:rPr lang="en-US" dirty="0" smtClean="0"/>
              <a:t> </a:t>
            </a:r>
            <a:endParaRPr lang="en-US" dirty="0"/>
          </a:p>
        </p:txBody>
      </p:sp>
      <p:cxnSp>
        <p:nvCxnSpPr>
          <p:cNvPr id="12" name="Straight Arrow Connector 11"/>
          <p:cNvCxnSpPr/>
          <p:nvPr/>
        </p:nvCxnSpPr>
        <p:spPr>
          <a:xfrm rot="5400000">
            <a:off x="457200" y="2590800"/>
            <a:ext cx="1219200" cy="914400"/>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86000" y="0"/>
            <a:ext cx="4031873" cy="369332"/>
          </a:xfrm>
          <a:prstGeom prst="rect">
            <a:avLst/>
          </a:prstGeom>
          <a:noFill/>
        </p:spPr>
        <p:txBody>
          <a:bodyPr wrap="none" rtlCol="0">
            <a:spAutoFit/>
          </a:bodyPr>
          <a:lstStyle/>
          <a:p>
            <a:r>
              <a:rPr lang="en-US" dirty="0" smtClean="0"/>
              <a:t>Physics Stores 15366 through 15397 </a:t>
            </a:r>
            <a:endParaRPr lang="en-US" dirty="0"/>
          </a:p>
        </p:txBody>
      </p:sp>
      <p:cxnSp>
        <p:nvCxnSpPr>
          <p:cNvPr id="14" name="Straight Connector 13"/>
          <p:cNvCxnSpPr/>
          <p:nvPr/>
        </p:nvCxnSpPr>
        <p:spPr>
          <a:xfrm>
            <a:off x="609600" y="1371600"/>
            <a:ext cx="8001000"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638175" y="928688"/>
            <a:ext cx="7866063" cy="500062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38175" y="928688"/>
            <a:ext cx="7866063" cy="500062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u="sng" dirty="0" smtClean="0"/>
              <a:t>CNI Polarization asymmetry measurements on the ramp analysis</a:t>
            </a:r>
            <a:endParaRPr lang="en-US" sz="2800" u="sng" dirty="0"/>
          </a:p>
        </p:txBody>
      </p:sp>
      <p:sp>
        <p:nvSpPr>
          <p:cNvPr id="3" name="Content Placeholder 2"/>
          <p:cNvSpPr>
            <a:spLocks noGrp="1"/>
          </p:cNvSpPr>
          <p:nvPr>
            <p:ph idx="1"/>
          </p:nvPr>
        </p:nvSpPr>
        <p:spPr>
          <a:xfrm>
            <a:off x="457200" y="1295400"/>
            <a:ext cx="8229600" cy="4525963"/>
          </a:xfrm>
        </p:spPr>
        <p:txBody>
          <a:bodyPr/>
          <a:lstStyle/>
          <a:p>
            <a:pPr>
              <a:buNone/>
            </a:pPr>
            <a:r>
              <a:rPr lang="en-US" sz="2000" dirty="0" smtClean="0"/>
              <a:t>Assume the jet target measurements are correct, then:</a:t>
            </a:r>
          </a:p>
          <a:p>
            <a:r>
              <a:rPr lang="en-US" sz="2000" dirty="0" smtClean="0"/>
              <a:t>Polarization at 100 GeV ~ 60%</a:t>
            </a:r>
          </a:p>
          <a:p>
            <a:r>
              <a:rPr lang="en-US" sz="2000" dirty="0" smtClean="0"/>
              <a:t>Polarization at 250 GeV ~ 50%</a:t>
            </a:r>
          </a:p>
          <a:p>
            <a:pPr>
              <a:buNone/>
            </a:pPr>
            <a:r>
              <a:rPr lang="en-US" sz="2000" dirty="0" smtClean="0"/>
              <a:t>Then:</a:t>
            </a:r>
          </a:p>
          <a:p>
            <a:r>
              <a:rPr lang="en-US" sz="2000" dirty="0" smtClean="0"/>
              <a:t>Calculate effective analyzing power for the first 100 and first 250 GeV asymmetry points to force 60%/50% polarization at 100 GeV/250 GeV </a:t>
            </a:r>
          </a:p>
          <a:p>
            <a:pPr>
              <a:buNone/>
            </a:pPr>
            <a:r>
              <a:rPr lang="en-US" sz="2000" dirty="0" smtClean="0"/>
              <a:t>Get:</a:t>
            </a:r>
          </a:p>
          <a:p>
            <a:r>
              <a:rPr lang="en-US" sz="2000" dirty="0" smtClean="0"/>
              <a:t>100 GeV analyzing power = 0.0118</a:t>
            </a:r>
          </a:p>
          <a:p>
            <a:r>
              <a:rPr lang="en-US" sz="2000" dirty="0" smtClean="0"/>
              <a:t>250 GeV analyzing power = 0.0138</a:t>
            </a:r>
          </a:p>
          <a:p>
            <a:pPr>
              <a:buNone/>
            </a:pPr>
            <a:r>
              <a:rPr lang="en-US" sz="2000" dirty="0" smtClean="0"/>
              <a:t>Assume:</a:t>
            </a:r>
          </a:p>
          <a:p>
            <a:r>
              <a:rPr lang="en-US" sz="2000" dirty="0" smtClean="0"/>
              <a:t>Analyzing power varies linearly from 100 GeV to 250 GeV</a:t>
            </a:r>
          </a:p>
          <a:p>
            <a:pPr>
              <a:buNone/>
            </a:pPr>
            <a:r>
              <a:rPr lang="en-US" sz="2000" dirty="0" smtClean="0"/>
              <a:t>Then:</a:t>
            </a:r>
          </a:p>
          <a:p>
            <a:r>
              <a:rPr lang="en-US" sz="2000" dirty="0" smtClean="0"/>
              <a:t>Calculate polarization for each point (Asymmetry/Analyzing Power)</a:t>
            </a:r>
          </a:p>
          <a:p>
            <a:endParaRPr lang="en-US"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638175" y="928688"/>
            <a:ext cx="7866063" cy="5000625"/>
          </a:xfrm>
          <a:prstGeom prst="rect">
            <a:avLst/>
          </a:prstGeom>
          <a:noFill/>
          <a:ln w="9525">
            <a:noFill/>
            <a:miter lim="800000"/>
            <a:headEnd/>
            <a:tailEnd/>
          </a:ln>
        </p:spPr>
      </p:pic>
      <p:grpSp>
        <p:nvGrpSpPr>
          <p:cNvPr id="2" name="Group 13"/>
          <p:cNvGrpSpPr/>
          <p:nvPr/>
        </p:nvGrpSpPr>
        <p:grpSpPr>
          <a:xfrm>
            <a:off x="2057400" y="3124200"/>
            <a:ext cx="5867400" cy="685800"/>
            <a:chOff x="2057400" y="3124200"/>
            <a:chExt cx="5867400" cy="685800"/>
          </a:xfrm>
        </p:grpSpPr>
        <p:cxnSp>
          <p:nvCxnSpPr>
            <p:cNvPr id="7" name="Straight Connector 6"/>
            <p:cNvCxnSpPr/>
            <p:nvPr/>
          </p:nvCxnSpPr>
          <p:spPr>
            <a:xfrm>
              <a:off x="2057400" y="3124200"/>
              <a:ext cx="1828800" cy="0"/>
            </a:xfrm>
            <a:prstGeom prst="line">
              <a:avLst/>
            </a:prstGeom>
            <a:ln w="254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505200" y="3124200"/>
              <a:ext cx="838200" cy="609600"/>
            </a:xfrm>
            <a:prstGeom prst="line">
              <a:avLst/>
            </a:prstGeom>
            <a:ln w="254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419600" y="3810000"/>
              <a:ext cx="3505200" cy="0"/>
            </a:xfrm>
            <a:prstGeom prst="line">
              <a:avLst/>
            </a:prstGeom>
            <a:ln w="25400">
              <a:solidFill>
                <a:srgbClr val="C00000"/>
              </a:solidFill>
              <a:prstDash val="dash"/>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2895600" y="457200"/>
            <a:ext cx="902876" cy="369332"/>
          </a:xfrm>
          <a:prstGeom prst="rect">
            <a:avLst/>
          </a:prstGeom>
          <a:noFill/>
        </p:spPr>
        <p:txBody>
          <a:bodyPr wrap="none" rtlCol="0">
            <a:spAutoFit/>
          </a:bodyPr>
          <a:lstStyle/>
          <a:p>
            <a:r>
              <a:rPr lang="en-US" b="1" u="sng" dirty="0" smtClean="0"/>
              <a:t>Yellow</a:t>
            </a:r>
            <a:endParaRPr lang="en-US" b="1" u="sng" dirty="0"/>
          </a:p>
        </p:txBody>
      </p:sp>
      <p:cxnSp>
        <p:nvCxnSpPr>
          <p:cNvPr id="12" name="Straight Connector 11"/>
          <p:cNvCxnSpPr/>
          <p:nvPr/>
        </p:nvCxnSpPr>
        <p:spPr>
          <a:xfrm rot="5400000" flipH="1" flipV="1">
            <a:off x="384048" y="3390900"/>
            <a:ext cx="35814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33600" y="1828800"/>
            <a:ext cx="740908" cy="261610"/>
          </a:xfrm>
          <a:prstGeom prst="rect">
            <a:avLst/>
          </a:prstGeom>
          <a:noFill/>
        </p:spPr>
        <p:txBody>
          <a:bodyPr wrap="none" rtlCol="0">
            <a:spAutoFit/>
          </a:bodyPr>
          <a:lstStyle/>
          <a:p>
            <a:r>
              <a:rPr lang="en-US" sz="1050" dirty="0" smtClean="0"/>
              <a:t>100 GeV</a:t>
            </a:r>
            <a:endParaRPr lang="en-US" sz="10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638175" y="928688"/>
            <a:ext cx="7866063" cy="5000625"/>
          </a:xfrm>
          <a:prstGeom prst="rect">
            <a:avLst/>
          </a:prstGeom>
          <a:noFill/>
          <a:ln w="9525">
            <a:noFill/>
            <a:miter lim="800000"/>
            <a:headEnd/>
            <a:tailEnd/>
          </a:ln>
        </p:spPr>
      </p:pic>
      <p:grpSp>
        <p:nvGrpSpPr>
          <p:cNvPr id="2" name="Group 13"/>
          <p:cNvGrpSpPr/>
          <p:nvPr/>
        </p:nvGrpSpPr>
        <p:grpSpPr>
          <a:xfrm>
            <a:off x="2057400" y="2819400"/>
            <a:ext cx="5867400" cy="685800"/>
            <a:chOff x="2057400" y="3124200"/>
            <a:chExt cx="5867400" cy="685800"/>
          </a:xfrm>
        </p:grpSpPr>
        <p:cxnSp>
          <p:nvCxnSpPr>
            <p:cNvPr id="15" name="Straight Connector 14"/>
            <p:cNvCxnSpPr/>
            <p:nvPr/>
          </p:nvCxnSpPr>
          <p:spPr>
            <a:xfrm>
              <a:off x="2057400" y="3124200"/>
              <a:ext cx="1828800" cy="0"/>
            </a:xfrm>
            <a:prstGeom prst="line">
              <a:avLst/>
            </a:prstGeom>
            <a:ln w="254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505200" y="3124200"/>
              <a:ext cx="838200" cy="609600"/>
            </a:xfrm>
            <a:prstGeom prst="line">
              <a:avLst/>
            </a:prstGeom>
            <a:ln w="254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419600" y="3810000"/>
              <a:ext cx="3505200" cy="0"/>
            </a:xfrm>
            <a:prstGeom prst="line">
              <a:avLst/>
            </a:prstGeom>
            <a:ln w="25400">
              <a:solidFill>
                <a:srgbClr val="C00000"/>
              </a:solidFill>
              <a:prstDash val="dash"/>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2895600" y="457200"/>
            <a:ext cx="684803" cy="369332"/>
          </a:xfrm>
          <a:prstGeom prst="rect">
            <a:avLst/>
          </a:prstGeom>
          <a:noFill/>
        </p:spPr>
        <p:txBody>
          <a:bodyPr wrap="none" rtlCol="0">
            <a:spAutoFit/>
          </a:bodyPr>
          <a:lstStyle/>
          <a:p>
            <a:r>
              <a:rPr lang="en-US" b="1" u="sng" dirty="0" smtClean="0"/>
              <a:t>Blue</a:t>
            </a:r>
            <a:endParaRPr lang="en-US" b="1" u="sng" dirty="0"/>
          </a:p>
        </p:txBody>
      </p:sp>
      <p:sp>
        <p:nvSpPr>
          <p:cNvPr id="8" name="TextBox 7"/>
          <p:cNvSpPr txBox="1"/>
          <p:nvPr/>
        </p:nvSpPr>
        <p:spPr>
          <a:xfrm>
            <a:off x="2133600" y="1828800"/>
            <a:ext cx="740908" cy="261610"/>
          </a:xfrm>
          <a:prstGeom prst="rect">
            <a:avLst/>
          </a:prstGeom>
          <a:noFill/>
        </p:spPr>
        <p:txBody>
          <a:bodyPr wrap="none" rtlCol="0">
            <a:spAutoFit/>
          </a:bodyPr>
          <a:lstStyle/>
          <a:p>
            <a:r>
              <a:rPr lang="en-US" sz="1050" dirty="0" smtClean="0"/>
              <a:t>100 GeV</a:t>
            </a:r>
            <a:endParaRPr lang="en-US" sz="1050" dirty="0"/>
          </a:p>
        </p:txBody>
      </p:sp>
      <p:cxnSp>
        <p:nvCxnSpPr>
          <p:cNvPr id="9" name="Straight Connector 8"/>
          <p:cNvCxnSpPr/>
          <p:nvPr/>
        </p:nvCxnSpPr>
        <p:spPr>
          <a:xfrm rot="5400000" flipH="1" flipV="1">
            <a:off x="384048" y="3390900"/>
            <a:ext cx="35814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u="sng" dirty="0" smtClean="0"/>
              <a:t>CNI Polarization asymmetry measurements on the ramp analysis</a:t>
            </a:r>
            <a:endParaRPr lang="en-US" sz="2800" u="sng" dirty="0"/>
          </a:p>
        </p:txBody>
      </p:sp>
      <p:sp>
        <p:nvSpPr>
          <p:cNvPr id="3" name="Content Placeholder 2"/>
          <p:cNvSpPr>
            <a:spLocks noGrp="1"/>
          </p:cNvSpPr>
          <p:nvPr>
            <p:ph idx="1"/>
          </p:nvPr>
        </p:nvSpPr>
        <p:spPr>
          <a:xfrm>
            <a:off x="457200" y="1295401"/>
            <a:ext cx="8229600" cy="2133600"/>
          </a:xfrm>
        </p:spPr>
        <p:txBody>
          <a:bodyPr/>
          <a:lstStyle/>
          <a:p>
            <a:pPr>
              <a:buNone/>
            </a:pPr>
            <a:r>
              <a:rPr lang="en-US" sz="2000" dirty="0" smtClean="0"/>
              <a:t>Possible Conclusion</a:t>
            </a:r>
          </a:p>
          <a:p>
            <a:r>
              <a:rPr lang="en-US" sz="2000" i="1" dirty="0" smtClean="0"/>
              <a:t>Likely a localized polarization drop on the ramp for both Blue and Yellow around 200 </a:t>
            </a:r>
            <a:r>
              <a:rPr lang="en-US" sz="2000" i="1" dirty="0" err="1" smtClean="0"/>
              <a:t>MeV</a:t>
            </a:r>
            <a:endParaRPr lang="en-US" sz="2000" i="1" dirty="0" smtClean="0"/>
          </a:p>
        </p:txBody>
      </p:sp>
      <p:pic>
        <p:nvPicPr>
          <p:cNvPr id="4" name="Picture 3"/>
          <p:cNvPicPr>
            <a:picLocks noChangeAspect="1" noChangeArrowheads="1"/>
          </p:cNvPicPr>
          <p:nvPr/>
        </p:nvPicPr>
        <p:blipFill>
          <a:blip r:embed="rId2" cstate="print"/>
          <a:srcRect b="32517"/>
          <a:stretch>
            <a:fillRect/>
          </a:stretch>
        </p:blipFill>
        <p:spPr bwMode="auto">
          <a:xfrm>
            <a:off x="609600" y="2514600"/>
            <a:ext cx="8099724" cy="4062279"/>
          </a:xfrm>
          <a:prstGeom prst="rect">
            <a:avLst/>
          </a:prstGeom>
          <a:noFill/>
          <a:ln w="9525">
            <a:noFill/>
            <a:miter lim="800000"/>
            <a:headEnd/>
            <a:tailEnd/>
          </a:ln>
        </p:spPr>
      </p:pic>
      <p:sp>
        <p:nvSpPr>
          <p:cNvPr id="5" name="TextBox 4"/>
          <p:cNvSpPr txBox="1"/>
          <p:nvPr/>
        </p:nvSpPr>
        <p:spPr>
          <a:xfrm>
            <a:off x="1676400" y="3124200"/>
            <a:ext cx="5694764" cy="369332"/>
          </a:xfrm>
          <a:prstGeom prst="rect">
            <a:avLst/>
          </a:prstGeom>
          <a:noFill/>
        </p:spPr>
        <p:txBody>
          <a:bodyPr wrap="none" rtlCol="0">
            <a:spAutoFit/>
          </a:bodyPr>
          <a:lstStyle/>
          <a:p>
            <a:r>
              <a:rPr lang="en-US" dirty="0" smtClean="0"/>
              <a:t>Intrinsic spin resonances, PAC 09 paper, M. Bai et.al.</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0" y="619125"/>
            <a:ext cx="9144000" cy="4234662"/>
          </a:xfrm>
          <a:prstGeom prst="rect">
            <a:avLst/>
          </a:prstGeom>
          <a:noFill/>
          <a:ln w="9525">
            <a:noFill/>
            <a:miter lim="800000"/>
            <a:headEnd/>
            <a:tailEnd/>
          </a:ln>
        </p:spPr>
      </p:pic>
      <p:sp>
        <p:nvSpPr>
          <p:cNvPr id="5" name="TextBox 4"/>
          <p:cNvSpPr txBox="1"/>
          <p:nvPr/>
        </p:nvSpPr>
        <p:spPr>
          <a:xfrm>
            <a:off x="4572000" y="609600"/>
            <a:ext cx="2484078" cy="646331"/>
          </a:xfrm>
          <a:prstGeom prst="rect">
            <a:avLst/>
          </a:prstGeom>
          <a:noFill/>
        </p:spPr>
        <p:txBody>
          <a:bodyPr wrap="none" rtlCol="0">
            <a:spAutoFit/>
          </a:bodyPr>
          <a:lstStyle/>
          <a:p>
            <a:r>
              <a:rPr lang="en-US" dirty="0" smtClean="0"/>
              <a:t>RHIC Spin Note Jan 2002</a:t>
            </a:r>
          </a:p>
          <a:p>
            <a:r>
              <a:rPr lang="en-US" dirty="0" smtClean="0"/>
              <a:t>L. Trueman</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362075"/>
          </a:xfrm>
        </p:spPr>
        <p:txBody>
          <a:bodyPr/>
          <a:lstStyle/>
          <a:p>
            <a:r>
              <a:rPr lang="en-US" sz="3000" dirty="0" smtClean="0"/>
              <a:t>Run 11 RHIC Machine/Experiments Meeting</a:t>
            </a:r>
            <a:br>
              <a:rPr lang="en-US" sz="3000" dirty="0" smtClean="0"/>
            </a:br>
            <a:r>
              <a:rPr lang="en-US" sz="3000" dirty="0" smtClean="0"/>
              <a:t/>
            </a:r>
            <a:br>
              <a:rPr lang="en-US" sz="3000" dirty="0" smtClean="0"/>
            </a:br>
            <a:r>
              <a:rPr lang="en-US" sz="3000" dirty="0" smtClean="0"/>
              <a:t>decisions</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Pending Decision </a:t>
            </a:r>
            <a:r>
              <a:rPr lang="en-US" sz="2000" b="0" dirty="0" smtClean="0"/>
              <a:t>(3/15/2011)</a:t>
            </a:r>
            <a:r>
              <a:rPr lang="en-US" sz="3000" dirty="0" smtClean="0"/>
              <a:t/>
            </a:r>
            <a:br>
              <a:rPr lang="en-US" sz="3000" dirty="0" smtClean="0"/>
            </a:br>
            <a:endParaRPr lang="en-US" sz="3000" dirty="0"/>
          </a:p>
        </p:txBody>
      </p:sp>
      <p:sp>
        <p:nvSpPr>
          <p:cNvPr id="5" name="Subtitle 4"/>
          <p:cNvSpPr>
            <a:spLocks noGrp="1"/>
          </p:cNvSpPr>
          <p:nvPr>
            <p:ph type="body" idx="1"/>
          </p:nvPr>
        </p:nvSpPr>
        <p:spPr>
          <a:xfrm>
            <a:off x="609600" y="2362200"/>
            <a:ext cx="7772400" cy="1500187"/>
          </a:xfrm>
        </p:spPr>
        <p:txBody>
          <a:bodyPr/>
          <a:lstStyle/>
          <a:p>
            <a:endParaRPr lang="en-US" dirty="0" smtClean="0">
              <a:solidFill>
                <a:schemeClr val="tx1"/>
              </a:solidFill>
            </a:endParaRPr>
          </a:p>
          <a:p>
            <a:pPr>
              <a:buFont typeface="Arial"/>
              <a:buChar char="•"/>
            </a:pPr>
            <a:r>
              <a:rPr lang="en-US" dirty="0" smtClean="0">
                <a:solidFill>
                  <a:schemeClr val="tx1"/>
                </a:solidFill>
              </a:rPr>
              <a:t>   11/23/2010, </a:t>
            </a:r>
            <a:r>
              <a:rPr lang="en-US" u="sng" dirty="0" smtClean="0">
                <a:solidFill>
                  <a:schemeClr val="tx1"/>
                </a:solidFill>
              </a:rPr>
              <a:t>APEX: </a:t>
            </a:r>
            <a:r>
              <a:rPr lang="en-US" dirty="0" smtClean="0">
                <a:solidFill>
                  <a:schemeClr val="tx1"/>
                </a:solidFill>
              </a:rPr>
              <a:t>Agreed to new APEX schedule, 12 hour sessions (0800-2400) every other week away from maintenance days.</a:t>
            </a:r>
          </a:p>
          <a:p>
            <a:pPr>
              <a:buFont typeface="Arial"/>
              <a:buChar char="•"/>
            </a:pPr>
            <a:r>
              <a:rPr lang="en-US" dirty="0" smtClean="0">
                <a:solidFill>
                  <a:schemeClr val="tx1"/>
                </a:solidFill>
              </a:rPr>
              <a:t>   2/25/2011, </a:t>
            </a:r>
            <a:r>
              <a:rPr lang="en-US" u="sng" dirty="0" smtClean="0">
                <a:solidFill>
                  <a:schemeClr val="tx1"/>
                </a:solidFill>
              </a:rPr>
              <a:t>CNI Polarimeters Normalization</a:t>
            </a:r>
            <a:r>
              <a:rPr lang="en-US" dirty="0" smtClean="0">
                <a:solidFill>
                  <a:schemeClr val="tx1"/>
                </a:solidFill>
              </a:rPr>
              <a:t>: Beginning with physics store 15239, changed CNI Polarimeter analyzing power to agree with jet target polarization measurements …18% lower polarization than before.</a:t>
            </a:r>
            <a:br>
              <a:rPr lang="en-US" dirty="0" smtClean="0">
                <a:solidFill>
                  <a:schemeClr val="tx1"/>
                </a:solidFill>
              </a:rPr>
            </a:br>
            <a:endParaRPr lang="en-US" dirty="0"/>
          </a:p>
        </p:txBody>
      </p:sp>
      <p:sp>
        <p:nvSpPr>
          <p:cNvPr id="4" name="Subtitle 4"/>
          <p:cNvSpPr txBox="1">
            <a:spLocks/>
          </p:cNvSpPr>
          <p:nvPr/>
        </p:nvSpPr>
        <p:spPr bwMode="auto">
          <a:xfrm>
            <a:off x="533400" y="4876800"/>
            <a:ext cx="7772400" cy="15001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20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0" marR="0" lvl="0" indent="0" algn="l" defTabSz="914400" rtl="0" eaLnBrk="0" fontAlgn="base" latinLnBrk="0" hangingPunct="0">
              <a:lnSpc>
                <a:spcPct val="100000"/>
              </a:lnSpc>
              <a:spcBef>
                <a:spcPct val="20000"/>
              </a:spcBef>
              <a:spcAft>
                <a:spcPct val="0"/>
              </a:spcAft>
              <a:buClrTx/>
              <a:buSzTx/>
              <a:buFont typeface="Arial"/>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   If CR budget not favorably resolved, should we switch to 18 GeV AuAu or continue with 500 GeV pp?</a:t>
            </a:r>
          </a:p>
          <a:p>
            <a:pPr lvl="1" eaLnBrk="0" hangingPunct="0">
              <a:spcBef>
                <a:spcPct val="20000"/>
              </a:spcBef>
              <a:buFont typeface="Arial"/>
              <a:buChar char="•"/>
            </a:pPr>
            <a:r>
              <a:rPr kumimoji="0" lang="en-US" sz="20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    STAR proposal</a:t>
            </a:r>
            <a:r>
              <a:rPr kumimoji="0" lang="en-US" sz="2000" b="0" i="0" u="none" strike="noStrike" kern="1200" cap="none" spc="0" normalizeH="0" noProof="0" dirty="0" smtClean="0">
                <a:ln>
                  <a:noFill/>
                </a:ln>
                <a:solidFill>
                  <a:schemeClr val="tx1"/>
                </a:solidFill>
                <a:effectLst/>
                <a:uLnTx/>
                <a:uFillTx/>
                <a:latin typeface="+mn-lt"/>
                <a:ea typeface="ＭＳ Ｐゴシック" charset="-128"/>
                <a:cs typeface="ＭＳ Ｐゴシック" charset="-128"/>
              </a:rPr>
              <a:t> – switch to 18 GeV AuAu on 28 March</a:t>
            </a:r>
          </a:p>
          <a:p>
            <a:pPr lvl="1" eaLnBrk="0" hangingPunct="0">
              <a:spcBef>
                <a:spcPct val="20000"/>
              </a:spcBef>
              <a:buFont typeface="Arial"/>
              <a:buChar char="•"/>
            </a:pPr>
            <a:r>
              <a:rPr lang="en-US" sz="2000" baseline="0" dirty="0" smtClean="0">
                <a:latin typeface="+mn-lt"/>
                <a:cs typeface="ＭＳ Ｐゴシック" charset="-128"/>
              </a:rPr>
              <a:t>    PHENIX Proposal – continue with 500 GeV pp</a:t>
            </a:r>
            <a:r>
              <a:rPr lang="en-US" sz="2000" dirty="0" smtClean="0">
                <a:latin typeface="+mn-lt"/>
                <a:cs typeface="ＭＳ Ｐゴシック" charset="-128"/>
              </a:rPr>
              <a:t> till ~ 14 April</a:t>
            </a:r>
            <a:r>
              <a:rPr kumimoji="0" lang="en-US" sz="20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
            </a:r>
            <a:br>
              <a:rPr kumimoji="0" lang="en-US" sz="20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br>
            <a:endParaRPr kumimoji="0" lang="en-US" sz="2000" b="0" i="0" u="none" strike="noStrike" kern="1200" cap="none" spc="0" normalizeH="0" baseline="0" noProof="0" dirty="0">
              <a:ln>
                <a:noFill/>
              </a:ln>
              <a:solidFill>
                <a:schemeClr val="tx1">
                  <a:tint val="75000"/>
                </a:schemeClr>
              </a:solidFill>
              <a:effectLst/>
              <a:uLnTx/>
              <a:uFillTx/>
              <a:latin typeface="+mn-lt"/>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2386102" cy="369332"/>
          </a:xfrm>
          <a:prstGeom prst="rect">
            <a:avLst/>
          </a:prstGeom>
          <a:noFill/>
        </p:spPr>
        <p:txBody>
          <a:bodyPr wrap="none" rtlCol="0">
            <a:spAutoFit/>
          </a:bodyPr>
          <a:lstStyle/>
          <a:p>
            <a:r>
              <a:rPr lang="en-US" dirty="0" smtClean="0"/>
              <a:t>Through 31 Mar 2011</a:t>
            </a:r>
            <a:endParaRPr lang="en-US" dirty="0"/>
          </a:p>
        </p:txBody>
      </p:sp>
      <p:sp>
        <p:nvSpPr>
          <p:cNvPr id="11" name="TextBox 10"/>
          <p:cNvSpPr txBox="1"/>
          <p:nvPr/>
        </p:nvSpPr>
        <p:spPr>
          <a:xfrm>
            <a:off x="7467600" y="4495800"/>
            <a:ext cx="1043876" cy="369332"/>
          </a:xfrm>
          <a:prstGeom prst="rect">
            <a:avLst/>
          </a:prstGeom>
          <a:noFill/>
        </p:spPr>
        <p:txBody>
          <a:bodyPr wrap="none" rtlCol="0">
            <a:spAutoFit/>
          </a:bodyPr>
          <a:lstStyle/>
          <a:p>
            <a:r>
              <a:rPr lang="en-US" dirty="0" smtClean="0"/>
              <a:t>baseline</a:t>
            </a:r>
            <a:endParaRPr lang="en-US" dirty="0"/>
          </a:p>
        </p:txBody>
      </p:sp>
      <p:sp>
        <p:nvSpPr>
          <p:cNvPr id="12" name="Right Brace 11"/>
          <p:cNvSpPr/>
          <p:nvPr/>
        </p:nvSpPr>
        <p:spPr>
          <a:xfrm>
            <a:off x="7772400" y="2057400"/>
            <a:ext cx="304800" cy="685800"/>
          </a:xfrm>
          <a:prstGeom prst="rightBrace">
            <a:avLst>
              <a:gd name="adj1" fmla="val 8333"/>
              <a:gd name="adj2" fmla="val 50000"/>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Arrow Connector 19"/>
          <p:cNvCxnSpPr/>
          <p:nvPr/>
        </p:nvCxnSpPr>
        <p:spPr>
          <a:xfrm rot="5400000">
            <a:off x="7865849" y="1693649"/>
            <a:ext cx="270302" cy="457200"/>
          </a:xfrm>
          <a:prstGeom prst="straightConnector1">
            <a:avLst/>
          </a:prstGeom>
          <a:ln w="22225">
            <a:solidFill>
              <a:srgbClr val="3333FF"/>
            </a:solidFill>
            <a:tailEnd type="arrow"/>
          </a:ln>
        </p:spPr>
        <p:style>
          <a:lnRef idx="1">
            <a:schemeClr val="accent1"/>
          </a:lnRef>
          <a:fillRef idx="0">
            <a:schemeClr val="accent1"/>
          </a:fillRef>
          <a:effectRef idx="0">
            <a:schemeClr val="accent1"/>
          </a:effectRef>
          <a:fontRef idx="minor">
            <a:schemeClr val="tx1"/>
          </a:fontRef>
        </p:style>
      </p:cxnSp>
      <p:pic>
        <p:nvPicPr>
          <p:cNvPr id="10242" name="Picture 2"/>
          <p:cNvPicPr>
            <a:picLocks noChangeAspect="1" noChangeArrowheads="1"/>
          </p:cNvPicPr>
          <p:nvPr/>
        </p:nvPicPr>
        <p:blipFill>
          <a:blip r:embed="rId2" cstate="print"/>
          <a:srcRect/>
          <a:stretch>
            <a:fillRect/>
          </a:stretch>
        </p:blipFill>
        <p:spPr bwMode="auto">
          <a:xfrm>
            <a:off x="514350" y="523875"/>
            <a:ext cx="8115300" cy="5810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2386102" cy="369332"/>
          </a:xfrm>
          <a:prstGeom prst="rect">
            <a:avLst/>
          </a:prstGeom>
          <a:noFill/>
        </p:spPr>
        <p:txBody>
          <a:bodyPr wrap="none" rtlCol="0">
            <a:spAutoFit/>
          </a:bodyPr>
          <a:lstStyle/>
          <a:p>
            <a:r>
              <a:rPr lang="en-US" dirty="0" smtClean="0"/>
              <a:t>Through 31 Mar 2011</a:t>
            </a:r>
            <a:endParaRPr lang="en-US" dirty="0"/>
          </a:p>
        </p:txBody>
      </p:sp>
      <p:pic>
        <p:nvPicPr>
          <p:cNvPr id="12290" name="Picture 2"/>
          <p:cNvPicPr>
            <a:picLocks noChangeAspect="1" noChangeArrowheads="1"/>
          </p:cNvPicPr>
          <p:nvPr/>
        </p:nvPicPr>
        <p:blipFill>
          <a:blip r:embed="rId2" cstate="print"/>
          <a:srcRect/>
          <a:stretch>
            <a:fillRect/>
          </a:stretch>
        </p:blipFill>
        <p:spPr bwMode="auto">
          <a:xfrm>
            <a:off x="914401" y="861145"/>
            <a:ext cx="7239344" cy="50824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2386102" cy="369332"/>
          </a:xfrm>
          <a:prstGeom prst="rect">
            <a:avLst/>
          </a:prstGeom>
          <a:noFill/>
        </p:spPr>
        <p:txBody>
          <a:bodyPr wrap="none" rtlCol="0">
            <a:spAutoFit/>
          </a:bodyPr>
          <a:lstStyle/>
          <a:p>
            <a:r>
              <a:rPr lang="en-US" dirty="0" smtClean="0"/>
              <a:t>Through 31 Mar 2011</a:t>
            </a:r>
            <a:endParaRPr lang="en-US" dirty="0"/>
          </a:p>
        </p:txBody>
      </p:sp>
      <p:pic>
        <p:nvPicPr>
          <p:cNvPr id="11266" name="Picture 2"/>
          <p:cNvPicPr>
            <a:picLocks noChangeAspect="1" noChangeArrowheads="1"/>
          </p:cNvPicPr>
          <p:nvPr/>
        </p:nvPicPr>
        <p:blipFill>
          <a:blip r:embed="rId2" cstate="print"/>
          <a:srcRect/>
          <a:stretch>
            <a:fillRect/>
          </a:stretch>
        </p:blipFill>
        <p:spPr bwMode="auto">
          <a:xfrm>
            <a:off x="1101123" y="990600"/>
            <a:ext cx="7050217" cy="4953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2819400"/>
            <a:ext cx="3235181" cy="584775"/>
          </a:xfrm>
          <a:prstGeom prst="rect">
            <a:avLst/>
          </a:prstGeom>
          <a:noFill/>
        </p:spPr>
        <p:txBody>
          <a:bodyPr wrap="none" rtlCol="0">
            <a:spAutoFit/>
          </a:bodyPr>
          <a:lstStyle/>
          <a:p>
            <a:r>
              <a:rPr lang="en-US" sz="3200" b="1" u="sng" dirty="0" smtClean="0"/>
              <a:t>Old information</a:t>
            </a:r>
            <a:endParaRPr lang="en-US" sz="3200" b="1" u="sng"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781050" y="771525"/>
            <a:ext cx="7581900" cy="5314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0" y="0"/>
            <a:ext cx="9048750" cy="3065744"/>
          </a:xfrm>
          <a:prstGeom prst="rect">
            <a:avLst/>
          </a:prstGeom>
          <a:noFill/>
          <a:ln w="9525">
            <a:noFill/>
            <a:miter lim="800000"/>
            <a:headEnd/>
            <a:tailEnd/>
          </a:ln>
        </p:spPr>
      </p:pic>
      <p:pic>
        <p:nvPicPr>
          <p:cNvPr id="6149" name="Picture 5"/>
          <p:cNvPicPr>
            <a:picLocks noChangeAspect="1" noChangeArrowheads="1"/>
          </p:cNvPicPr>
          <p:nvPr/>
        </p:nvPicPr>
        <p:blipFill>
          <a:blip r:embed="rId3" cstate="print"/>
          <a:srcRect/>
          <a:stretch>
            <a:fillRect/>
          </a:stretch>
        </p:blipFill>
        <p:spPr bwMode="auto">
          <a:xfrm>
            <a:off x="0" y="4092726"/>
            <a:ext cx="8991600" cy="2765274"/>
          </a:xfrm>
          <a:prstGeom prst="rect">
            <a:avLst/>
          </a:prstGeom>
          <a:noFill/>
          <a:ln w="9525">
            <a:noFill/>
            <a:miter lim="800000"/>
            <a:headEnd/>
            <a:tailEnd/>
          </a:ln>
        </p:spPr>
      </p:pic>
      <p:pic>
        <p:nvPicPr>
          <p:cNvPr id="6150" name="Picture 6"/>
          <p:cNvPicPr>
            <a:picLocks noChangeAspect="1" noChangeArrowheads="1"/>
          </p:cNvPicPr>
          <p:nvPr/>
        </p:nvPicPr>
        <p:blipFill>
          <a:blip r:embed="rId4" cstate="print"/>
          <a:srcRect/>
          <a:stretch>
            <a:fillRect/>
          </a:stretch>
        </p:blipFill>
        <p:spPr bwMode="auto">
          <a:xfrm>
            <a:off x="0" y="2362200"/>
            <a:ext cx="8991600" cy="2002179"/>
          </a:xfrm>
          <a:prstGeom prst="rect">
            <a:avLst/>
          </a:prstGeom>
          <a:noFill/>
          <a:ln w="9525">
            <a:noFill/>
            <a:miter lim="800000"/>
            <a:headEnd/>
            <a:tailEnd/>
          </a:ln>
        </p:spPr>
      </p:pic>
      <p:sp>
        <p:nvSpPr>
          <p:cNvPr id="7" name="TextBox 6"/>
          <p:cNvSpPr txBox="1"/>
          <p:nvPr/>
        </p:nvSpPr>
        <p:spPr>
          <a:xfrm>
            <a:off x="4114800" y="609600"/>
            <a:ext cx="2685415" cy="646331"/>
          </a:xfrm>
          <a:prstGeom prst="rect">
            <a:avLst/>
          </a:prstGeom>
          <a:noFill/>
        </p:spPr>
        <p:txBody>
          <a:bodyPr wrap="none" rtlCol="0">
            <a:spAutoFit/>
          </a:bodyPr>
          <a:lstStyle/>
          <a:p>
            <a:r>
              <a:rPr lang="en-US" dirty="0" smtClean="0"/>
              <a:t>A good store with 9 MHz</a:t>
            </a:r>
          </a:p>
          <a:p>
            <a:r>
              <a:rPr lang="en-US" dirty="0" smtClean="0"/>
              <a:t>Sat 2/26</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001" t="9231" r="3003" b="7385"/>
          <a:stretch>
            <a:fillRect/>
          </a:stretch>
        </p:blipFill>
        <p:spPr bwMode="auto">
          <a:xfrm>
            <a:off x="990600" y="0"/>
            <a:ext cx="7900200" cy="3720727"/>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l="1502" t="18462" b="9231"/>
          <a:stretch>
            <a:fillRect/>
          </a:stretch>
        </p:blipFill>
        <p:spPr bwMode="auto">
          <a:xfrm>
            <a:off x="1037909" y="3643232"/>
            <a:ext cx="8106091" cy="3226529"/>
          </a:xfrm>
          <a:prstGeom prst="rect">
            <a:avLst/>
          </a:prstGeom>
          <a:noFill/>
          <a:ln w="9525">
            <a:noFill/>
            <a:miter lim="800000"/>
            <a:headEnd/>
            <a:tailEnd/>
          </a:ln>
        </p:spPr>
      </p:pic>
      <p:sp>
        <p:nvSpPr>
          <p:cNvPr id="4" name="TextBox 3"/>
          <p:cNvSpPr txBox="1"/>
          <p:nvPr/>
        </p:nvSpPr>
        <p:spPr>
          <a:xfrm>
            <a:off x="1828800" y="152400"/>
            <a:ext cx="5053499" cy="1200329"/>
          </a:xfrm>
          <a:prstGeom prst="rect">
            <a:avLst/>
          </a:prstGeom>
          <a:noFill/>
        </p:spPr>
        <p:txBody>
          <a:bodyPr wrap="none" rtlCol="0">
            <a:spAutoFit/>
          </a:bodyPr>
          <a:lstStyle/>
          <a:p>
            <a:r>
              <a:rPr lang="en-US" b="1" u="sng" dirty="0" smtClean="0"/>
              <a:t>Run 11</a:t>
            </a:r>
            <a:r>
              <a:rPr lang="en-US" dirty="0" smtClean="0"/>
              <a:t>, First overnight store, Mon Jan 24 00:12</a:t>
            </a:r>
          </a:p>
          <a:p>
            <a:r>
              <a:rPr lang="en-US" dirty="0" smtClean="0"/>
              <a:t>Fill number 14919,, </a:t>
            </a:r>
            <a:r>
              <a:rPr lang="en-US" dirty="0" smtClean="0">
                <a:sym typeface="Symbol" pitchFamily="18" charset="2"/>
              </a:rPr>
              <a:t>s=500 GeV</a:t>
            </a:r>
          </a:p>
          <a:p>
            <a:r>
              <a:rPr lang="en-US" dirty="0" smtClean="0">
                <a:sym typeface="Symbol" pitchFamily="18" charset="2"/>
              </a:rPr>
              <a:t>21 days since start of cool-down</a:t>
            </a:r>
            <a:endParaRPr lang="en-US" dirty="0" smtClean="0"/>
          </a:p>
          <a:p>
            <a:endParaRPr lang="en-US" dirty="0"/>
          </a:p>
        </p:txBody>
      </p:sp>
      <p:sp>
        <p:nvSpPr>
          <p:cNvPr id="9" name="TextBox 8"/>
          <p:cNvSpPr txBox="1"/>
          <p:nvPr/>
        </p:nvSpPr>
        <p:spPr>
          <a:xfrm>
            <a:off x="304800" y="4419600"/>
            <a:ext cx="503664" cy="307777"/>
          </a:xfrm>
          <a:prstGeom prst="rect">
            <a:avLst/>
          </a:prstGeom>
          <a:noFill/>
        </p:spPr>
        <p:txBody>
          <a:bodyPr wrap="none" rtlCol="0">
            <a:spAutoFit/>
          </a:bodyPr>
          <a:lstStyle/>
          <a:p>
            <a:r>
              <a:rPr lang="en-US" sz="1400" dirty="0" smtClean="0"/>
              <a:t>20K</a:t>
            </a:r>
            <a:endParaRPr lang="en-US" sz="1400" dirty="0"/>
          </a:p>
        </p:txBody>
      </p:sp>
      <p:cxnSp>
        <p:nvCxnSpPr>
          <p:cNvPr id="11" name="Straight Arrow Connector 10"/>
          <p:cNvCxnSpPr>
            <a:stCxn id="9" idx="3"/>
          </p:cNvCxnSpPr>
          <p:nvPr/>
        </p:nvCxnSpPr>
        <p:spPr>
          <a:xfrm>
            <a:off x="808464" y="4573489"/>
            <a:ext cx="410736" cy="3033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914400"/>
            <a:ext cx="897105" cy="307777"/>
          </a:xfrm>
          <a:prstGeom prst="rect">
            <a:avLst/>
          </a:prstGeom>
          <a:noFill/>
        </p:spPr>
        <p:txBody>
          <a:bodyPr wrap="none" rtlCol="0">
            <a:spAutoFit/>
          </a:bodyPr>
          <a:lstStyle/>
          <a:p>
            <a:r>
              <a:rPr lang="en-US" sz="1400" dirty="0" smtClean="0"/>
              <a:t>20 x 10</a:t>
            </a:r>
            <a:r>
              <a:rPr lang="en-US" sz="1400" baseline="30000" dirty="0" smtClean="0"/>
              <a:t>11</a:t>
            </a:r>
            <a:endParaRPr lang="en-US" sz="1400" baseline="30000" dirty="0"/>
          </a:p>
        </p:txBody>
      </p:sp>
      <p:cxnSp>
        <p:nvCxnSpPr>
          <p:cNvPr id="15" name="Straight Arrow Connector 14"/>
          <p:cNvCxnSpPr>
            <a:stCxn id="13" idx="3"/>
          </p:cNvCxnSpPr>
          <p:nvPr/>
        </p:nvCxnSpPr>
        <p:spPr>
          <a:xfrm>
            <a:off x="897105" y="1068289"/>
            <a:ext cx="322095" cy="747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5"/>
          <p:cNvSpPr txBox="1">
            <a:spLocks noChangeArrowheads="1"/>
          </p:cNvSpPr>
          <p:nvPr/>
        </p:nvSpPr>
        <p:spPr>
          <a:xfrm>
            <a:off x="6934200" y="152400"/>
            <a:ext cx="2057400" cy="9906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lang="en-US" dirty="0" smtClean="0">
                <a:latin typeface="+mn-lt"/>
                <a:cs typeface="ＭＳ Ｐゴシック" charset="-128"/>
              </a:rPr>
              <a:t>28</a:t>
            </a:r>
            <a:r>
              <a:rPr kumimoji="0" lang="en-US" sz="18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 x 27 bunches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smtClean="0">
                <a:ln>
                  <a:noFill/>
                </a:ln>
                <a:solidFill>
                  <a:schemeClr val="tx1"/>
                </a:solidFill>
                <a:effectLst/>
                <a:uLnTx/>
                <a:uFillTx/>
                <a:latin typeface="Symbol" pitchFamily="18" charset="2"/>
                <a:ea typeface="ＭＳ Ｐゴシック" charset="-128"/>
                <a:cs typeface="ＭＳ Ｐゴシック" charset="-128"/>
              </a:rPr>
              <a:t>b</a:t>
            </a:r>
            <a:r>
              <a:rPr kumimoji="0" lang="en-US" sz="18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*=0.65 meters</a:t>
            </a:r>
            <a:endParaRPr kumimoji="0" lang="en-US" sz="1800" b="0" i="0" u="none" strike="noStrike" kern="1200" cap="none" spc="0" normalizeH="0" baseline="0" noProof="0" dirty="0">
              <a:ln>
                <a:noFill/>
              </a:ln>
              <a:solidFill>
                <a:schemeClr val="tx1"/>
              </a:solidFill>
              <a:effectLst/>
              <a:uLnTx/>
              <a:uFillTx/>
              <a:latin typeface="+mn-lt"/>
              <a:ea typeface="ＭＳ Ｐゴシック" charset="-128"/>
              <a:cs typeface="ＭＳ Ｐゴシック" charset="-128"/>
            </a:endParaRPr>
          </a:p>
        </p:txBody>
      </p:sp>
      <p:sp>
        <p:nvSpPr>
          <p:cNvPr id="18" name="TextBox 17"/>
          <p:cNvSpPr txBox="1"/>
          <p:nvPr/>
        </p:nvSpPr>
        <p:spPr>
          <a:xfrm>
            <a:off x="2226722" y="3810000"/>
            <a:ext cx="6596678" cy="646331"/>
          </a:xfrm>
          <a:prstGeom prst="rect">
            <a:avLst/>
          </a:prstGeom>
          <a:noFill/>
        </p:spPr>
        <p:txBody>
          <a:bodyPr wrap="none" rtlCol="0">
            <a:spAutoFit/>
          </a:bodyPr>
          <a:lstStyle/>
          <a:p>
            <a:r>
              <a:rPr lang="en-US" dirty="0" smtClean="0"/>
              <a:t>For peak store </a:t>
            </a:r>
            <a:r>
              <a:rPr lang="en-US" dirty="0" err="1" smtClean="0"/>
              <a:t>lumi</a:t>
            </a:r>
            <a:r>
              <a:rPr lang="en-US" dirty="0" smtClean="0"/>
              <a:t> = 170 x 10</a:t>
            </a:r>
            <a:r>
              <a:rPr lang="en-US" baseline="30000" dirty="0" smtClean="0"/>
              <a:t>30</a:t>
            </a:r>
            <a:r>
              <a:rPr lang="en-US" dirty="0" smtClean="0"/>
              <a:t> cm</a:t>
            </a:r>
            <a:r>
              <a:rPr lang="en-US" baseline="30000" dirty="0" smtClean="0"/>
              <a:t>-2</a:t>
            </a:r>
            <a:r>
              <a:rPr lang="en-US" dirty="0" smtClean="0"/>
              <a:t>s</a:t>
            </a:r>
            <a:r>
              <a:rPr lang="en-US" baseline="30000" dirty="0" smtClean="0"/>
              <a:t>-1</a:t>
            </a:r>
            <a:r>
              <a:rPr lang="en-US" dirty="0" smtClean="0"/>
              <a:t> (projected MAXIMUM)</a:t>
            </a:r>
          </a:p>
          <a:p>
            <a:r>
              <a:rPr lang="en-US" dirty="0" smtClean="0"/>
              <a:t>ZDC Rate ~ 400K (assuming 2.4 mb n-pair xsection)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l="503" t="7385" b="11077"/>
          <a:stretch>
            <a:fillRect/>
          </a:stretch>
        </p:blipFill>
        <p:spPr bwMode="auto">
          <a:xfrm>
            <a:off x="1865606" y="304800"/>
            <a:ext cx="7278394" cy="3251056"/>
          </a:xfrm>
          <a:prstGeom prst="rect">
            <a:avLst/>
          </a:prstGeom>
          <a:noFill/>
          <a:ln w="9525">
            <a:noFill/>
            <a:miter lim="800000"/>
            <a:headEnd/>
            <a:tailEnd/>
          </a:ln>
        </p:spPr>
      </p:pic>
      <p:sp>
        <p:nvSpPr>
          <p:cNvPr id="20482" name="Rectangle 2"/>
          <p:cNvSpPr>
            <a:spLocks noGrp="1" noChangeArrowheads="1"/>
          </p:cNvSpPr>
          <p:nvPr>
            <p:ph type="title"/>
          </p:nvPr>
        </p:nvSpPr>
        <p:spPr>
          <a:xfrm>
            <a:off x="1295400" y="0"/>
            <a:ext cx="5867400" cy="868362"/>
          </a:xfrm>
        </p:spPr>
        <p:txBody>
          <a:bodyPr/>
          <a:lstStyle/>
          <a:p>
            <a:r>
              <a:rPr lang="en-US" sz="2400" b="1" u="sng" dirty="0" smtClean="0"/>
              <a:t>Run 9</a:t>
            </a:r>
            <a:r>
              <a:rPr lang="en-US" sz="2400" dirty="0" smtClean="0"/>
              <a:t>, First </a:t>
            </a:r>
            <a:r>
              <a:rPr lang="en-US" sz="2400" dirty="0"/>
              <a:t>overnight store at </a:t>
            </a:r>
            <a:r>
              <a:rPr lang="en-US" sz="2400" dirty="0">
                <a:sym typeface="Symbol" pitchFamily="18" charset="2"/>
              </a:rPr>
              <a:t>s=500 </a:t>
            </a:r>
            <a:r>
              <a:rPr lang="en-US" sz="2400" dirty="0" smtClean="0">
                <a:sym typeface="Symbol" pitchFamily="18" charset="2"/>
              </a:rPr>
              <a:t>GeV</a:t>
            </a:r>
            <a:br>
              <a:rPr lang="en-US" sz="2400" dirty="0" smtClean="0">
                <a:sym typeface="Symbol" pitchFamily="18" charset="2"/>
              </a:rPr>
            </a:br>
            <a:r>
              <a:rPr lang="en-US" sz="2400" dirty="0" smtClean="0">
                <a:sym typeface="Symbol" pitchFamily="18" charset="2"/>
              </a:rPr>
              <a:t>22 days after start of cool-down</a:t>
            </a:r>
            <a:endParaRPr lang="en-US" sz="2400" dirty="0">
              <a:sym typeface="Symbol" pitchFamily="18" charset="2"/>
            </a:endParaRPr>
          </a:p>
        </p:txBody>
      </p:sp>
      <p:sp>
        <p:nvSpPr>
          <p:cNvPr id="20485" name="Rectangle 5"/>
          <p:cNvSpPr>
            <a:spLocks noGrp="1" noChangeArrowheads="1"/>
          </p:cNvSpPr>
          <p:nvPr>
            <p:ph type="body" sz="half" idx="3"/>
          </p:nvPr>
        </p:nvSpPr>
        <p:spPr>
          <a:xfrm>
            <a:off x="6934200" y="152400"/>
            <a:ext cx="2057400" cy="990600"/>
          </a:xfrm>
        </p:spPr>
        <p:txBody>
          <a:bodyPr/>
          <a:lstStyle/>
          <a:p>
            <a:r>
              <a:rPr lang="en-US" sz="1800" dirty="0"/>
              <a:t>56 x 56 bunches</a:t>
            </a:r>
          </a:p>
          <a:p>
            <a:r>
              <a:rPr lang="en-US" sz="1800" dirty="0">
                <a:latin typeface="Symbol" pitchFamily="18" charset="2"/>
              </a:rPr>
              <a:t>b</a:t>
            </a:r>
            <a:r>
              <a:rPr lang="en-US" sz="1800" dirty="0"/>
              <a:t>*=0.7 meters</a:t>
            </a:r>
          </a:p>
        </p:txBody>
      </p:sp>
      <p:pic>
        <p:nvPicPr>
          <p:cNvPr id="30723" name="Picture 3"/>
          <p:cNvPicPr>
            <a:picLocks noChangeAspect="1" noChangeArrowheads="1"/>
          </p:cNvPicPr>
          <p:nvPr/>
        </p:nvPicPr>
        <p:blipFill>
          <a:blip r:embed="rId3" cstate="print"/>
          <a:srcRect l="1006" t="7385" b="11077"/>
          <a:stretch>
            <a:fillRect/>
          </a:stretch>
        </p:blipFill>
        <p:spPr bwMode="auto">
          <a:xfrm>
            <a:off x="1902432" y="3606945"/>
            <a:ext cx="7241568" cy="3251055"/>
          </a:xfrm>
          <a:prstGeom prst="rect">
            <a:avLst/>
          </a:prstGeom>
          <a:noFill/>
          <a:ln w="9525">
            <a:noFill/>
            <a:miter lim="800000"/>
            <a:headEnd/>
            <a:tailEnd/>
          </a:ln>
        </p:spPr>
      </p:pic>
      <p:sp>
        <p:nvSpPr>
          <p:cNvPr id="11" name="TextBox 10"/>
          <p:cNvSpPr txBox="1"/>
          <p:nvPr/>
        </p:nvSpPr>
        <p:spPr>
          <a:xfrm>
            <a:off x="1066800" y="4419600"/>
            <a:ext cx="503664" cy="307777"/>
          </a:xfrm>
          <a:prstGeom prst="rect">
            <a:avLst/>
          </a:prstGeom>
          <a:noFill/>
        </p:spPr>
        <p:txBody>
          <a:bodyPr wrap="none" rtlCol="0">
            <a:spAutoFit/>
          </a:bodyPr>
          <a:lstStyle/>
          <a:p>
            <a:r>
              <a:rPr lang="en-US" sz="1400" dirty="0" smtClean="0"/>
              <a:t>40K</a:t>
            </a:r>
            <a:endParaRPr lang="en-US" sz="1400" dirty="0"/>
          </a:p>
        </p:txBody>
      </p:sp>
      <p:cxnSp>
        <p:nvCxnSpPr>
          <p:cNvPr id="13" name="Straight Arrow Connector 12"/>
          <p:cNvCxnSpPr/>
          <p:nvPr/>
        </p:nvCxnSpPr>
        <p:spPr>
          <a:xfrm>
            <a:off x="1600200" y="4800600"/>
            <a:ext cx="533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38200" y="1219200"/>
            <a:ext cx="897105" cy="307777"/>
          </a:xfrm>
          <a:prstGeom prst="rect">
            <a:avLst/>
          </a:prstGeom>
          <a:noFill/>
        </p:spPr>
        <p:txBody>
          <a:bodyPr wrap="none" rtlCol="0">
            <a:spAutoFit/>
          </a:bodyPr>
          <a:lstStyle/>
          <a:p>
            <a:r>
              <a:rPr lang="en-US" sz="1400" dirty="0" smtClean="0"/>
              <a:t>40 x 10</a:t>
            </a:r>
            <a:r>
              <a:rPr lang="en-US" sz="1400" baseline="30000" dirty="0" smtClean="0"/>
              <a:t>11</a:t>
            </a:r>
            <a:endParaRPr lang="en-US" sz="1400" baseline="30000" dirty="0"/>
          </a:p>
        </p:txBody>
      </p:sp>
      <p:cxnSp>
        <p:nvCxnSpPr>
          <p:cNvPr id="17" name="Straight Arrow Connector 16"/>
          <p:cNvCxnSpPr/>
          <p:nvPr/>
        </p:nvCxnSpPr>
        <p:spPr>
          <a:xfrm flipV="1">
            <a:off x="1600200" y="10668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Mon_Feb_23_2009_002626_24816"/>
          <p:cNvPicPr>
            <a:picLocks noChangeAspect="1" noChangeArrowheads="1"/>
          </p:cNvPicPr>
          <p:nvPr/>
        </p:nvPicPr>
        <p:blipFill>
          <a:blip r:embed="rId2" cstate="print"/>
          <a:srcRect/>
          <a:stretch>
            <a:fillRect/>
          </a:stretch>
        </p:blipFill>
        <p:spPr bwMode="auto">
          <a:xfrm>
            <a:off x="304800" y="152400"/>
            <a:ext cx="8001000" cy="6562725"/>
          </a:xfrm>
          <a:prstGeom prst="rect">
            <a:avLst/>
          </a:prstGeom>
          <a:noFill/>
          <a:ln w="9525">
            <a:noFill/>
            <a:miter lim="800000"/>
            <a:headEnd/>
            <a:tailEnd/>
          </a:ln>
        </p:spPr>
      </p:pic>
      <p:sp>
        <p:nvSpPr>
          <p:cNvPr id="24579" name="Text Box 3"/>
          <p:cNvSpPr txBox="1">
            <a:spLocks noChangeArrowheads="1"/>
          </p:cNvSpPr>
          <p:nvPr/>
        </p:nvSpPr>
        <p:spPr bwMode="auto">
          <a:xfrm>
            <a:off x="3032125" y="798513"/>
            <a:ext cx="3206750" cy="366712"/>
          </a:xfrm>
          <a:prstGeom prst="rect">
            <a:avLst/>
          </a:prstGeom>
          <a:noFill/>
          <a:ln w="9525">
            <a:noFill/>
            <a:miter lim="800000"/>
            <a:headEnd/>
            <a:tailEnd/>
          </a:ln>
        </p:spPr>
        <p:txBody>
          <a:bodyPr wrap="none">
            <a:spAutoFit/>
          </a:bodyPr>
          <a:lstStyle/>
          <a:p>
            <a:r>
              <a:rPr lang="en-US"/>
              <a:t>AGS pp log, 23 Feb 09, 00:26</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2608" y="228600"/>
            <a:ext cx="8686800" cy="609600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p:nvCxnSpPr>
        <p:spPr>
          <a:xfrm rot="16200000" flipH="1">
            <a:off x="5879592" y="2426208"/>
            <a:ext cx="2895600" cy="24384"/>
          </a:xfrm>
          <a:prstGeom prst="line">
            <a:avLst/>
          </a:prstGeom>
          <a:ln w="38100">
            <a:solidFill>
              <a:srgbClr val="C00000"/>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239000" y="762000"/>
            <a:ext cx="1085554" cy="338554"/>
          </a:xfrm>
          <a:prstGeom prst="rect">
            <a:avLst/>
          </a:prstGeom>
          <a:noFill/>
        </p:spPr>
        <p:txBody>
          <a:bodyPr wrap="none" rtlCol="0">
            <a:spAutoFit/>
          </a:bodyPr>
          <a:lstStyle/>
          <a:p>
            <a:r>
              <a:rPr lang="en-US" sz="1600" u="sng" dirty="0" smtClean="0">
                <a:solidFill>
                  <a:srgbClr val="FF0000"/>
                </a:solidFill>
              </a:rPr>
              <a:t>26 weeks</a:t>
            </a:r>
            <a:endParaRPr lang="en-US" sz="1600" u="sng" dirty="0">
              <a:solidFill>
                <a:srgbClr val="FF0000"/>
              </a:solidFill>
            </a:endParaRPr>
          </a:p>
        </p:txBody>
      </p:sp>
      <p:pic>
        <p:nvPicPr>
          <p:cNvPr id="5122" name="Picture 2"/>
          <p:cNvPicPr>
            <a:picLocks noChangeAspect="1" noChangeArrowheads="1"/>
          </p:cNvPicPr>
          <p:nvPr/>
        </p:nvPicPr>
        <p:blipFill>
          <a:blip r:embed="rId2" cstate="print"/>
          <a:srcRect/>
          <a:stretch>
            <a:fillRect/>
          </a:stretch>
        </p:blipFill>
        <p:spPr bwMode="auto">
          <a:xfrm>
            <a:off x="304800" y="228600"/>
            <a:ext cx="8686800" cy="60443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685800"/>
            <a:ext cx="7924800" cy="1752600"/>
          </a:xfrm>
        </p:spPr>
        <p:txBody>
          <a:bodyPr/>
          <a:lstStyle/>
          <a:p>
            <a:pPr algn="l"/>
            <a:r>
              <a:rPr lang="en-US" sz="3000" b="1" dirty="0" smtClean="0">
                <a:solidFill>
                  <a:schemeClr val="tx1"/>
                </a:solidFill>
              </a:rPr>
              <a:t>Decisions</a:t>
            </a:r>
            <a:r>
              <a:rPr lang="en-US" sz="2000" dirty="0" smtClean="0">
                <a:solidFill>
                  <a:schemeClr val="tx1"/>
                </a:solidFill>
              </a:rPr>
              <a:t> (cont’)</a:t>
            </a:r>
          </a:p>
          <a:p>
            <a:pPr algn="l"/>
            <a:endParaRPr lang="en-US" sz="2000" dirty="0" smtClean="0">
              <a:solidFill>
                <a:schemeClr val="tx1"/>
              </a:solidFill>
            </a:endParaRPr>
          </a:p>
          <a:p>
            <a:pPr algn="l">
              <a:buFont typeface="Wingdings" pitchFamily="2" charset="2"/>
              <a:buChar char="§"/>
            </a:pPr>
            <a:r>
              <a:rPr lang="en-US" sz="2000" dirty="0" smtClean="0">
                <a:solidFill>
                  <a:schemeClr val="tx1"/>
                </a:solidFill>
              </a:rPr>
              <a:t>      3/25/2011: </a:t>
            </a:r>
            <a:r>
              <a:rPr lang="en-US" sz="2000" u="sng" dirty="0" smtClean="0">
                <a:solidFill>
                  <a:schemeClr val="tx1"/>
                </a:solidFill>
              </a:rPr>
              <a:t>AnDY  Collisions </a:t>
            </a:r>
            <a:r>
              <a:rPr lang="en-US" sz="2000" dirty="0" smtClean="0">
                <a:solidFill>
                  <a:schemeClr val="tx1"/>
                </a:solidFill>
              </a:rPr>
              <a:t>(W. Fischer, L. Bland, E. Aschenauer, </a:t>
            </a:r>
          </a:p>
          <a:p>
            <a:pPr algn="l"/>
            <a:r>
              <a:rPr lang="en-US" sz="2000" dirty="0" smtClean="0">
                <a:solidFill>
                  <a:schemeClr val="tx1"/>
                </a:solidFill>
              </a:rPr>
              <a:t>S. Vigdor): </a:t>
            </a:r>
            <a:br>
              <a:rPr lang="en-US" sz="2000" dirty="0" smtClean="0">
                <a:solidFill>
                  <a:schemeClr val="tx1"/>
                </a:solidFill>
              </a:rPr>
            </a:br>
            <a:endParaRPr lang="en-US" sz="2000" dirty="0" smtClean="0">
              <a:solidFill>
                <a:schemeClr val="tx1"/>
              </a:solidFill>
            </a:endParaRPr>
          </a:p>
          <a:p>
            <a:pPr lvl="1" algn="l"/>
            <a:r>
              <a:rPr lang="en-US" sz="1600" dirty="0" smtClean="0">
                <a:solidFill>
                  <a:schemeClr val="tx1"/>
                </a:solidFill>
              </a:rPr>
              <a:t>(1)    A. Drees will test the sequence developed to address both orbit and tune effects of AnDY at the end of a store (or multiple stores if needed).</a:t>
            </a:r>
          </a:p>
          <a:p>
            <a:pPr lvl="1" algn="l"/>
            <a:r>
              <a:rPr lang="en-US" sz="1600" dirty="0" smtClean="0">
                <a:solidFill>
                  <a:schemeClr val="tx1"/>
                </a:solidFill>
              </a:rPr>
              <a:t> </a:t>
            </a:r>
          </a:p>
          <a:p>
            <a:pPr lvl="1" algn="l"/>
            <a:r>
              <a:rPr lang="en-US" sz="1600" dirty="0" smtClean="0">
                <a:solidFill>
                  <a:schemeClr val="tx1"/>
                </a:solidFill>
              </a:rPr>
              <a:t>(2) When the proper functioning of the sequence is demonstrated we will go back to a 1.05e11/bunch threshold, and increase every store by another 0.05e11/bunch until we reach a 10-20% luminosity impact on STAR and PHENIX. In the event the prescribed bunch intensity is not reached during the store then AnDY should be steered into collision during the last 30 minutes of the store.  </a:t>
            </a:r>
          </a:p>
          <a:p>
            <a:pPr lvl="1" algn="l"/>
            <a:r>
              <a:rPr lang="en-US" sz="1600" dirty="0" smtClean="0">
                <a:solidFill>
                  <a:schemeClr val="tx1"/>
                </a:solidFill>
              </a:rPr>
              <a:t> </a:t>
            </a:r>
          </a:p>
          <a:p>
            <a:pPr lvl="1" algn="l"/>
            <a:r>
              <a:rPr lang="en-US" sz="1600" dirty="0" smtClean="0">
                <a:solidFill>
                  <a:schemeClr val="tx1"/>
                </a:solidFill>
              </a:rPr>
              <a:t>(3) When the tune scan on the ramp finishes (~2 more tune to test), we will increase the store length to 10h or more, (with PHENIX/STAR concurrence), with this AnDY will have more time available after turning on.</a:t>
            </a:r>
          </a:p>
          <a:p>
            <a:endParaRPr lang="en-US" sz="2000"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623888" y="109538"/>
            <a:ext cx="7896225" cy="6638925"/>
          </a:xfrm>
          <a:prstGeom prst="rect">
            <a:avLst/>
          </a:prstGeom>
          <a:noFill/>
          <a:ln w="9525">
            <a:noFill/>
            <a:miter lim="800000"/>
            <a:headEnd/>
            <a:tailEnd/>
          </a:ln>
        </p:spPr>
      </p:pic>
      <p:cxnSp>
        <p:nvCxnSpPr>
          <p:cNvPr id="5" name="Straight Connector 4"/>
          <p:cNvCxnSpPr/>
          <p:nvPr/>
        </p:nvCxnSpPr>
        <p:spPr>
          <a:xfrm rot="5400000">
            <a:off x="3581400" y="2819400"/>
            <a:ext cx="3810000" cy="0"/>
          </a:xfrm>
          <a:prstGeom prst="line">
            <a:avLst/>
          </a:prstGeom>
          <a:ln w="38100">
            <a:solidFill>
              <a:srgbClr val="3333FF"/>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524000" y="3447288"/>
            <a:ext cx="4495800" cy="21336"/>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2286000"/>
            <a:ext cx="4495800" cy="21336"/>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172200" y="1828800"/>
            <a:ext cx="2646878" cy="369332"/>
          </a:xfrm>
          <a:prstGeom prst="rect">
            <a:avLst/>
          </a:prstGeom>
          <a:noFill/>
        </p:spPr>
        <p:txBody>
          <a:bodyPr wrap="none" rtlCol="0">
            <a:spAutoFit/>
          </a:bodyPr>
          <a:lstStyle/>
          <a:p>
            <a:r>
              <a:rPr lang="en-US" dirty="0" smtClean="0"/>
              <a:t>PHENIX Goal (50% pol)</a:t>
            </a:r>
            <a:endParaRPr lang="en-US" dirty="0"/>
          </a:p>
        </p:txBody>
      </p:sp>
      <p:cxnSp>
        <p:nvCxnSpPr>
          <p:cNvPr id="11" name="Straight Arrow Connector 10"/>
          <p:cNvCxnSpPr/>
          <p:nvPr/>
        </p:nvCxnSpPr>
        <p:spPr>
          <a:xfrm>
            <a:off x="4876800" y="2667000"/>
            <a:ext cx="609600" cy="2286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90800" y="2362200"/>
            <a:ext cx="2386102" cy="369332"/>
          </a:xfrm>
          <a:prstGeom prst="rect">
            <a:avLst/>
          </a:prstGeom>
          <a:noFill/>
        </p:spPr>
        <p:txBody>
          <a:bodyPr wrap="none" rtlCol="0">
            <a:spAutoFit/>
          </a:bodyPr>
          <a:lstStyle/>
          <a:p>
            <a:r>
              <a:rPr lang="en-US" dirty="0" smtClean="0"/>
              <a:t>STAR Goal (50% pol)</a:t>
            </a:r>
            <a:endParaRPr lang="en-US" dirty="0"/>
          </a:p>
        </p:txBody>
      </p:sp>
      <p:cxnSp>
        <p:nvCxnSpPr>
          <p:cNvPr id="16" name="Straight Arrow Connector 15"/>
          <p:cNvCxnSpPr/>
          <p:nvPr/>
        </p:nvCxnSpPr>
        <p:spPr>
          <a:xfrm rot="5400000">
            <a:off x="5486400" y="2133600"/>
            <a:ext cx="914400" cy="914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819400" y="609600"/>
            <a:ext cx="3583032" cy="369332"/>
          </a:xfrm>
          <a:prstGeom prst="rect">
            <a:avLst/>
          </a:prstGeom>
          <a:noFill/>
        </p:spPr>
        <p:txBody>
          <a:bodyPr wrap="none" rtlCol="0">
            <a:spAutoFit/>
          </a:bodyPr>
          <a:lstStyle/>
          <a:p>
            <a:r>
              <a:rPr lang="en-US" b="1" dirty="0" smtClean="0">
                <a:solidFill>
                  <a:srgbClr val="C00000"/>
                </a:solidFill>
              </a:rPr>
              <a:t>Goals to be updated/corrected </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533400"/>
          </a:xfrm>
        </p:spPr>
        <p:txBody>
          <a:bodyPr/>
          <a:lstStyle/>
          <a:p>
            <a:r>
              <a:rPr lang="en-US" sz="2800" dirty="0" smtClean="0"/>
              <a:t>Run-11 Au-Au luminosity projections 100 GeV/nucleon</a:t>
            </a:r>
            <a:endParaRPr lang="en-US" sz="2800" dirty="0"/>
          </a:p>
        </p:txBody>
      </p:sp>
      <p:sp>
        <p:nvSpPr>
          <p:cNvPr id="4" name="Date Placeholder 3"/>
          <p:cNvSpPr>
            <a:spLocks noGrp="1"/>
          </p:cNvSpPr>
          <p:nvPr>
            <p:ph type="dt" sz="half" idx="10"/>
          </p:nvPr>
        </p:nvSpPr>
        <p:spPr/>
        <p:txBody>
          <a:bodyPr/>
          <a:lstStyle/>
          <a:p>
            <a:pPr>
              <a:defRPr/>
            </a:pPr>
            <a:r>
              <a:rPr lang="en-US" dirty="0" smtClean="0"/>
              <a:t>Wolfram Fischer</a:t>
            </a:r>
            <a:endParaRPr lang="en-US" dirty="0">
              <a:latin typeface="Times New Roman" pitchFamily="18" charset="0"/>
            </a:endParaRPr>
          </a:p>
        </p:txBody>
      </p:sp>
      <p:sp>
        <p:nvSpPr>
          <p:cNvPr id="5" name="Footer Placeholder 4"/>
          <p:cNvSpPr>
            <a:spLocks noGrp="1"/>
          </p:cNvSpPr>
          <p:nvPr>
            <p:ph type="ftr" sz="quarter" idx="11"/>
          </p:nvPr>
        </p:nvSpPr>
        <p:spPr/>
        <p:txBody>
          <a:bodyPr/>
          <a:lstStyle/>
          <a:p>
            <a:pPr>
              <a:defRPr/>
            </a:pPr>
            <a:fld id="{4458C1C5-6436-4E31-8D48-2E701D44914F}" type="slidenum">
              <a:rPr lang="en-US" smtClean="0"/>
              <a:pPr>
                <a:defRPr/>
              </a:pPr>
              <a:t>31</a:t>
            </a:fld>
            <a:r>
              <a:rPr lang="en-US" dirty="0" smtClean="0"/>
              <a:t> </a:t>
            </a:r>
            <a:endParaRPr lang="en-US" sz="800" dirty="0" smtClean="0">
              <a:latin typeface="Times New Roman" pitchFamily="18" charset="0"/>
            </a:endParaRPr>
          </a:p>
          <a:p>
            <a:pPr>
              <a:defRPr/>
            </a:pPr>
            <a:endParaRPr lang="en-US" dirty="0"/>
          </a:p>
        </p:txBody>
      </p:sp>
      <p:sp>
        <p:nvSpPr>
          <p:cNvPr id="7" name="TextBox 6"/>
          <p:cNvSpPr txBox="1"/>
          <p:nvPr/>
        </p:nvSpPr>
        <p:spPr>
          <a:xfrm>
            <a:off x="0" y="5486400"/>
            <a:ext cx="9169936" cy="1115690"/>
          </a:xfrm>
          <a:prstGeom prst="rect">
            <a:avLst/>
          </a:prstGeom>
          <a:noFill/>
        </p:spPr>
        <p:txBody>
          <a:bodyPr wrap="square" rtlCol="0">
            <a:spAutoFit/>
          </a:bodyPr>
          <a:lstStyle/>
          <a:p>
            <a:pPr algn="ctr"/>
            <a:r>
              <a:rPr lang="en-US" dirty="0" smtClean="0">
                <a:latin typeface="Times New Roman"/>
                <a:cs typeface="Times New Roman"/>
              </a:rPr>
              <a:t>Assume 6 weeks to ramp-up for min, and 8 weeks for max </a:t>
            </a:r>
            <a:r>
              <a:rPr lang="en-US" sz="1400" dirty="0" smtClean="0">
                <a:latin typeface="Times New Roman"/>
                <a:cs typeface="Times New Roman"/>
              </a:rPr>
              <a:t>(stoch. cooling re-commissioning)</a:t>
            </a:r>
            <a:r>
              <a:rPr lang="en-US" dirty="0" smtClean="0">
                <a:latin typeface="Times New Roman"/>
                <a:cs typeface="Times New Roman"/>
              </a:rPr>
              <a:t>.</a:t>
            </a:r>
            <a:br>
              <a:rPr lang="en-US" dirty="0" smtClean="0">
                <a:latin typeface="Times New Roman"/>
                <a:cs typeface="Times New Roman"/>
              </a:rPr>
            </a:br>
            <a:r>
              <a:rPr lang="en-US" b="1" dirty="0" smtClean="0">
                <a:latin typeface="Times New Roman"/>
                <a:cs typeface="Times New Roman"/>
              </a:rPr>
              <a:t>Expect </a:t>
            </a:r>
            <a:r>
              <a:rPr lang="en-US" b="1" i="1" dirty="0" smtClean="0">
                <a:latin typeface="Times New Roman"/>
                <a:cs typeface="Times New Roman"/>
              </a:rPr>
              <a:t>L</a:t>
            </a:r>
            <a:r>
              <a:rPr lang="en-US" b="1" baseline="-25000" dirty="0" smtClean="0">
                <a:latin typeface="Times New Roman"/>
                <a:cs typeface="Times New Roman"/>
              </a:rPr>
              <a:t>avg</a:t>
            </a:r>
            <a:r>
              <a:rPr lang="en-US" b="1" dirty="0" smtClean="0">
                <a:latin typeface="Times New Roman"/>
                <a:cs typeface="Times New Roman"/>
              </a:rPr>
              <a:t> up to 25x10</a:t>
            </a:r>
            <a:r>
              <a:rPr lang="en-US" b="1" baseline="30000" dirty="0" smtClean="0">
                <a:latin typeface="Times New Roman"/>
                <a:cs typeface="Times New Roman"/>
              </a:rPr>
              <a:t>26</a:t>
            </a:r>
            <a:r>
              <a:rPr lang="en-US" b="1" dirty="0" smtClean="0">
                <a:latin typeface="Times New Roman"/>
                <a:cs typeface="Times New Roman"/>
              </a:rPr>
              <a:t>cm</a:t>
            </a:r>
            <a:r>
              <a:rPr lang="en-US" b="1" baseline="30000" dirty="0" smtClean="0">
                <a:latin typeface="Times New Roman"/>
                <a:cs typeface="Times New Roman"/>
              </a:rPr>
              <a:t>-2</a:t>
            </a:r>
            <a:r>
              <a:rPr lang="en-US" b="1" dirty="0" smtClean="0">
                <a:latin typeface="Times New Roman"/>
                <a:cs typeface="Times New Roman"/>
              </a:rPr>
              <a:t>s</a:t>
            </a:r>
            <a:r>
              <a:rPr lang="en-US" b="1" baseline="30000" dirty="0" smtClean="0">
                <a:latin typeface="Times New Roman"/>
                <a:cs typeface="Times New Roman"/>
              </a:rPr>
              <a:t>-1 </a:t>
            </a:r>
            <a:r>
              <a:rPr lang="en-US" b="1" dirty="0" smtClean="0">
                <a:latin typeface="Times New Roman"/>
                <a:cs typeface="Times New Roman"/>
              </a:rPr>
              <a:t>(+25%).</a:t>
            </a:r>
            <a:r>
              <a:rPr lang="en-US" sz="1000" b="1" dirty="0" smtClean="0">
                <a:latin typeface="Times New Roman"/>
                <a:cs typeface="Times New Roman"/>
              </a:rPr>
              <a:t/>
            </a:r>
            <a:br>
              <a:rPr lang="en-US" sz="1000" b="1" dirty="0" smtClean="0">
                <a:latin typeface="Times New Roman"/>
                <a:cs typeface="Times New Roman"/>
              </a:rPr>
            </a:br>
            <a:r>
              <a:rPr lang="en-US" sz="1000" b="1" dirty="0" smtClean="0">
                <a:latin typeface="Times New Roman"/>
                <a:cs typeface="Times New Roman"/>
              </a:rPr>
              <a:t/>
            </a:r>
            <a:br>
              <a:rPr lang="en-US" sz="1000" b="1" dirty="0" smtClean="0">
                <a:latin typeface="Times New Roman"/>
                <a:cs typeface="Times New Roman"/>
              </a:rPr>
            </a:br>
            <a:r>
              <a:rPr lang="en-US" b="1" dirty="0" smtClean="0">
                <a:solidFill>
                  <a:schemeClr val="accent2"/>
                </a:solidFill>
                <a:latin typeface="Times New Roman"/>
                <a:cs typeface="Times New Roman"/>
              </a:rPr>
              <a:t>[from Run-10 to max: </a:t>
            </a:r>
            <a:r>
              <a:rPr lang="en-US" b="1" dirty="0" smtClean="0">
                <a:solidFill>
                  <a:schemeClr val="accent2"/>
                </a:solidFill>
                <a:latin typeface="Symbol" charset="2"/>
                <a:cs typeface="Symbol" charset="2"/>
              </a:rPr>
              <a:t>b</a:t>
            </a:r>
            <a:r>
              <a:rPr lang="en-US" b="1" baseline="30000" dirty="0" smtClean="0">
                <a:solidFill>
                  <a:schemeClr val="accent2"/>
                </a:solidFill>
                <a:latin typeface="Times New Roman"/>
                <a:cs typeface="Times New Roman"/>
              </a:rPr>
              <a:t>*</a:t>
            </a:r>
            <a:r>
              <a:rPr lang="en-US" b="1" dirty="0" smtClean="0">
                <a:solidFill>
                  <a:schemeClr val="accent2"/>
                </a:solidFill>
                <a:latin typeface="Times New Roman"/>
                <a:cs typeface="Times New Roman"/>
              </a:rPr>
              <a:t> = 0.75 </a:t>
            </a:r>
            <a:r>
              <a:rPr lang="en-US" sz="1200" b="1" dirty="0" smtClean="0">
                <a:solidFill>
                  <a:schemeClr val="accent2"/>
                </a:solidFill>
                <a:latin typeface="Wingdings"/>
                <a:ea typeface="Wingdings"/>
                <a:cs typeface="Wingdings"/>
              </a:rPr>
              <a:t></a:t>
            </a:r>
            <a:r>
              <a:rPr lang="en-US" b="1" dirty="0" smtClean="0">
                <a:solidFill>
                  <a:schemeClr val="accent2"/>
                </a:solidFill>
                <a:latin typeface="Times New Roman"/>
                <a:cs typeface="Times New Roman"/>
              </a:rPr>
              <a:t> 0.65 m, </a:t>
            </a:r>
            <a:r>
              <a:rPr lang="en-US" b="1" i="1" dirty="0" smtClean="0">
                <a:solidFill>
                  <a:schemeClr val="accent2"/>
                </a:solidFill>
                <a:latin typeface="Times New Roman"/>
                <a:cs typeface="Times New Roman"/>
              </a:rPr>
              <a:t>N</a:t>
            </a:r>
            <a:r>
              <a:rPr lang="en-US" b="1" baseline="-25000" dirty="0" smtClean="0">
                <a:solidFill>
                  <a:schemeClr val="accent2"/>
                </a:solidFill>
                <a:latin typeface="Times New Roman"/>
                <a:cs typeface="Times New Roman"/>
              </a:rPr>
              <a:t>b</a:t>
            </a:r>
            <a:r>
              <a:rPr lang="en-US" b="1" dirty="0" smtClean="0">
                <a:solidFill>
                  <a:schemeClr val="accent2"/>
                </a:solidFill>
                <a:latin typeface="Times New Roman"/>
                <a:cs typeface="Times New Roman"/>
              </a:rPr>
              <a:t> = 1.1 </a:t>
            </a:r>
            <a:r>
              <a:rPr lang="en-US" sz="1200" b="1" dirty="0" smtClean="0">
                <a:solidFill>
                  <a:schemeClr val="accent2"/>
                </a:solidFill>
                <a:latin typeface="Wingdings"/>
                <a:ea typeface="Wingdings"/>
                <a:cs typeface="Wingdings"/>
              </a:rPr>
              <a:t></a:t>
            </a:r>
            <a:r>
              <a:rPr lang="en-US" b="1" dirty="0" smtClean="0">
                <a:solidFill>
                  <a:schemeClr val="accent2"/>
                </a:solidFill>
                <a:latin typeface="Times New Roman"/>
                <a:cs typeface="Times New Roman"/>
              </a:rPr>
              <a:t> 1.1x10</a:t>
            </a:r>
            <a:r>
              <a:rPr lang="en-US" b="1" baseline="30000" dirty="0" smtClean="0">
                <a:solidFill>
                  <a:schemeClr val="accent2"/>
                </a:solidFill>
                <a:latin typeface="Times New Roman"/>
                <a:cs typeface="Times New Roman"/>
              </a:rPr>
              <a:t>9</a:t>
            </a:r>
            <a:r>
              <a:rPr lang="en-US" b="1" dirty="0" smtClean="0">
                <a:solidFill>
                  <a:schemeClr val="accent2"/>
                </a:solidFill>
                <a:latin typeface="Times New Roman"/>
                <a:cs typeface="Times New Roman"/>
              </a:rPr>
              <a:t>, more cooling]</a:t>
            </a:r>
          </a:p>
        </p:txBody>
      </p:sp>
      <p:pic>
        <p:nvPicPr>
          <p:cNvPr id="9" name="Picture 8" descr="pic.jpg"/>
          <p:cNvPicPr>
            <a:picLocks noChangeAspect="1"/>
          </p:cNvPicPr>
          <p:nvPr/>
        </p:nvPicPr>
        <p:blipFill>
          <a:blip r:embed="rId3" cstate="print"/>
          <a:stretch>
            <a:fillRect/>
          </a:stretch>
        </p:blipFill>
        <p:spPr>
          <a:xfrm>
            <a:off x="304800" y="685800"/>
            <a:ext cx="8458200" cy="4844876"/>
          </a:xfrm>
          <a:prstGeom prst="rect">
            <a:avLst/>
          </a:prstGeom>
        </p:spPr>
      </p:pic>
      <p:cxnSp>
        <p:nvCxnSpPr>
          <p:cNvPr id="10" name="Straight Connector 9"/>
          <p:cNvCxnSpPr/>
          <p:nvPr/>
        </p:nvCxnSpPr>
        <p:spPr>
          <a:xfrm rot="5400000">
            <a:off x="2743200" y="2819400"/>
            <a:ext cx="3810000" cy="0"/>
          </a:xfrm>
          <a:prstGeom prst="line">
            <a:avLst/>
          </a:prstGeom>
          <a:ln w="38100">
            <a:solidFill>
              <a:srgbClr val="3333FF"/>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95400" y="2990088"/>
            <a:ext cx="4038600"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295400" y="3712464"/>
            <a:ext cx="4114800"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43600" y="1600200"/>
            <a:ext cx="3108543" cy="369332"/>
          </a:xfrm>
          <a:prstGeom prst="rect">
            <a:avLst/>
          </a:prstGeom>
          <a:noFill/>
        </p:spPr>
        <p:txBody>
          <a:bodyPr wrap="none" rtlCol="0">
            <a:spAutoFit/>
          </a:bodyPr>
          <a:lstStyle/>
          <a:p>
            <a:r>
              <a:rPr lang="en-US" dirty="0" smtClean="0"/>
              <a:t>PHENIX Goal (0.7 recorded)</a:t>
            </a:r>
            <a:endParaRPr lang="en-US" dirty="0"/>
          </a:p>
        </p:txBody>
      </p:sp>
      <p:cxnSp>
        <p:nvCxnSpPr>
          <p:cNvPr id="19" name="Straight Arrow Connector 18"/>
          <p:cNvCxnSpPr/>
          <p:nvPr/>
        </p:nvCxnSpPr>
        <p:spPr>
          <a:xfrm rot="10800000" flipV="1">
            <a:off x="5562600" y="1981200"/>
            <a:ext cx="762000" cy="609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181600" y="2514600"/>
            <a:ext cx="1890261" cy="369332"/>
          </a:xfrm>
          <a:prstGeom prst="rect">
            <a:avLst/>
          </a:prstGeom>
          <a:noFill/>
        </p:spPr>
        <p:txBody>
          <a:bodyPr wrap="none" rtlCol="0">
            <a:spAutoFit/>
          </a:bodyPr>
          <a:lstStyle/>
          <a:p>
            <a:r>
              <a:rPr lang="en-US" dirty="0" smtClean="0"/>
              <a:t>?? (complicated)</a:t>
            </a:r>
            <a:endParaRPr lang="en-US" dirty="0"/>
          </a:p>
        </p:txBody>
      </p:sp>
      <p:sp>
        <p:nvSpPr>
          <p:cNvPr id="22" name="TextBox 21"/>
          <p:cNvSpPr txBox="1"/>
          <p:nvPr/>
        </p:nvSpPr>
        <p:spPr>
          <a:xfrm>
            <a:off x="2133600" y="2057400"/>
            <a:ext cx="2014206" cy="369332"/>
          </a:xfrm>
          <a:prstGeom prst="rect">
            <a:avLst/>
          </a:prstGeom>
          <a:noFill/>
        </p:spPr>
        <p:txBody>
          <a:bodyPr wrap="none" rtlCol="0">
            <a:spAutoFit/>
          </a:bodyPr>
          <a:lstStyle/>
          <a:p>
            <a:r>
              <a:rPr lang="en-US" dirty="0" smtClean="0"/>
              <a:t>STAR Goal (TBD)</a:t>
            </a:r>
            <a:endParaRPr lang="en-US" dirty="0"/>
          </a:p>
        </p:txBody>
      </p:sp>
      <p:sp>
        <p:nvSpPr>
          <p:cNvPr id="15" name="TextBox 14"/>
          <p:cNvSpPr txBox="1"/>
          <p:nvPr/>
        </p:nvSpPr>
        <p:spPr>
          <a:xfrm>
            <a:off x="2819400" y="609600"/>
            <a:ext cx="3583032" cy="369332"/>
          </a:xfrm>
          <a:prstGeom prst="rect">
            <a:avLst/>
          </a:prstGeom>
          <a:noFill/>
        </p:spPr>
        <p:txBody>
          <a:bodyPr wrap="none" rtlCol="0">
            <a:spAutoFit/>
          </a:bodyPr>
          <a:lstStyle/>
          <a:p>
            <a:r>
              <a:rPr lang="en-US" b="1" dirty="0" smtClean="0">
                <a:solidFill>
                  <a:srgbClr val="C00000"/>
                </a:solidFill>
              </a:rPr>
              <a:t>Goals to be updated/corrected </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152400"/>
            <a:ext cx="8686800" cy="639763"/>
          </a:xfrm>
        </p:spPr>
        <p:txBody>
          <a:bodyPr>
            <a:normAutofit fontScale="90000"/>
          </a:bodyPr>
          <a:lstStyle/>
          <a:p>
            <a:pPr eaLnBrk="1" hangingPunct="1">
              <a:defRPr/>
            </a:pPr>
            <a:r>
              <a:rPr lang="en-US" sz="1800" b="1" dirty="0" smtClean="0"/>
              <a:t>Run 11 Plan based on PAC recommendation/ALD Guidance and 28.3 weeks cryo operation</a:t>
            </a:r>
            <a:br>
              <a:rPr lang="en-US" sz="1800" b="1" dirty="0" smtClean="0"/>
            </a:br>
            <a:r>
              <a:rPr lang="en-US" sz="1800" b="1" dirty="0" smtClean="0"/>
              <a:t>3/22/10 update</a:t>
            </a:r>
            <a:endParaRPr lang="en-US" sz="1800" b="1" dirty="0" smtClean="0">
              <a:sym typeface="Symbol" pitchFamily="18" charset="2"/>
            </a:endParaRPr>
          </a:p>
        </p:txBody>
      </p:sp>
      <p:sp>
        <p:nvSpPr>
          <p:cNvPr id="15363" name="Content Placeholder 2"/>
          <p:cNvSpPr>
            <a:spLocks noGrp="1"/>
          </p:cNvSpPr>
          <p:nvPr>
            <p:ph sz="half" idx="4294967295"/>
          </p:nvPr>
        </p:nvSpPr>
        <p:spPr>
          <a:xfrm>
            <a:off x="457200" y="914400"/>
            <a:ext cx="8382000" cy="5334000"/>
          </a:xfrm>
        </p:spPr>
        <p:txBody>
          <a:bodyPr/>
          <a:lstStyle/>
          <a:p>
            <a:pPr eaLnBrk="1" hangingPunct="1">
              <a:lnSpc>
                <a:spcPct val="80000"/>
              </a:lnSpc>
              <a:buFont typeface="Arial" charset="0"/>
              <a:buNone/>
            </a:pPr>
            <a:endParaRPr lang="en-US" sz="1000" b="1" dirty="0" smtClean="0"/>
          </a:p>
          <a:p>
            <a:pPr eaLnBrk="1" hangingPunct="1">
              <a:lnSpc>
                <a:spcPct val="80000"/>
              </a:lnSpc>
            </a:pPr>
            <a:r>
              <a:rPr lang="en-US" sz="1200" dirty="0" smtClean="0"/>
              <a:t>3 Jan, Begin cool-down to 4.5K </a:t>
            </a:r>
          </a:p>
          <a:p>
            <a:pPr eaLnBrk="1" hangingPunct="1">
              <a:lnSpc>
                <a:spcPct val="80000"/>
              </a:lnSpc>
            </a:pPr>
            <a:r>
              <a:rPr lang="en-US" sz="1200" dirty="0" smtClean="0"/>
              <a:t>8 Jan, Cool-down to 4.5K complete in both rings, preliminary setup begins</a:t>
            </a:r>
          </a:p>
          <a:p>
            <a:pPr eaLnBrk="1" hangingPunct="1">
              <a:lnSpc>
                <a:spcPct val="80000"/>
              </a:lnSpc>
            </a:pPr>
            <a:r>
              <a:rPr lang="en-US" sz="1200" dirty="0" smtClean="0"/>
              <a:t>~11 Jan, 2 ⅟</a:t>
            </a:r>
            <a:r>
              <a:rPr lang="en-US" sz="1200" baseline="-25000" dirty="0" smtClean="0"/>
              <a:t>2</a:t>
            </a:r>
            <a:r>
              <a:rPr lang="en-US" sz="1200" dirty="0" smtClean="0"/>
              <a:t> weeks beam setup for √s = 500 GeV pp in RHIC begins.</a:t>
            </a:r>
          </a:p>
          <a:p>
            <a:pPr eaLnBrk="1" hangingPunct="1">
              <a:lnSpc>
                <a:spcPct val="80000"/>
              </a:lnSpc>
            </a:pPr>
            <a:r>
              <a:rPr lang="en-US" sz="1200" dirty="0" smtClean="0"/>
              <a:t>15 Jan, power supply work/DX training complete</a:t>
            </a:r>
          </a:p>
          <a:p>
            <a:pPr eaLnBrk="1" hangingPunct="1">
              <a:lnSpc>
                <a:spcPct val="80000"/>
              </a:lnSpc>
            </a:pPr>
            <a:r>
              <a:rPr lang="en-US" sz="1200" dirty="0" smtClean="0"/>
              <a:t>17 Jan, first successful ramp</a:t>
            </a:r>
          </a:p>
          <a:p>
            <a:pPr eaLnBrk="1" hangingPunct="1">
              <a:lnSpc>
                <a:spcPct val="80000"/>
              </a:lnSpc>
            </a:pPr>
            <a:r>
              <a:rPr lang="en-US" sz="1200" dirty="0" smtClean="0"/>
              <a:t>19 Jan, 1</a:t>
            </a:r>
            <a:r>
              <a:rPr lang="en-US" sz="1200" baseline="30000" dirty="0" smtClean="0"/>
              <a:t>st</a:t>
            </a:r>
            <a:r>
              <a:rPr lang="en-US" sz="1200" dirty="0" smtClean="0"/>
              <a:t> </a:t>
            </a:r>
            <a:r>
              <a:rPr lang="en-US" sz="1200" dirty="0" err="1" smtClean="0"/>
              <a:t>maint</a:t>
            </a:r>
            <a:r>
              <a:rPr lang="en-US" sz="1200" dirty="0" smtClean="0"/>
              <a:t> day</a:t>
            </a:r>
          </a:p>
          <a:p>
            <a:pPr eaLnBrk="1" hangingPunct="1">
              <a:lnSpc>
                <a:spcPct val="80000"/>
              </a:lnSpc>
            </a:pPr>
            <a:r>
              <a:rPr lang="en-US" sz="1200" strike="sngStrike" dirty="0" smtClean="0"/>
              <a:t>27</a:t>
            </a:r>
            <a:r>
              <a:rPr lang="en-US" sz="1200" dirty="0" smtClean="0"/>
              <a:t>  24 Jan, 1 week Ramp-up with 8 hr/night beam to experiments</a:t>
            </a:r>
          </a:p>
          <a:p>
            <a:pPr eaLnBrk="1" hangingPunct="1">
              <a:lnSpc>
                <a:spcPct val="80000"/>
              </a:lnSpc>
            </a:pPr>
            <a:r>
              <a:rPr lang="en-US" sz="1200" strike="sngStrike" dirty="0" smtClean="0"/>
              <a:t>3</a:t>
            </a:r>
            <a:r>
              <a:rPr lang="en-US" sz="1200" b="1" dirty="0" smtClean="0">
                <a:solidFill>
                  <a:srgbClr val="3333FF"/>
                </a:solidFill>
              </a:rPr>
              <a:t> 11 Feb (machine and ~experiments), begin 10(?) week physics run </a:t>
            </a:r>
            <a:r>
              <a:rPr lang="en-US" sz="1200" b="1" dirty="0" smtClean="0">
                <a:solidFill>
                  <a:srgbClr val="FF0000"/>
                </a:solidFill>
              </a:rPr>
              <a:t>(√s = 500 GeV pp</a:t>
            </a:r>
            <a:r>
              <a:rPr lang="en-US" sz="1200" dirty="0" smtClean="0"/>
              <a:t>)</a:t>
            </a:r>
          </a:p>
          <a:p>
            <a:pPr eaLnBrk="1" hangingPunct="1">
              <a:lnSpc>
                <a:spcPct val="80000"/>
              </a:lnSpc>
            </a:pPr>
            <a:r>
              <a:rPr lang="en-US" sz="1200" dirty="0" smtClean="0"/>
              <a:t>16 Feb, AGS Jump Quads in routine operation for RHIC injection</a:t>
            </a:r>
          </a:p>
          <a:p>
            <a:pPr eaLnBrk="1" hangingPunct="1">
              <a:lnSpc>
                <a:spcPct val="80000"/>
              </a:lnSpc>
            </a:pPr>
            <a:r>
              <a:rPr lang="en-US" sz="1200" dirty="0" smtClean="0"/>
              <a:t>24 Feb, 9 MHz cavity in routine operation </a:t>
            </a:r>
          </a:p>
          <a:p>
            <a:pPr eaLnBrk="1" hangingPunct="1">
              <a:lnSpc>
                <a:spcPct val="80000"/>
              </a:lnSpc>
            </a:pPr>
            <a:r>
              <a:rPr lang="en-US" sz="1200" dirty="0" smtClean="0"/>
              <a:t>7 Mar, cryo troubles, extended maintenance, 0900 hrs till 2000 hrs 14 Mar – </a:t>
            </a:r>
            <a:r>
              <a:rPr lang="en-US" sz="1200" u="sng" dirty="0" smtClean="0"/>
              <a:t>lost 7.5 days</a:t>
            </a:r>
          </a:p>
          <a:p>
            <a:pPr eaLnBrk="1" hangingPunct="1">
              <a:lnSpc>
                <a:spcPct val="80000"/>
              </a:lnSpc>
            </a:pPr>
            <a:r>
              <a:rPr lang="en-US" sz="1200" dirty="0" smtClean="0"/>
              <a:t>17 Mar, power distribution problem, extended maintenance, 1930 hrs till 0315 hrs 20 Mar – </a:t>
            </a:r>
            <a:r>
              <a:rPr lang="en-US" sz="1200" u="sng" dirty="0" smtClean="0"/>
              <a:t>lost 2.3 day</a:t>
            </a:r>
            <a:r>
              <a:rPr lang="en-US" sz="1200" dirty="0" smtClean="0"/>
              <a:t>s</a:t>
            </a:r>
          </a:p>
          <a:p>
            <a:pPr eaLnBrk="1" hangingPunct="1">
              <a:lnSpc>
                <a:spcPct val="80000"/>
              </a:lnSpc>
            </a:pPr>
            <a:r>
              <a:rPr lang="en-US" sz="1200" b="1" dirty="0" smtClean="0">
                <a:solidFill>
                  <a:srgbClr val="FF0000"/>
                </a:solidFill>
              </a:rPr>
              <a:t>28 March – 1 April, PAC 2011</a:t>
            </a:r>
            <a:endParaRPr lang="en-US" sz="1200" dirty="0" smtClean="0"/>
          </a:p>
          <a:p>
            <a:pPr eaLnBrk="1" hangingPunct="1">
              <a:lnSpc>
                <a:spcPct val="80000"/>
              </a:lnSpc>
            </a:pPr>
            <a:r>
              <a:rPr lang="en-US" sz="1200" b="1" u="sng" strike="sngStrike" dirty="0" smtClean="0">
                <a:solidFill>
                  <a:srgbClr val="FF0000"/>
                </a:solidFill>
              </a:rPr>
              <a:t>4</a:t>
            </a:r>
            <a:r>
              <a:rPr lang="en-US" sz="1200" b="1" u="sng" dirty="0" smtClean="0">
                <a:solidFill>
                  <a:srgbClr val="FF0000"/>
                </a:solidFill>
              </a:rPr>
              <a:t> </a:t>
            </a:r>
            <a:r>
              <a:rPr lang="en-US" sz="1200" b="1" u="sng" strike="sngStrike" dirty="0" smtClean="0">
                <a:solidFill>
                  <a:srgbClr val="FF0000"/>
                </a:solidFill>
              </a:rPr>
              <a:t>18 March </a:t>
            </a:r>
            <a:r>
              <a:rPr lang="en-US" sz="1200" b="1" u="sng" dirty="0" smtClean="0">
                <a:solidFill>
                  <a:srgbClr val="FF0000"/>
                </a:solidFill>
              </a:rPr>
              <a:t>–  8 April Continuing Resolution Ends</a:t>
            </a:r>
          </a:p>
          <a:p>
            <a:pPr eaLnBrk="1" hangingPunct="1">
              <a:lnSpc>
                <a:spcPct val="80000"/>
              </a:lnSpc>
            </a:pPr>
            <a:r>
              <a:rPr lang="en-US" sz="1200" b="1" dirty="0" smtClean="0">
                <a:solidFill>
                  <a:srgbClr val="3333FF"/>
                </a:solidFill>
              </a:rPr>
              <a:t>14 Apr(?), end less than 10 week physics run at √s = 500 GeV pp run</a:t>
            </a:r>
          </a:p>
          <a:p>
            <a:pPr eaLnBrk="1" hangingPunct="1">
              <a:lnSpc>
                <a:spcPct val="80000"/>
              </a:lnSpc>
            </a:pPr>
            <a:r>
              <a:rPr lang="en-US" sz="1200" dirty="0" smtClean="0"/>
              <a:t>14 Apr, begin 1 week setup for √s = 200 AuAu</a:t>
            </a:r>
          </a:p>
          <a:p>
            <a:pPr eaLnBrk="1" hangingPunct="1">
              <a:lnSpc>
                <a:spcPct val="80000"/>
              </a:lnSpc>
            </a:pPr>
            <a:r>
              <a:rPr lang="en-US" sz="1200" dirty="0" smtClean="0"/>
              <a:t>21 Apr, begin 1 week Ramp-up with 8 hr/night beam to experiments</a:t>
            </a:r>
          </a:p>
          <a:p>
            <a:pPr eaLnBrk="1" hangingPunct="1">
              <a:lnSpc>
                <a:spcPct val="80000"/>
              </a:lnSpc>
            </a:pPr>
            <a:r>
              <a:rPr lang="en-US" sz="1200" b="1" dirty="0" smtClean="0">
                <a:solidFill>
                  <a:srgbClr val="3333FF"/>
                </a:solidFill>
              </a:rPr>
              <a:t>28 Apr, begin 8 week physics run at </a:t>
            </a:r>
            <a:r>
              <a:rPr lang="en-US" sz="1200" b="1" dirty="0" smtClean="0">
                <a:solidFill>
                  <a:srgbClr val="FF0000"/>
                </a:solidFill>
              </a:rPr>
              <a:t>(√s = 200 AuAu)</a:t>
            </a:r>
          </a:p>
          <a:p>
            <a:pPr eaLnBrk="1" hangingPunct="1">
              <a:lnSpc>
                <a:spcPct val="80000"/>
              </a:lnSpc>
            </a:pPr>
            <a:r>
              <a:rPr lang="en-US" sz="1200" b="1" dirty="0" smtClean="0">
                <a:solidFill>
                  <a:srgbClr val="3333FF"/>
                </a:solidFill>
              </a:rPr>
              <a:t>23 Jun, end 8 week  √s = 200 AuAu run</a:t>
            </a:r>
          </a:p>
          <a:p>
            <a:pPr eaLnBrk="1" hangingPunct="1">
              <a:lnSpc>
                <a:spcPct val="80000"/>
              </a:lnSpc>
            </a:pPr>
            <a:r>
              <a:rPr lang="en-US" sz="1200" dirty="0" smtClean="0"/>
              <a:t>23 Jun, begin setup for √s = 192 GeV UU</a:t>
            </a:r>
            <a:endParaRPr lang="en-US" sz="1200" b="1" dirty="0" smtClean="0">
              <a:solidFill>
                <a:srgbClr val="FF0000"/>
              </a:solidFill>
            </a:endParaRPr>
          </a:p>
          <a:p>
            <a:pPr eaLnBrk="1" hangingPunct="1">
              <a:lnSpc>
                <a:spcPct val="80000"/>
              </a:lnSpc>
            </a:pPr>
            <a:r>
              <a:rPr lang="en-US" sz="1200" b="1" dirty="0" smtClean="0">
                <a:solidFill>
                  <a:srgbClr val="3333FF"/>
                </a:solidFill>
              </a:rPr>
              <a:t>30 Jun, begin 1⅟</a:t>
            </a:r>
            <a:r>
              <a:rPr lang="en-US" sz="1200" b="1" baseline="-25000" dirty="0" smtClean="0">
                <a:solidFill>
                  <a:srgbClr val="3333FF"/>
                </a:solidFill>
              </a:rPr>
              <a:t>2</a:t>
            </a:r>
            <a:r>
              <a:rPr lang="en-US" sz="1200" b="1" dirty="0" smtClean="0">
                <a:solidFill>
                  <a:srgbClr val="3333FF"/>
                </a:solidFill>
              </a:rPr>
              <a:t> week physics run  </a:t>
            </a:r>
            <a:r>
              <a:rPr lang="en-US" sz="1200" b="1" dirty="0" smtClean="0">
                <a:solidFill>
                  <a:srgbClr val="C00000"/>
                </a:solidFill>
              </a:rPr>
              <a:t>(√s = 192 UU)</a:t>
            </a:r>
          </a:p>
          <a:p>
            <a:pPr eaLnBrk="1" hangingPunct="1">
              <a:lnSpc>
                <a:spcPct val="80000"/>
              </a:lnSpc>
            </a:pPr>
            <a:r>
              <a:rPr lang="en-US" sz="1200" b="1" u="sng" dirty="0" smtClean="0">
                <a:solidFill>
                  <a:srgbClr val="C00000"/>
                </a:solidFill>
              </a:rPr>
              <a:t>4 July – completed 26 weeks of cryo operation, may be out of $$’s</a:t>
            </a:r>
          </a:p>
          <a:p>
            <a:pPr eaLnBrk="1" hangingPunct="1">
              <a:lnSpc>
                <a:spcPct val="80000"/>
              </a:lnSpc>
            </a:pPr>
            <a:r>
              <a:rPr lang="en-US" sz="1200" b="1" dirty="0" smtClean="0">
                <a:solidFill>
                  <a:srgbClr val="3333FF"/>
                </a:solidFill>
              </a:rPr>
              <a:t>10 Jul, end 1⅟</a:t>
            </a:r>
            <a:r>
              <a:rPr lang="en-US" sz="1200" b="1" baseline="-25000" dirty="0" smtClean="0">
                <a:solidFill>
                  <a:srgbClr val="3333FF"/>
                </a:solidFill>
              </a:rPr>
              <a:t>2</a:t>
            </a:r>
            <a:r>
              <a:rPr lang="en-US" sz="1200" b="1" dirty="0" smtClean="0">
                <a:solidFill>
                  <a:srgbClr val="3333FF"/>
                </a:solidFill>
              </a:rPr>
              <a:t> week physics run at √s = 192 GeV</a:t>
            </a:r>
          </a:p>
          <a:p>
            <a:pPr eaLnBrk="1" hangingPunct="1">
              <a:lnSpc>
                <a:spcPct val="80000"/>
              </a:lnSpc>
            </a:pPr>
            <a:r>
              <a:rPr lang="en-US" sz="1200" dirty="0" smtClean="0"/>
              <a:t>10 Jul, begin setup for √s = 18 GeV AuAu</a:t>
            </a:r>
          </a:p>
          <a:p>
            <a:pPr eaLnBrk="1" hangingPunct="1">
              <a:lnSpc>
                <a:spcPct val="80000"/>
              </a:lnSpc>
            </a:pPr>
            <a:r>
              <a:rPr lang="en-US" sz="1200" b="1" dirty="0" smtClean="0">
                <a:solidFill>
                  <a:srgbClr val="3333FF"/>
                </a:solidFill>
              </a:rPr>
              <a:t>11 Jul, begin 1 week physics run  </a:t>
            </a:r>
            <a:r>
              <a:rPr lang="en-US" sz="1200" b="1" dirty="0" smtClean="0">
                <a:solidFill>
                  <a:srgbClr val="FF0000"/>
                </a:solidFill>
              </a:rPr>
              <a:t>(√s = 18 AuAu)</a:t>
            </a:r>
            <a:endParaRPr lang="en-US" sz="1200" b="1" i="1" u="sng" dirty="0" smtClean="0">
              <a:solidFill>
                <a:srgbClr val="FF0000"/>
              </a:solidFill>
            </a:endParaRPr>
          </a:p>
          <a:p>
            <a:pPr eaLnBrk="1" hangingPunct="1">
              <a:lnSpc>
                <a:spcPct val="80000"/>
              </a:lnSpc>
            </a:pPr>
            <a:r>
              <a:rPr lang="en-US" sz="1200" b="1" dirty="0" smtClean="0">
                <a:solidFill>
                  <a:srgbClr val="3333FF"/>
                </a:solidFill>
              </a:rPr>
              <a:t>18 Jul, end 1 week physics run at √s = 18 GeV</a:t>
            </a:r>
          </a:p>
          <a:p>
            <a:pPr eaLnBrk="1" hangingPunct="1">
              <a:lnSpc>
                <a:spcPct val="80000"/>
              </a:lnSpc>
            </a:pPr>
            <a:r>
              <a:rPr lang="en-US" sz="1200" dirty="0" smtClean="0"/>
              <a:t>20 Jul, warm-up complete (28.3 weeks)</a:t>
            </a:r>
          </a:p>
          <a:p>
            <a:pPr eaLnBrk="1" hangingPunct="1">
              <a:lnSpc>
                <a:spcPct val="80000"/>
              </a:lnSpc>
              <a:buNone/>
            </a:pPr>
            <a:r>
              <a:rPr lang="en-US" sz="1200" dirty="0" smtClean="0"/>
              <a:t>Possible additions: </a:t>
            </a:r>
          </a:p>
          <a:p>
            <a:pPr eaLnBrk="1" hangingPunct="1">
              <a:lnSpc>
                <a:spcPct val="80000"/>
              </a:lnSpc>
            </a:pPr>
            <a:r>
              <a:rPr lang="en-US" sz="1200" dirty="0" smtClean="0"/>
              <a:t>Low energy test run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 y="533400"/>
            <a:ext cx="8795254" cy="5738812"/>
          </a:xfrm>
          <a:prstGeom prst="rect">
            <a:avLst/>
          </a:prstGeom>
          <a:noFill/>
          <a:ln w="9525">
            <a:noFill/>
            <a:miter lim="800000"/>
            <a:headEnd/>
            <a:tailEnd/>
          </a:ln>
          <a:effectLst/>
        </p:spPr>
      </p:pic>
      <p:sp>
        <p:nvSpPr>
          <p:cNvPr id="4" name="TextBox 3"/>
          <p:cNvSpPr txBox="1"/>
          <p:nvPr/>
        </p:nvSpPr>
        <p:spPr>
          <a:xfrm>
            <a:off x="5334000" y="6324600"/>
            <a:ext cx="3495509" cy="369332"/>
          </a:xfrm>
          <a:prstGeom prst="rect">
            <a:avLst/>
          </a:prstGeom>
          <a:noFill/>
        </p:spPr>
        <p:txBody>
          <a:bodyPr wrap="none" rtlCol="0">
            <a:spAutoFit/>
          </a:bodyPr>
          <a:lstStyle/>
          <a:p>
            <a:r>
              <a:rPr lang="en-US" dirty="0" smtClean="0"/>
              <a:t>10 Weeks (physics + downtime)</a:t>
            </a:r>
            <a:endParaRPr lang="en-US" dirty="0"/>
          </a:p>
        </p:txBody>
      </p:sp>
      <p:cxnSp>
        <p:nvCxnSpPr>
          <p:cNvPr id="6" name="Straight Arrow Connector 5"/>
          <p:cNvCxnSpPr/>
          <p:nvPr/>
        </p:nvCxnSpPr>
        <p:spPr>
          <a:xfrm flipV="1">
            <a:off x="6781800" y="5410200"/>
            <a:ext cx="1676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28600" y="762000"/>
            <a:ext cx="8561687" cy="55864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009650" y="57150"/>
            <a:ext cx="7124700" cy="6743700"/>
          </a:xfrm>
          <a:prstGeom prst="rect">
            <a:avLst/>
          </a:prstGeom>
          <a:noFill/>
          <a:ln w="9525">
            <a:noFill/>
            <a:miter lim="800000"/>
            <a:headEnd/>
            <a:tailEnd/>
          </a:ln>
          <a:effectLst/>
        </p:spPr>
      </p:pic>
      <p:sp>
        <p:nvSpPr>
          <p:cNvPr id="3" name="TextBox 2"/>
          <p:cNvSpPr txBox="1"/>
          <p:nvPr/>
        </p:nvSpPr>
        <p:spPr>
          <a:xfrm>
            <a:off x="6477000" y="3429000"/>
            <a:ext cx="2377574" cy="369332"/>
          </a:xfrm>
          <a:prstGeom prst="rect">
            <a:avLst/>
          </a:prstGeom>
          <a:noFill/>
        </p:spPr>
        <p:txBody>
          <a:bodyPr wrap="none" rtlCol="0">
            <a:spAutoFit/>
          </a:bodyPr>
          <a:lstStyle/>
          <a:p>
            <a:r>
              <a:rPr lang="en-US" dirty="0" smtClean="0"/>
              <a:t>CNI average at store </a:t>
            </a:r>
            <a:endParaRPr lang="en-US" dirty="0"/>
          </a:p>
        </p:txBody>
      </p:sp>
      <p:sp>
        <p:nvSpPr>
          <p:cNvPr id="4" name="TextBox 3"/>
          <p:cNvSpPr txBox="1"/>
          <p:nvPr/>
        </p:nvSpPr>
        <p:spPr>
          <a:xfrm>
            <a:off x="6096000" y="152400"/>
            <a:ext cx="1728358" cy="369332"/>
          </a:xfrm>
          <a:prstGeom prst="rect">
            <a:avLst/>
          </a:prstGeom>
          <a:noFill/>
        </p:spPr>
        <p:txBody>
          <a:bodyPr wrap="none" rtlCol="0">
            <a:spAutoFit/>
          </a:bodyPr>
          <a:lstStyle/>
          <a:p>
            <a:r>
              <a:rPr lang="en-US" sz="1200" dirty="0" smtClean="0"/>
              <a:t>Online CNI (Ingrassia</a:t>
            </a:r>
            <a:r>
              <a:rPr lang="en-US" dirty="0" smtClean="0"/>
              <a:t>)</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490538" y="104775"/>
            <a:ext cx="8162925" cy="6648450"/>
          </a:xfrm>
          <a:prstGeom prst="rect">
            <a:avLst/>
          </a:prstGeom>
          <a:noFill/>
          <a:ln w="9525">
            <a:noFill/>
            <a:miter lim="800000"/>
            <a:headEnd/>
            <a:tailEnd/>
          </a:ln>
          <a:effectLst/>
        </p:spPr>
      </p:pic>
      <p:sp>
        <p:nvSpPr>
          <p:cNvPr id="4" name="Oval 3"/>
          <p:cNvSpPr/>
          <p:nvPr/>
        </p:nvSpPr>
        <p:spPr>
          <a:xfrm>
            <a:off x="2133600" y="1371600"/>
            <a:ext cx="5105400" cy="1143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943600" y="2514600"/>
            <a:ext cx="2856872" cy="338554"/>
          </a:xfrm>
          <a:prstGeom prst="rect">
            <a:avLst/>
          </a:prstGeom>
          <a:noFill/>
        </p:spPr>
        <p:txBody>
          <a:bodyPr wrap="none" rtlCol="0">
            <a:spAutoFit/>
          </a:bodyPr>
          <a:lstStyle/>
          <a:p>
            <a:r>
              <a:rPr lang="en-US" sz="1600" dirty="0" smtClean="0"/>
              <a:t>Blue average = 46.6 +/- 0.8%</a:t>
            </a:r>
          </a:p>
        </p:txBody>
      </p:sp>
      <p:cxnSp>
        <p:nvCxnSpPr>
          <p:cNvPr id="6" name="Straight Arrow Connector 5"/>
          <p:cNvCxnSpPr/>
          <p:nvPr/>
        </p:nvCxnSpPr>
        <p:spPr>
          <a:xfrm rot="10800000">
            <a:off x="5029200" y="2514600"/>
            <a:ext cx="838200" cy="15240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715000" y="5715000"/>
            <a:ext cx="3037755" cy="338554"/>
          </a:xfrm>
          <a:prstGeom prst="rect">
            <a:avLst/>
          </a:prstGeom>
          <a:noFill/>
        </p:spPr>
        <p:txBody>
          <a:bodyPr wrap="none" rtlCol="0">
            <a:spAutoFit/>
          </a:bodyPr>
          <a:lstStyle/>
          <a:p>
            <a:r>
              <a:rPr lang="en-US" sz="1600" dirty="0" smtClean="0"/>
              <a:t>Yellow Average = 46.4 +/- 0.8%</a:t>
            </a:r>
            <a:endParaRPr lang="en-US" sz="1600" dirty="0"/>
          </a:p>
        </p:txBody>
      </p:sp>
      <p:sp>
        <p:nvSpPr>
          <p:cNvPr id="10" name="Oval 9"/>
          <p:cNvSpPr/>
          <p:nvPr/>
        </p:nvSpPr>
        <p:spPr>
          <a:xfrm>
            <a:off x="2057400" y="4572000"/>
            <a:ext cx="5105400" cy="1143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8" idx="1"/>
          </p:cNvCxnSpPr>
          <p:nvPr/>
        </p:nvCxnSpPr>
        <p:spPr>
          <a:xfrm rot="10800000">
            <a:off x="4953000" y="5715001"/>
            <a:ext cx="762000" cy="169277"/>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228600"/>
            <a:ext cx="2852063" cy="369332"/>
          </a:xfrm>
          <a:prstGeom prst="rect">
            <a:avLst/>
          </a:prstGeom>
          <a:noFill/>
        </p:spPr>
        <p:txBody>
          <a:bodyPr wrap="none" rtlCol="0">
            <a:spAutoFit/>
          </a:bodyPr>
          <a:lstStyle/>
          <a:p>
            <a:r>
              <a:rPr lang="en-US" dirty="0" smtClean="0"/>
              <a:t>Fills 15166 through 15338</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504825" y="114300"/>
            <a:ext cx="8134350" cy="6629400"/>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161303</TotalTime>
  <Words>939</Words>
  <Application>Microsoft Office PowerPoint</Application>
  <PresentationFormat>On-screen Show (4:3)</PresentationFormat>
  <Paragraphs>125</Paragraphs>
  <Slides>31</Slides>
  <Notes>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Run 11 RHIC Machine/Experiments Meeting</vt:lpstr>
      <vt:lpstr>Run 11 RHIC Machine/Experiments Meeting  decisions      Pending Decision (3/15/2011) </vt:lpstr>
      <vt:lpstr>Slide 3</vt:lpstr>
      <vt:lpstr>Run 11 Plan based on PAC recommendation/ALD Guidance and 28.3 weeks cryo operation 3/22/10 update</vt:lpstr>
      <vt:lpstr>Slide 5</vt:lpstr>
      <vt:lpstr>Slide 6</vt:lpstr>
      <vt:lpstr>Slide 7</vt:lpstr>
      <vt:lpstr>Slide 8</vt:lpstr>
      <vt:lpstr>Slide 9</vt:lpstr>
      <vt:lpstr>Slide 10</vt:lpstr>
      <vt:lpstr>Slide 11</vt:lpstr>
      <vt:lpstr>Slide 12</vt:lpstr>
      <vt:lpstr>Slide 13</vt:lpstr>
      <vt:lpstr>Slide 14</vt:lpstr>
      <vt:lpstr>CNI Polarization asymmetry measurements on the ramp analysis</vt:lpstr>
      <vt:lpstr>Slide 16</vt:lpstr>
      <vt:lpstr>Slide 17</vt:lpstr>
      <vt:lpstr>CNI Polarization asymmetry measurements on the ramp analysis</vt:lpstr>
      <vt:lpstr>Slide 19</vt:lpstr>
      <vt:lpstr>Slide 20</vt:lpstr>
      <vt:lpstr>Slide 21</vt:lpstr>
      <vt:lpstr>Slide 22</vt:lpstr>
      <vt:lpstr>Slide 23</vt:lpstr>
      <vt:lpstr>Slide 24</vt:lpstr>
      <vt:lpstr>Slide 25</vt:lpstr>
      <vt:lpstr>Slide 26</vt:lpstr>
      <vt:lpstr>Run 9, First overnight store at s=500 GeV 22 days after start of cool-down</vt:lpstr>
      <vt:lpstr>Slide 28</vt:lpstr>
      <vt:lpstr>Slide 29</vt:lpstr>
      <vt:lpstr>Slide 30</vt:lpstr>
      <vt:lpstr>Run-11 Au-Au luminosity projections 100 GeV/nucleon</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Run 10 Au-Au Goals</dc:title>
  <dc:creator>Pile, Philip H</dc:creator>
  <cp:lastModifiedBy>pmanning</cp:lastModifiedBy>
  <cp:revision>2782</cp:revision>
  <dcterms:created xsi:type="dcterms:W3CDTF">2011-02-22T14:15:14Z</dcterms:created>
  <dcterms:modified xsi:type="dcterms:W3CDTF">2011-04-05T17:17:27Z</dcterms:modified>
</cp:coreProperties>
</file>