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52" r:id="rId2"/>
    <p:sldId id="572" r:id="rId3"/>
    <p:sldId id="584" r:id="rId4"/>
    <p:sldId id="606" r:id="rId5"/>
    <p:sldId id="590" r:id="rId6"/>
    <p:sldId id="345" r:id="rId7"/>
    <p:sldId id="461" r:id="rId8"/>
    <p:sldId id="583" r:id="rId9"/>
    <p:sldId id="610" r:id="rId10"/>
    <p:sldId id="611" r:id="rId11"/>
    <p:sldId id="612" r:id="rId12"/>
    <p:sldId id="605" r:id="rId13"/>
    <p:sldId id="607" r:id="rId14"/>
    <p:sldId id="609" r:id="rId15"/>
    <p:sldId id="608" r:id="rId16"/>
    <p:sldId id="593" r:id="rId17"/>
    <p:sldId id="594" r:id="rId18"/>
    <p:sldId id="604" r:id="rId19"/>
    <p:sldId id="597" r:id="rId20"/>
    <p:sldId id="455" r:id="rId21"/>
    <p:sldId id="588" r:id="rId22"/>
    <p:sldId id="490" r:id="rId23"/>
    <p:sldId id="587" r:id="rId24"/>
    <p:sldId id="560" r:id="rId25"/>
    <p:sldId id="536" r:id="rId26"/>
    <p:sldId id="558" r:id="rId27"/>
    <p:sldId id="559" r:id="rId28"/>
    <p:sldId id="453" r:id="rId29"/>
    <p:sldId id="551" r:id="rId30"/>
    <p:sldId id="552" r:id="rId31"/>
    <p:sldId id="537" r:id="rId32"/>
    <p:sldId id="538" r:id="rId33"/>
    <p:sldId id="483" r:id="rId34"/>
    <p:sldId id="464" r:id="rId35"/>
    <p:sldId id="465" r:id="rId36"/>
    <p:sldId id="462" r:id="rId37"/>
    <p:sldId id="450" r:id="rId38"/>
    <p:sldId id="443" r:id="rId39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10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98" y="0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676275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32" y="4276415"/>
            <a:ext cx="5662632" cy="405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831"/>
            <a:ext cx="3067057" cy="449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98" y="8552831"/>
            <a:ext cx="3067057" cy="44990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9050" y="676275"/>
            <a:ext cx="4498975" cy="3375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F1E755-40AF-481D-9000-FC7856E0A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6/9/2011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 Jun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√s = </a:t>
            </a:r>
            <a:r>
              <a:rPr lang="en-US" dirty="0" smtClean="0">
                <a:solidFill>
                  <a:schemeClr val="tx1"/>
                </a:solidFill>
              </a:rPr>
              <a:t>200 GeV </a:t>
            </a:r>
            <a:r>
              <a:rPr lang="en-US" dirty="0" err="1" smtClean="0">
                <a:solidFill>
                  <a:schemeClr val="tx1"/>
                </a:solidFill>
              </a:rPr>
              <a:t>AuAu</a:t>
            </a:r>
            <a:r>
              <a:rPr lang="en-US" dirty="0" smtClean="0">
                <a:solidFill>
                  <a:schemeClr val="tx1"/>
                </a:solidFill>
              </a:rPr>
              <a:t> progress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27 GeV Run (or other)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6818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590800"/>
            <a:ext cx="4099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endParaRPr lang="en-US" dirty="0" smtClean="0"/>
          </a:p>
          <a:p>
            <a:r>
              <a:rPr lang="en-US" dirty="0" smtClean="0"/>
              <a:t>PHENIX = 5.88E9/2.7mb    = 2.18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STAR     = 5.36E9/2.9 mb   = 1.84 pb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AnDY     = 0.52E9/0.95 mb = 0.55 pb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96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*’s</a:t>
            </a:r>
          </a:p>
          <a:p>
            <a:r>
              <a:rPr lang="en-US" dirty="0" smtClean="0"/>
              <a:t>PHENIX ~0.7 m</a:t>
            </a:r>
          </a:p>
          <a:p>
            <a:r>
              <a:rPr lang="en-US" dirty="0" smtClean="0"/>
              <a:t>STAR ~0.8 m</a:t>
            </a:r>
          </a:p>
          <a:p>
            <a:r>
              <a:rPr lang="en-US" dirty="0" smtClean="0"/>
              <a:t>AnDY ~ 3 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860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0"/>
            <a:ext cx="549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</a:t>
            </a:r>
            <a:r>
              <a:rPr lang="en-US" dirty="0" err="1" smtClean="0"/>
              <a:t>Lumi</a:t>
            </a:r>
            <a:r>
              <a:rPr lang="en-US" dirty="0" smtClean="0"/>
              <a:t> ~consistent with larger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(x4 less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1336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267200"/>
            <a:ext cx="568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Lumi (singles corrected) for entire store = 3.09 pb</a:t>
            </a:r>
            <a:r>
              <a:rPr lang="en-US" baseline="30000" dirty="0" smtClean="0"/>
              <a:t>-1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15408 – AnDY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2185988"/>
          </a:xfrm>
        </p:spPr>
        <p:txBody>
          <a:bodyPr/>
          <a:lstStyle/>
          <a:p>
            <a:r>
              <a:rPr lang="en-US" sz="2000" dirty="0" smtClean="0"/>
              <a:t>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3 meters</a:t>
            </a:r>
          </a:p>
          <a:p>
            <a:pPr lvl="1"/>
            <a:r>
              <a:rPr lang="en-US" sz="1800" dirty="0" smtClean="0"/>
              <a:t>AnDY fraction of store 15408 = 0.55/3.09 = 18%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67000"/>
            <a:ext cx="8229600" cy="2187575"/>
          </a:xfrm>
        </p:spPr>
        <p:txBody>
          <a:bodyPr>
            <a:noAutofit/>
          </a:bodyPr>
          <a:lstStyle/>
          <a:p>
            <a:r>
              <a:rPr lang="en-US" sz="2000" dirty="0" smtClean="0"/>
              <a:t>With 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1.5 meters</a:t>
            </a:r>
          </a:p>
          <a:p>
            <a:pPr lvl="1"/>
            <a:r>
              <a:rPr lang="en-US" sz="1800" dirty="0" smtClean="0"/>
              <a:t>AnDY fraction of store 15408 would have been 2x18%=36%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using Fischer et.al. 11 May 2010  </a:t>
            </a:r>
            <a:r>
              <a:rPr lang="en-US" sz="1800" u="sng" dirty="0" smtClean="0"/>
              <a:t>Table 7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projections for Run12</a:t>
            </a:r>
          </a:p>
          <a:p>
            <a:pPr lvl="1"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Physics Weeks</a:t>
            </a:r>
            <a:r>
              <a:rPr lang="en-US" sz="1800" dirty="0" smtClean="0"/>
              <a:t>      </a:t>
            </a:r>
            <a:r>
              <a:rPr lang="en-US" sz="1800" u="sng" dirty="0" smtClean="0"/>
              <a:t>Max Lumi  </a:t>
            </a:r>
            <a:r>
              <a:rPr lang="en-US" sz="1800" dirty="0" smtClean="0"/>
              <a:t>	</a:t>
            </a:r>
            <a:r>
              <a:rPr lang="en-US" sz="1800" u="sng" dirty="0" smtClean="0"/>
              <a:t>Min Lumi</a:t>
            </a:r>
            <a:r>
              <a:rPr lang="en-US" sz="1800" dirty="0" smtClean="0"/>
              <a:t>	           </a:t>
            </a:r>
            <a:r>
              <a:rPr lang="en-US" sz="1800" u="sng" dirty="0" smtClean="0"/>
              <a:t>AnDY </a:t>
            </a:r>
            <a:r>
              <a:rPr lang="en-US" sz="1800" u="sng" dirty="0" err="1" smtClean="0"/>
              <a:t>Est</a:t>
            </a:r>
            <a:r>
              <a:rPr lang="en-US" sz="1800" u="sng" dirty="0" smtClean="0"/>
              <a:t> (1.5 m </a:t>
            </a:r>
            <a:r>
              <a:rPr lang="en-US" sz="1800" u="sng" dirty="0" smtClean="0">
                <a:latin typeface="Symbol" pitchFamily="18" charset="2"/>
              </a:rPr>
              <a:t>b</a:t>
            </a:r>
            <a:r>
              <a:rPr lang="en-US" sz="1800" u="sng" dirty="0" smtClean="0"/>
              <a:t>*)</a:t>
            </a:r>
          </a:p>
          <a:p>
            <a:pPr lvl="1">
              <a:buNone/>
            </a:pPr>
            <a:r>
              <a:rPr lang="en-US" sz="1800" dirty="0" smtClean="0"/>
              <a:t>		   8	        276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98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35-99 pb</a:t>
            </a:r>
            <a:r>
              <a:rPr lang="en-US" sz="1800" baseline="30000" dirty="0" smtClean="0"/>
              <a:t>-1</a:t>
            </a:r>
          </a:p>
          <a:p>
            <a:pPr lvl="1">
              <a:buNone/>
            </a:pPr>
            <a:r>
              <a:rPr lang="en-US" sz="1800" dirty="0" smtClean="0"/>
              <a:t> 		 10	        388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134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48-140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	 12	        500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170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61-180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100 pb</a:t>
            </a:r>
            <a:r>
              <a:rPr lang="en-US" sz="2800" baseline="30000" dirty="0" smtClean="0">
                <a:sym typeface="Wingdings" pitchFamily="2" charset="2"/>
              </a:rPr>
              <a:t>-1</a:t>
            </a:r>
            <a:r>
              <a:rPr lang="en-US" sz="2800" dirty="0" smtClean="0">
                <a:sym typeface="Wingdings" pitchFamily="2" charset="2"/>
              </a:rPr>
              <a:t> is not an unreasonable expectation for a 10-12 week run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05800" cy="587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4361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3975" cy="63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98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76200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not singles corrected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39624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15974, with singles correction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26%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8094" y="39997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219994" y="4876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419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53300" y="49911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315994" y="54856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6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304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Fill 15974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2438400" cy="1524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17-20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743200" y="175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3877056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0" y="3276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122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8008671" y="3714461"/>
            <a:ext cx="240268" cy="10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5349240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9514" y="4953000"/>
            <a:ext cx="35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goal 45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5696712"/>
            <a:ext cx="83058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0258" y="5334000"/>
            <a:ext cx="383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 err="1" smtClean="0"/>
              <a:t>Lumi</a:t>
            </a:r>
            <a:r>
              <a:rPr lang="en-US" dirty="0" smtClean="0"/>
              <a:t> goal 25 x 10</a:t>
            </a:r>
            <a:r>
              <a:rPr lang="en-US" baseline="30000" dirty="0" smtClean="0"/>
              <a:t>26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533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1981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x,y</a:t>
            </a:r>
            <a:r>
              <a:rPr lang="en-US" dirty="0" smtClean="0"/>
              <a:t>  </a:t>
            </a:r>
            <a:r>
              <a:rPr lang="en-US" dirty="0" err="1" smtClean="0"/>
              <a:t>emitt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3581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Blue/yellow 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15408 – AnDY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2185988"/>
          </a:xfrm>
        </p:spPr>
        <p:txBody>
          <a:bodyPr/>
          <a:lstStyle/>
          <a:p>
            <a:r>
              <a:rPr lang="en-US" sz="2000" dirty="0" smtClean="0"/>
              <a:t>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3 meters</a:t>
            </a:r>
          </a:p>
          <a:p>
            <a:pPr lvl="1"/>
            <a:r>
              <a:rPr lang="en-US" sz="1800" dirty="0" smtClean="0"/>
              <a:t>AnDY fraction of store 15408 = 0.55/3.09 = 18%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2667000"/>
            <a:ext cx="8229600" cy="2187575"/>
          </a:xfrm>
        </p:spPr>
        <p:txBody>
          <a:bodyPr/>
          <a:lstStyle/>
          <a:p>
            <a:r>
              <a:rPr lang="en-US" sz="2000" dirty="0" smtClean="0"/>
              <a:t>With 2:00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 = 1.5 meters</a:t>
            </a:r>
          </a:p>
          <a:p>
            <a:pPr lvl="1"/>
            <a:r>
              <a:rPr lang="en-US" sz="1800" dirty="0" smtClean="0"/>
              <a:t>AnDY fraction of store 15408 </a:t>
            </a:r>
            <a:r>
              <a:rPr lang="en-US" sz="1800" dirty="0" err="1" smtClean="0"/>
              <a:t>woulh</a:t>
            </a:r>
            <a:r>
              <a:rPr lang="en-US" sz="1800" dirty="0" smtClean="0"/>
              <a:t> have been 2x18%=36%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using Fischer et.al. 11 May 2010  </a:t>
            </a:r>
            <a:r>
              <a:rPr lang="en-US" sz="1800" u="sng" dirty="0" smtClean="0"/>
              <a:t>Table 7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projections for Run12</a:t>
            </a:r>
          </a:p>
          <a:p>
            <a:pPr lvl="1">
              <a:buNone/>
            </a:pPr>
            <a:r>
              <a:rPr lang="en-US" sz="1800" dirty="0" smtClean="0"/>
              <a:t>    </a:t>
            </a:r>
            <a:r>
              <a:rPr lang="en-US" sz="1800" u="sng" dirty="0" smtClean="0"/>
              <a:t>Physics Weeks</a:t>
            </a:r>
            <a:r>
              <a:rPr lang="en-US" sz="1800" dirty="0" smtClean="0"/>
              <a:t>      </a:t>
            </a:r>
            <a:r>
              <a:rPr lang="en-US" sz="1800" u="sng" dirty="0" smtClean="0"/>
              <a:t>Max Lumi  </a:t>
            </a:r>
            <a:r>
              <a:rPr lang="en-US" sz="1800" dirty="0" smtClean="0"/>
              <a:t>	</a:t>
            </a:r>
            <a:r>
              <a:rPr lang="en-US" sz="1800" u="sng" dirty="0" smtClean="0"/>
              <a:t>Min Lumi</a:t>
            </a:r>
            <a:r>
              <a:rPr lang="en-US" sz="1800" dirty="0" smtClean="0"/>
              <a:t>	           </a:t>
            </a:r>
            <a:r>
              <a:rPr lang="en-US" sz="1800" u="sng" dirty="0" smtClean="0"/>
              <a:t>AnDY </a:t>
            </a:r>
            <a:r>
              <a:rPr lang="en-US" sz="1800" u="sng" dirty="0" err="1" smtClean="0"/>
              <a:t>Est</a:t>
            </a:r>
            <a:r>
              <a:rPr lang="en-US" sz="1800" u="sng" dirty="0" smtClean="0"/>
              <a:t> (1.5 m </a:t>
            </a:r>
            <a:r>
              <a:rPr lang="en-US" sz="1800" u="sng" dirty="0" smtClean="0">
                <a:latin typeface="Symbol" pitchFamily="18" charset="2"/>
              </a:rPr>
              <a:t>b</a:t>
            </a:r>
            <a:r>
              <a:rPr lang="en-US" sz="1800" u="sng" dirty="0" smtClean="0"/>
              <a:t>*)</a:t>
            </a:r>
          </a:p>
          <a:p>
            <a:pPr lvl="1">
              <a:buNone/>
            </a:pPr>
            <a:r>
              <a:rPr lang="en-US" sz="1800" dirty="0" smtClean="0"/>
              <a:t>		   8	        276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98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35-99 pb</a:t>
            </a:r>
            <a:r>
              <a:rPr lang="en-US" sz="1800" baseline="30000" dirty="0" smtClean="0"/>
              <a:t>-1</a:t>
            </a:r>
          </a:p>
          <a:p>
            <a:pPr lvl="1">
              <a:buNone/>
            </a:pPr>
            <a:r>
              <a:rPr lang="en-US" sz="1800" dirty="0" smtClean="0"/>
              <a:t> 		 10	        388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134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48-140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		 12	        500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170 pb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	          61-180 pb</a:t>
            </a:r>
            <a:r>
              <a:rPr lang="en-US" sz="1800" baseline="30000" dirty="0" smtClean="0"/>
              <a:t>-1</a:t>
            </a:r>
            <a:endParaRPr lang="en-US" sz="1800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 100 pb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is not an unreasonable expectation for a 10-12 week run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 there’s still an issue with singles corrections.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757238"/>
            <a:ext cx="6772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6/7/10 update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Mar, cryo troubles, extended maintenance, 0900 hrs till 2000 hrs 14 Mar – </a:t>
            </a:r>
            <a:r>
              <a:rPr lang="en-US" sz="16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17 Mar, power distribution problem, extended maintenance, 1930 hrs till 0315 hrs 20 Mar – </a:t>
            </a:r>
            <a:r>
              <a:rPr lang="en-US" sz="1600" u="sng" dirty="0" smtClean="0"/>
              <a:t>lost 2.3 day</a:t>
            </a:r>
            <a:r>
              <a:rPr lang="en-US" sz="16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18 Apr, end 9.4 week physics run at √s = 500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18 Apr jet target polarization measurement at injection (&lt;5%) 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19.6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 May 08:00, end 1.3 week physics run at √s = 19.6 GeV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May, begin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5 May, begin 2 day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6 May 11:37, begin ~8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GeV/n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i="1" u="sng" dirty="0" smtClean="0">
                <a:solidFill>
                  <a:srgbClr val="FF0000"/>
                </a:solidFill>
              </a:rPr>
              <a:t>7 Jun- TODAY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29 June, end 7.7 wk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physics run at √s = 200 GeV/n </a:t>
            </a:r>
            <a:r>
              <a:rPr lang="en-US" sz="1600" b="1" dirty="0" smtClean="0">
                <a:solidFill>
                  <a:srgbClr val="FF0000"/>
                </a:solidFill>
              </a:rPr>
              <a:t>, begin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30 June,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warm-up ~ complete,  end 25.4 weeks </a:t>
            </a:r>
            <a:r>
              <a:rPr lang="en-US" sz="1600" b="1" dirty="0" err="1" smtClean="0">
                <a:solidFill>
                  <a:srgbClr val="FF0000"/>
                </a:solidFill>
              </a:rPr>
              <a:t>cryo</a:t>
            </a:r>
            <a:r>
              <a:rPr lang="en-US" sz="1600" b="1" dirty="0" smtClean="0">
                <a:solidFill>
                  <a:srgbClr val="FF0000"/>
                </a:solidFill>
              </a:rPr>
              <a:t> operation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C00000"/>
                </a:solidFill>
              </a:rPr>
              <a:t>What’s missing 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trike="sngStrike" dirty="0" smtClean="0">
                <a:solidFill>
                  <a:srgbClr val="C00000"/>
                </a:solidFill>
              </a:rPr>
              <a:t>Run into July</a:t>
            </a:r>
            <a:r>
              <a:rPr lang="en-US" sz="1600" b="1" dirty="0" smtClean="0">
                <a:solidFill>
                  <a:srgbClr val="C00000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27 GeV </a:t>
            </a:r>
            <a:r>
              <a:rPr lang="en-US" sz="1600" dirty="0" err="1" smtClean="0"/>
              <a:t>AuAu</a:t>
            </a:r>
            <a:r>
              <a:rPr lang="en-US" sz="1600" dirty="0" smtClean="0"/>
              <a:t>; Uranium test/physics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3503" y="5638800"/>
            <a:ext cx="495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PREP TIME REQ’D, NEED DECISION SOON!</a:t>
            </a:r>
            <a:endParaRPr lang="en-US" b="1" i="1" u="sng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438400" y="5792788"/>
            <a:ext cx="685800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</p:cNvCxnSpPr>
          <p:nvPr/>
        </p:nvCxnSpPr>
        <p:spPr>
          <a:xfrm rot="10800000" flipV="1">
            <a:off x="2209801" y="5823466"/>
            <a:ext cx="903703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0407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209800" y="2209800"/>
            <a:ext cx="518160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2098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fill 15928 delivered 1474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4800" y="762000"/>
            <a:ext cx="8229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201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of 700 </a:t>
            </a:r>
            <a:r>
              <a:rPr kumimoji="0" lang="en-US" altLang="ja-JP" sz="2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ub</a:t>
            </a:r>
            <a:r>
              <a:rPr kumimoji="0" lang="en-US" altLang="ja-JP" sz="2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^-1 accumulated in 12cm vertex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 </a:t>
            </a:r>
            <a:r>
              <a:rPr lang="en-US" altLang="ja-JP" sz="2700" i="1" u="sng" dirty="0" smtClean="0">
                <a:latin typeface="+mn-lt"/>
                <a:cs typeface="ＭＳ Ｐゴシック" charset="-128"/>
                <a:sym typeface="Wingdings" pitchFamily="2" charset="2"/>
              </a:rPr>
              <a:t>Efficiency</a:t>
            </a:r>
            <a:r>
              <a:rPr lang="en-US" altLang="ja-JP" sz="2700" i="1" dirty="0" smtClean="0">
                <a:latin typeface="+mn-lt"/>
                <a:cs typeface="ＭＳ Ｐゴシック" charset="-128"/>
                <a:sym typeface="Wingdings" pitchFamily="2" charset="2"/>
              </a:rPr>
              <a:t> = 201/1474 = 14%</a:t>
            </a:r>
            <a:endParaRPr kumimoji="0" lang="ja-JP" altLang="en-US" sz="2700" b="0" i="1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05887"/>
            <a:ext cx="7530070" cy="52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61145"/>
            <a:ext cx="7564957" cy="53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6096000"/>
            <a:ext cx="592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oil contamination in one of the heat exchangers</a:t>
            </a:r>
            <a:endParaRPr lang="en-US" dirty="0"/>
          </a:p>
        </p:txBody>
      </p:sp>
      <p:cxnSp>
        <p:nvCxnSpPr>
          <p:cNvPr id="7" name="Straight Arrow Connector 6"/>
          <p:cNvCxnSpPr>
            <a:endCxn id="9" idx="5"/>
          </p:cNvCxnSpPr>
          <p:nvPr/>
        </p:nvCxnSpPr>
        <p:spPr>
          <a:xfrm rot="16200000" flipV="1">
            <a:off x="6783551" y="5107150"/>
            <a:ext cx="1886511" cy="24358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29400" y="3505200"/>
            <a:ext cx="1143000" cy="914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16 May 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719" y="838200"/>
            <a:ext cx="7380562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942" y="381000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Lumi</a:t>
            </a:r>
            <a:r>
              <a:rPr lang="en-US" dirty="0" smtClean="0"/>
              <a:t> should change as it appears there’s an issue with the singles correction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3" y="795338"/>
            <a:ext cx="63912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available funds </a:t>
            </a:r>
            <a:br>
              <a:rPr lang="en-US" sz="1800" b="1" dirty="0" smtClean="0"/>
            </a:br>
            <a:r>
              <a:rPr lang="en-US" sz="1800" b="1" dirty="0" smtClean="0"/>
              <a:t>4/26/10 update (1/2)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9144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3 Jan,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8 Jan, Cool-down to 4.5K complete in both rings, preliminary setup begins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~11 Jan, 2 ⅟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weeks beam setup for √s = 500 GeV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15 Jan, power supply work/DX training complete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Jan, first successful ramp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Jan,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err="1" smtClean="0"/>
              <a:t>maint</a:t>
            </a:r>
            <a:r>
              <a:rPr lang="en-US" sz="1400" dirty="0" smtClean="0"/>
              <a:t> day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Jan,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11 Feb (machine and ~experiments), begin ~10 week physics run </a:t>
            </a:r>
            <a:r>
              <a:rPr lang="en-US" sz="1400" b="1" dirty="0" smtClean="0">
                <a:solidFill>
                  <a:srgbClr val="FF0000"/>
                </a:solidFill>
              </a:rPr>
              <a:t>(√s = 500 GeV pp</a:t>
            </a:r>
            <a:r>
              <a:rPr lang="en-US" sz="1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16 Feb, AGS Jump Quads in routine operation for RHIC injection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24 Feb, 9 MHz cavity in routine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7 Mar, cryo troubles, extended maintenance, 0900 hrs till 2000 hrs 14 Mar – </a:t>
            </a:r>
            <a:r>
              <a:rPr lang="en-US" sz="1400" u="sng" dirty="0" smtClean="0"/>
              <a:t>lost 7.5 days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17 Mar, power distribution problem, extended maintenance, 1930 hrs till 0315 hrs 20 Mar – </a:t>
            </a:r>
            <a:r>
              <a:rPr lang="en-US" sz="1400" u="sng" dirty="0" smtClean="0"/>
              <a:t>lost 2.3 day</a:t>
            </a:r>
            <a:r>
              <a:rPr lang="en-US" sz="1400" dirty="0" smtClean="0"/>
              <a:t>s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28 March – 1 April, PAC 2011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 smtClean="0">
                <a:solidFill>
                  <a:srgbClr val="FF0000"/>
                </a:solidFill>
              </a:rPr>
              <a:t>15 April Continuing Resolution Ends, guidance to follow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18 Apr, end 9.4 week pp physics run at √s = 500 GeV 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18 Apr jet target polarization measurement at injection (&lt;5%) </a:t>
            </a:r>
            <a:endParaRPr lang="en-US" sz="14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19 Apr, short maintenance followed by setup for √s = 18 GeV AuAu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23 Apr, begin ~1 week physics run  </a:t>
            </a:r>
            <a:r>
              <a:rPr lang="en-US" sz="1400" b="1" dirty="0" smtClean="0">
                <a:solidFill>
                  <a:srgbClr val="FF0000"/>
                </a:solidFill>
              </a:rPr>
              <a:t>(√s = 19.6 </a:t>
            </a:r>
            <a:r>
              <a:rPr lang="en-US" sz="1400" b="1" dirty="0" err="1" smtClean="0">
                <a:solidFill>
                  <a:srgbClr val="FF0000"/>
                </a:solidFill>
              </a:rPr>
              <a:t>AuAu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3333FF"/>
                </a:solidFill>
              </a:rPr>
              <a:t>2 May, end 1.3 week physics run at √s = 19.6 GeV 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446769" y="533400"/>
            <a:ext cx="3581301" cy="136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Blue Beam</a:t>
            </a:r>
          </a:p>
          <a:p>
            <a:endParaRPr lang="en-US" dirty="0"/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43000" y="685800"/>
            <a:ext cx="990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685800"/>
            <a:ext cx="1905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057400" y="1600200"/>
            <a:ext cx="1981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10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4267200"/>
            <a:ext cx="914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4419600"/>
            <a:ext cx="1905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5715000" y="4876800"/>
            <a:ext cx="1905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01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72400" y="2819400"/>
            <a:ext cx="1204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3026664"/>
            <a:ext cx="36576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1865376"/>
            <a:ext cx="3657600" cy="0"/>
          </a:xfrm>
          <a:prstGeom prst="line">
            <a:avLst/>
          </a:prstGeom>
          <a:ln w="254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07388" y="17526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72000" y="1905000"/>
            <a:ext cx="220980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62500" y="3771900"/>
            <a:ext cx="40386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229100" y="4305300"/>
            <a:ext cx="312420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191000" y="1905000"/>
            <a:ext cx="3124200" cy="2286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95650"/>
            <a:ext cx="5429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Connector 27"/>
          <p:cNvCxnSpPr/>
          <p:nvPr/>
        </p:nvCxnSpPr>
        <p:spPr>
          <a:xfrm flipV="1">
            <a:off x="1143000" y="9144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7400" y="838200"/>
            <a:ext cx="1905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81200" y="178308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46769" y="533400"/>
            <a:ext cx="35813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 April Up-Down Ramp measurement</a:t>
            </a:r>
          </a:p>
          <a:p>
            <a:r>
              <a:rPr lang="en-US" sz="1600" dirty="0" smtClean="0"/>
              <a:t>Yellow Beam (only Yellow 1 was </a:t>
            </a:r>
          </a:p>
          <a:p>
            <a:r>
              <a:rPr lang="en-US" sz="1600" dirty="0" smtClean="0"/>
              <a:t>used as Yellow 2 was acting up)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724400" y="4419600"/>
            <a:ext cx="99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15000" y="4495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5715000" y="4876800"/>
            <a:ext cx="1905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486400" y="1219200"/>
            <a:ext cx="3626314" cy="185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dirty="0" smtClean="0"/>
              <a:t>Current CNI average analyzing powers are:</a:t>
            </a:r>
          </a:p>
          <a:p>
            <a:r>
              <a:rPr lang="en-US" sz="1200" u="sng" dirty="0" smtClean="0"/>
              <a:t>Energy</a:t>
            </a:r>
            <a:r>
              <a:rPr lang="en-US" sz="1400" dirty="0" smtClean="0"/>
              <a:t>        </a:t>
            </a:r>
            <a:r>
              <a:rPr lang="en-US" sz="1200" u="sng" dirty="0" smtClean="0"/>
              <a:t>A</a:t>
            </a:r>
            <a:r>
              <a:rPr lang="en-US" sz="1000" u="sng" dirty="0" smtClean="0"/>
              <a:t>N</a:t>
            </a:r>
            <a:endParaRPr lang="en-US" sz="1050" u="sng" dirty="0" smtClean="0"/>
          </a:p>
          <a:p>
            <a:r>
              <a:rPr lang="en-US" sz="1200" dirty="0" smtClean="0"/>
              <a:t>24                0.0144</a:t>
            </a:r>
          </a:p>
          <a:p>
            <a:r>
              <a:rPr lang="en-US" sz="1200" dirty="0" smtClean="0"/>
              <a:t>100              0.0122</a:t>
            </a:r>
          </a:p>
          <a:p>
            <a:r>
              <a:rPr lang="en-US" sz="1200" dirty="0" smtClean="0"/>
              <a:t>250              0.0147</a:t>
            </a:r>
          </a:p>
          <a:p>
            <a:endParaRPr lang="en-US" sz="147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928688"/>
            <a:ext cx="7866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30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2726"/>
            <a:ext cx="8991600" cy="27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8991600" cy="20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609600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good store with 9 MHz</a:t>
            </a:r>
          </a:p>
          <a:p>
            <a:r>
              <a:rPr lang="en-US" dirty="0" smtClean="0"/>
              <a:t>Sat 2/26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1" t="9231" r="3003" b="7385"/>
          <a:stretch>
            <a:fillRect/>
          </a:stretch>
        </p:blipFill>
        <p:spPr bwMode="auto">
          <a:xfrm>
            <a:off x="990600" y="0"/>
            <a:ext cx="7900200" cy="37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502" t="18462" b="9231"/>
          <a:stretch>
            <a:fillRect/>
          </a:stretch>
        </p:blipFill>
        <p:spPr bwMode="auto">
          <a:xfrm>
            <a:off x="1037909" y="3643232"/>
            <a:ext cx="8106091" cy="322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152400"/>
            <a:ext cx="5053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Run 11</a:t>
            </a:r>
            <a:r>
              <a:rPr lang="en-US" dirty="0" smtClean="0"/>
              <a:t>, First overnight store, Mon Jan 24 00:12</a:t>
            </a:r>
          </a:p>
          <a:p>
            <a:r>
              <a:rPr lang="en-US" dirty="0" smtClean="0"/>
              <a:t>Fill number 14919,, </a:t>
            </a:r>
            <a:r>
              <a:rPr lang="en-US" dirty="0" smtClean="0">
                <a:sym typeface="Symbol" pitchFamily="18" charset="2"/>
              </a:rPr>
              <a:t>s=500 GeV</a:t>
            </a:r>
          </a:p>
          <a:p>
            <a:r>
              <a:rPr lang="en-US" dirty="0" smtClean="0">
                <a:sym typeface="Symbol" pitchFamily="18" charset="2"/>
              </a:rPr>
              <a:t>21 days since start of cool-down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20K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808464" y="4573489"/>
            <a:ext cx="410736" cy="30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144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897105" y="1068289"/>
            <a:ext cx="322095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934200" y="152400"/>
            <a:ext cx="20574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cs typeface="ＭＳ Ｐゴシック" charset="-128"/>
              </a:rPr>
              <a:t>28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x 27 bunches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*=0.65 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6722" y="381000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peak store </a:t>
            </a:r>
            <a:r>
              <a:rPr lang="en-US" dirty="0" err="1" smtClean="0"/>
              <a:t>lumi</a:t>
            </a:r>
            <a:r>
              <a:rPr lang="en-US" dirty="0" smtClean="0"/>
              <a:t> = 170 x 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(projected MAXIMUM)</a:t>
            </a:r>
          </a:p>
          <a:p>
            <a:r>
              <a:rPr lang="en-US" dirty="0" smtClean="0"/>
              <a:t>ZDC Rate ~ 400K (assuming 2.4 mb n-pair xsection)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03" t="7385" b="11077"/>
          <a:stretch>
            <a:fillRect/>
          </a:stretch>
        </p:blipFill>
        <p:spPr bwMode="auto">
          <a:xfrm>
            <a:off x="1865606" y="304800"/>
            <a:ext cx="7278394" cy="325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5867400" cy="868362"/>
          </a:xfrm>
        </p:spPr>
        <p:txBody>
          <a:bodyPr/>
          <a:lstStyle/>
          <a:p>
            <a:r>
              <a:rPr lang="en-US" sz="2400" b="1" u="sng" dirty="0" smtClean="0"/>
              <a:t>Run 9</a:t>
            </a:r>
            <a:r>
              <a:rPr lang="en-US" sz="2400" dirty="0" smtClean="0"/>
              <a:t>, First </a:t>
            </a:r>
            <a:r>
              <a:rPr lang="en-US" sz="2400" dirty="0"/>
              <a:t>overnight store at </a:t>
            </a:r>
            <a:r>
              <a:rPr lang="en-US" sz="2400" dirty="0">
                <a:sym typeface="Symbol" pitchFamily="18" charset="2"/>
              </a:rPr>
              <a:t>s=500 </a:t>
            </a:r>
            <a:r>
              <a:rPr lang="en-US" sz="2400" dirty="0" smtClean="0">
                <a:sym typeface="Symbol" pitchFamily="18" charset="2"/>
              </a:rPr>
              <a:t>GeV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22 days after start of cool-down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934200" y="152400"/>
            <a:ext cx="2057400" cy="990600"/>
          </a:xfrm>
        </p:spPr>
        <p:txBody>
          <a:bodyPr/>
          <a:lstStyle/>
          <a:p>
            <a:r>
              <a:rPr lang="en-US" sz="1800" dirty="0"/>
              <a:t>56 x 56 bunches</a:t>
            </a:r>
          </a:p>
          <a:p>
            <a:r>
              <a:rPr lang="en-US" sz="1800" dirty="0">
                <a:latin typeface="Symbol" pitchFamily="18" charset="2"/>
              </a:rPr>
              <a:t>b</a:t>
            </a:r>
            <a:r>
              <a:rPr lang="en-US" sz="1800" dirty="0"/>
              <a:t>*=0.7 meters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006" t="7385" b="11077"/>
          <a:stretch>
            <a:fillRect/>
          </a:stretch>
        </p:blipFill>
        <p:spPr bwMode="auto">
          <a:xfrm>
            <a:off x="1902432" y="3606945"/>
            <a:ext cx="7241568" cy="32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66800" y="44196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40K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00200" y="4800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897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 x 10</a:t>
            </a:r>
            <a:r>
              <a:rPr lang="en-US" sz="1400" baseline="30000" dirty="0" smtClean="0"/>
              <a:t>11</a:t>
            </a:r>
            <a:endParaRPr lang="en-US" sz="1400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00200" y="106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n_Feb_23_2009_002626_248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001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32125" y="798513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AGS pp log, 23 Feb 09, 00:26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pol)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pol)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38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(stoch.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smtClean="0">
                <a:latin typeface="Times New Roman"/>
                <a:cs typeface="Times New Roman"/>
              </a:rPr>
              <a:t>L</a:t>
            </a:r>
            <a:r>
              <a:rPr lang="en-US" b="1" baseline="-25000" dirty="0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6157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1219200" y="2514600"/>
            <a:ext cx="2286000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0200" y="2209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0" y="304800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AnDY Revised </a:t>
            </a:r>
            <a:r>
              <a:rPr lang="en-US" dirty="0" smtClean="0"/>
              <a:t>6/3/2011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04800"/>
            <a:ext cx="539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Singles Corrected (draft – another correction likely)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2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0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048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819400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Old information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609600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√</a:t>
            </a:r>
            <a:r>
              <a:rPr lang="en-US" sz="2400" dirty="0" smtClean="0"/>
              <a:t>S = </a:t>
            </a:r>
            <a:r>
              <a:rPr lang="en-US" sz="2400" cap="none" dirty="0" smtClean="0"/>
              <a:t>200 GeV/n </a:t>
            </a:r>
            <a:r>
              <a:rPr lang="en-US" sz="2400" cap="none" dirty="0" err="1" smtClean="0"/>
              <a:t>AuAu</a:t>
            </a:r>
            <a:r>
              <a:rPr lang="en-US" sz="2400" cap="none" dirty="0" smtClean="0"/>
              <a:t> luminosity goals (24 May efficiencies)</a:t>
            </a:r>
            <a:endParaRPr lang="en-US" sz="2400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555793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STAR</a:t>
            </a:r>
          </a:p>
          <a:p>
            <a:endParaRPr lang="en-US" dirty="0" smtClean="0"/>
          </a:p>
          <a:p>
            <a:r>
              <a:rPr lang="en-US" dirty="0" smtClean="0"/>
              <a:t>2000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60% = 3300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PHENIX</a:t>
            </a:r>
          </a:p>
          <a:p>
            <a:endParaRPr lang="en-US" dirty="0" smtClean="0"/>
          </a:p>
          <a:p>
            <a:r>
              <a:rPr lang="en-US" dirty="0" smtClean="0"/>
              <a:t>700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sampled / 14% = 5000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delivered</a:t>
            </a:r>
          </a:p>
          <a:p>
            <a:endParaRPr lang="en-US" dirty="0" smtClean="0"/>
          </a:p>
          <a:p>
            <a:r>
              <a:rPr lang="en-US" dirty="0" smtClean="0"/>
              <a:t>Estimate from PHENIX Beam Use Proposal – 15.8%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Live Time = 97%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Uptime = 65%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+/- 10 cm vertex = 25%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7163"/>
            <a:ext cx="9002864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5544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9.7 hour store comparing AnDY Lumi to STAR and PHENIX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88620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singles corrected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190432</TotalTime>
  <Words>1114</Words>
  <Application>Microsoft Office PowerPoint</Application>
  <PresentationFormat>On-screen Show (4:3)</PresentationFormat>
  <Paragraphs>181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Run 11 RHIC Machine/Experiments Meeting</vt:lpstr>
      <vt:lpstr>Run 11 Plan based on PAC recommendation/ALD Guidance and available funds  6/7/10 update</vt:lpstr>
      <vt:lpstr>Slide 3</vt:lpstr>
      <vt:lpstr>Slide 4</vt:lpstr>
      <vt:lpstr>Slide 5</vt:lpstr>
      <vt:lpstr>Slide 6</vt:lpstr>
      <vt:lpstr>Slide 7</vt:lpstr>
      <vt:lpstr>√S = 200 GeV/n AuAu luminosity goals (24 May efficiencies)</vt:lpstr>
      <vt:lpstr>Slide 9</vt:lpstr>
      <vt:lpstr>Slide 10</vt:lpstr>
      <vt:lpstr>Store 15408 – AnDY projection</vt:lpstr>
      <vt:lpstr>Slide 12</vt:lpstr>
      <vt:lpstr>Slide 13</vt:lpstr>
      <vt:lpstr>Slide 14</vt:lpstr>
      <vt:lpstr>Slide 15</vt:lpstr>
      <vt:lpstr>Slide 16</vt:lpstr>
      <vt:lpstr>Slide 17</vt:lpstr>
      <vt:lpstr>Store 15408 – AnDY projection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Run 11 Plan based on PAC recommendation/ALD Guidance and available funds  4/26/10 update (1/2)</vt:lpstr>
      <vt:lpstr>Slide 29</vt:lpstr>
      <vt:lpstr>Slide 30</vt:lpstr>
      <vt:lpstr>Slide 31</vt:lpstr>
      <vt:lpstr>Slide 32</vt:lpstr>
      <vt:lpstr>Slide 33</vt:lpstr>
      <vt:lpstr>Slide 34</vt:lpstr>
      <vt:lpstr>Run 9, First overnight store at s=500 GeV 22 days after start of cool-down</vt:lpstr>
      <vt:lpstr>Slide 36</vt:lpstr>
      <vt:lpstr>Slide 37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C-AD</cp:lastModifiedBy>
  <cp:revision>4957</cp:revision>
  <dcterms:created xsi:type="dcterms:W3CDTF">2011-02-22T14:15:14Z</dcterms:created>
  <dcterms:modified xsi:type="dcterms:W3CDTF">2011-06-09T13:11:43Z</dcterms:modified>
</cp:coreProperties>
</file>