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47" r:id="rId2"/>
    <p:sldId id="451" r:id="rId3"/>
    <p:sldId id="345" r:id="rId4"/>
    <p:sldId id="450" r:id="rId5"/>
    <p:sldId id="443" r:id="rId6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E3210"/>
    <a:srgbClr val="0089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90" autoAdjust="0"/>
    <p:restoredTop sz="99224" autoAdjust="0"/>
  </p:normalViewPr>
  <p:slideViewPr>
    <p:cSldViewPr>
      <p:cViewPr>
        <p:scale>
          <a:sx n="100" d="100"/>
          <a:sy n="100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76865FC-FA16-4127-BC52-3CCAAD81FE73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C478F2-E0DC-4AEB-99E7-3655834E474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C4F57D1-2ADE-47E3-B3D6-8BAE658B2FCF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684213"/>
            <a:ext cx="4559300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30700"/>
            <a:ext cx="5548312" cy="4103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61400"/>
            <a:ext cx="3005138" cy="4556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661400"/>
            <a:ext cx="3005138" cy="4556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13D95630-535E-4576-8F4B-39686940C8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9038" y="684213"/>
            <a:ext cx="4556125" cy="34178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34D43-2DFA-4BDC-95D0-E8842CCFCABF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20F7D-4D0B-470C-847E-C51D91E6E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FE85A7-574C-43BD-98BB-574878E253A0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24B6B7-C503-4C9F-8446-866C73177D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7865E3D-F26F-4637-A590-FA18EDCCC27E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42B0F-A58A-4A6B-9130-C393B636BB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C708EC-1CFB-4D7D-971F-0DF6F2B50D5E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7EEA8-5404-4668-90DA-17F5C19022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F9145B-4A9B-4E26-85E8-2AFE7E626E6E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CB081C-A340-4C26-8166-4DA87548C9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C4F926-9146-4D21-AEF5-EA6F6E7651C4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1826B-0376-4693-8FB7-FC92F24012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90B5BF-B5C8-4A19-8716-CB8B59D027E8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5366-ADF3-4A3F-BDCC-4CDC4EB34E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0F6E96-F17E-4058-A11D-B186BC717643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97F53-1018-429D-88E8-C26DF41DDC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3E7AE1-C80B-4A1C-8B5F-D8EAE553DFC5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52BB0E-9316-47C0-974F-048E4D4154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C727C9-EAA3-4064-955A-C444A064FA90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3EF80F-D752-436C-AE51-568B3BE59D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72A08F-25BF-4073-BE53-FD37DC789D9D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75C4D-70A0-400F-B7C6-8799D30E1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23021B0-8B15-458B-88E7-CF59F64B3D54}" type="datetime1">
              <a:rPr lang="en-US"/>
              <a:pPr/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6A50E933-118C-4419-8E88-B0572040E5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Wolfram Fischer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458C1C5-6436-4E31-8D48-2E701D44914F}" type="slidenum">
              <a:rPr lang="en-US" smtClean="0"/>
              <a:pPr>
                <a:defRPr/>
              </a:pPr>
              <a:t>1</a:t>
            </a:fld>
            <a:r>
              <a:rPr lang="en-US" dirty="0" smtClean="0"/>
              <a:t> </a:t>
            </a:r>
            <a:endParaRPr lang="en-US" sz="800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81000" y="914400"/>
            <a:ext cx="830580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Run 11 the PAC recommends the following (</a:t>
            </a:r>
            <a:r>
              <a:rPr lang="en-US" sz="2000" i="1" dirty="0" smtClean="0"/>
              <a:t>in order of priority):</a:t>
            </a:r>
          </a:p>
          <a:p>
            <a:endParaRPr lang="en-US" sz="2000" i="1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1.    8 weeks </a:t>
            </a:r>
            <a:r>
              <a:rPr lang="en-US" sz="2000" dirty="0" err="1" smtClean="0"/>
              <a:t>Au+Au</a:t>
            </a:r>
            <a:r>
              <a:rPr lang="en-US" sz="2000" dirty="0" smtClean="0"/>
              <a:t> heavy ion running at 200 </a:t>
            </a:r>
            <a:r>
              <a:rPr lang="en-US" sz="2000" dirty="0" err="1" smtClean="0"/>
              <a:t>GeV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2.    10 weeks </a:t>
            </a:r>
            <a:r>
              <a:rPr lang="en-US" sz="2000" dirty="0" err="1" smtClean="0"/>
              <a:t>p+p</a:t>
            </a:r>
            <a:r>
              <a:rPr lang="en-US" sz="2000" dirty="0" smtClean="0"/>
              <a:t> polarized proton running at 500 </a:t>
            </a:r>
            <a:r>
              <a:rPr lang="en-US" sz="2000" dirty="0" err="1" smtClean="0"/>
              <a:t>GeV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3.    1.5 weeks </a:t>
            </a:r>
            <a:r>
              <a:rPr lang="en-US" sz="2000" dirty="0" err="1" smtClean="0"/>
              <a:t>Au+Au</a:t>
            </a:r>
            <a:r>
              <a:rPr lang="en-US" sz="2000" dirty="0" smtClean="0"/>
              <a:t> heavy ion running at 18 </a:t>
            </a:r>
            <a:r>
              <a:rPr lang="en-US" sz="2000" dirty="0" err="1" smtClean="0"/>
              <a:t>GeV</a:t>
            </a:r>
            <a:endParaRPr lang="en-US" sz="2000" dirty="0" smtClean="0"/>
          </a:p>
          <a:p>
            <a:pPr>
              <a:lnSpc>
                <a:spcPct val="150000"/>
              </a:lnSpc>
            </a:pPr>
            <a:r>
              <a:rPr lang="en-US" sz="2000" dirty="0" smtClean="0"/>
              <a:t>4.    1.5 weeks U+U heavy ion running at 192 </a:t>
            </a:r>
            <a:r>
              <a:rPr lang="en-US" sz="2000" dirty="0" err="1" smtClean="0"/>
              <a:t>GeV</a:t>
            </a:r>
            <a:r>
              <a:rPr lang="en-US" sz="2000" dirty="0" smtClean="0"/>
              <a:t> (Au rigidity)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5.    1 week </a:t>
            </a:r>
            <a:r>
              <a:rPr lang="en-US" sz="2000" dirty="0" err="1" smtClean="0"/>
              <a:t>Au+Au</a:t>
            </a:r>
            <a:r>
              <a:rPr lang="en-US" sz="2000" dirty="0" smtClean="0"/>
              <a:t> heavy ion running at 27 </a:t>
            </a:r>
            <a:r>
              <a:rPr lang="en-US" sz="2000" dirty="0" err="1" smtClean="0"/>
              <a:t>GeV</a:t>
            </a:r>
            <a:endParaRPr lang="en-US" sz="5400" dirty="0"/>
          </a:p>
        </p:txBody>
      </p:sp>
      <p:sp>
        <p:nvSpPr>
          <p:cNvPr id="10" name="Rectangle 9"/>
          <p:cNvSpPr/>
          <p:nvPr/>
        </p:nvSpPr>
        <p:spPr>
          <a:xfrm>
            <a:off x="533400" y="2286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/>
              <a:t>Recommendations following the June 21-22, 2010 PAC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038600"/>
            <a:ext cx="817723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Run 10 should start with proton-proton collisions to allow low-multiplicity </a:t>
            </a:r>
            <a:br>
              <a:rPr lang="en-US" dirty="0" smtClean="0"/>
            </a:br>
            <a:r>
              <a:rPr lang="en-US" dirty="0" smtClean="0"/>
              <a:t>   commissioning of the PHENIX VTX.</a:t>
            </a:r>
            <a:br>
              <a:rPr lang="en-US" dirty="0" smtClean="0"/>
            </a:b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PHENIX must demonstrate during this commissioning period that successful</a:t>
            </a:r>
          </a:p>
          <a:p>
            <a:r>
              <a:rPr lang="en-US" dirty="0" smtClean="0"/>
              <a:t>   operation of the VTX during full-energy </a:t>
            </a:r>
            <a:r>
              <a:rPr lang="en-US" dirty="0" err="1" smtClean="0"/>
              <a:t>Au+Au</a:t>
            </a:r>
            <a:r>
              <a:rPr lang="en-US" dirty="0" smtClean="0"/>
              <a:t> operation is likely.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If the likelihood of successful VTX operation in full energy </a:t>
            </a:r>
            <a:r>
              <a:rPr lang="en-US" dirty="0" err="1" smtClean="0"/>
              <a:t>Au+Au</a:t>
            </a:r>
            <a:r>
              <a:rPr lang="en-US" dirty="0" smtClean="0"/>
              <a:t> running is</a:t>
            </a:r>
          </a:p>
          <a:p>
            <a:r>
              <a:rPr lang="en-US" dirty="0" smtClean="0"/>
              <a:t>  not demonstrated, the PAC recommends full energy </a:t>
            </a:r>
            <a:r>
              <a:rPr lang="en-US" dirty="0" err="1" smtClean="0"/>
              <a:t>Au+Au</a:t>
            </a:r>
            <a:r>
              <a:rPr lang="en-US" dirty="0" smtClean="0"/>
              <a:t> running be</a:t>
            </a:r>
          </a:p>
          <a:p>
            <a:r>
              <a:rPr lang="en-US" dirty="0" smtClean="0"/>
              <a:t>  postponed until Run 12.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28600" y="152400"/>
            <a:ext cx="8686800" cy="6397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800" b="1" dirty="0" smtClean="0"/>
              <a:t>Run 11 Plan based on PAC </a:t>
            </a:r>
            <a:r>
              <a:rPr lang="en-US" sz="1800" b="1" dirty="0" smtClean="0"/>
              <a:t>recommendation/ALD Guidance </a:t>
            </a:r>
            <a:r>
              <a:rPr lang="en-US" sz="1800" b="1" dirty="0" smtClean="0"/>
              <a:t>and </a:t>
            </a:r>
            <a:r>
              <a:rPr lang="en-US" sz="1800" b="1" dirty="0" smtClean="0"/>
              <a:t>28.5</a:t>
            </a:r>
            <a:r>
              <a:rPr lang="en-US" sz="1800" b="1" dirty="0" smtClean="0"/>
              <a:t> </a:t>
            </a:r>
            <a:r>
              <a:rPr lang="en-US" sz="1800" b="1" dirty="0" smtClean="0"/>
              <a:t>weeks </a:t>
            </a:r>
            <a:r>
              <a:rPr lang="en-US" sz="1800" b="1" dirty="0" err="1" smtClean="0"/>
              <a:t>cryo</a:t>
            </a:r>
            <a:r>
              <a:rPr lang="en-US" sz="1800" b="1" dirty="0" smtClean="0"/>
              <a:t> </a:t>
            </a:r>
            <a:r>
              <a:rPr lang="en-US" sz="1800" b="1" dirty="0" smtClean="0"/>
              <a:t>operation</a:t>
            </a:r>
            <a:br>
              <a:rPr lang="en-US" sz="1800" b="1" dirty="0" smtClean="0"/>
            </a:br>
            <a:r>
              <a:rPr lang="en-US" sz="1800" b="1" dirty="0" smtClean="0"/>
              <a:t>DRAFT-DRAFT</a:t>
            </a:r>
            <a:endParaRPr lang="en-US" sz="1800" b="1" dirty="0" smtClean="0">
              <a:sym typeface="Symbol" pitchFamily="18" charset="2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sz="half" idx="4294967295"/>
          </p:nvPr>
        </p:nvSpPr>
        <p:spPr>
          <a:xfrm>
            <a:off x="304800" y="685800"/>
            <a:ext cx="83820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US" sz="11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1, Begin cool-down to 4.5K 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7, Cool-down to 4.5K complete in both rings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Dec. 8, 2 ⅟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weeks beam setup for √s = 500 </a:t>
            </a:r>
            <a:r>
              <a:rPr lang="en-US" sz="1600" dirty="0" err="1" smtClean="0"/>
              <a:t>GeV</a:t>
            </a:r>
            <a:r>
              <a:rPr lang="en-US" sz="1600" dirty="0" smtClean="0"/>
              <a:t> pp in RHIC begins.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Dec 27 (Monday), 1 week Ramp-up with 8 hr/night beam to experiments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3 Jan, begin 10 week physics run </a:t>
            </a:r>
            <a:r>
              <a:rPr lang="en-US" sz="1600" b="1" dirty="0" smtClean="0">
                <a:solidFill>
                  <a:srgbClr val="FF0000"/>
                </a:solidFill>
              </a:rPr>
              <a:t>(√s = 500 </a:t>
            </a:r>
            <a:r>
              <a:rPr lang="en-US" sz="1600" b="1" dirty="0" err="1" smtClean="0">
                <a:solidFill>
                  <a:srgbClr val="FF0000"/>
                </a:solidFill>
              </a:rPr>
              <a:t>GeV</a:t>
            </a:r>
            <a:r>
              <a:rPr lang="en-US" sz="1600" b="1" dirty="0" smtClean="0">
                <a:solidFill>
                  <a:srgbClr val="FF0000"/>
                </a:solidFill>
              </a:rPr>
              <a:t> pp</a:t>
            </a:r>
            <a:r>
              <a:rPr lang="en-US" sz="1600" dirty="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14 Mar, end 10 week physics run at √s = 500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r>
              <a:rPr lang="en-US" sz="1600" b="1" dirty="0" smtClean="0">
                <a:solidFill>
                  <a:srgbClr val="3333FF"/>
                </a:solidFill>
              </a:rPr>
              <a:t> pp run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14 Mar, begin 1 week setup for √s = 200 </a:t>
            </a:r>
            <a:r>
              <a:rPr lang="en-US" sz="1600" dirty="0" err="1" smtClean="0"/>
              <a:t>AuAu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21 Mar, begin 1 week Ramp-up with 8 hr/night beam to experiments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28 Mar, begin 8 week physics run at </a:t>
            </a:r>
            <a:r>
              <a:rPr lang="en-US" sz="1600" b="1" dirty="0" smtClean="0">
                <a:solidFill>
                  <a:srgbClr val="FF0000"/>
                </a:solidFill>
              </a:rPr>
              <a:t>(√s = 200 </a:t>
            </a:r>
            <a:r>
              <a:rPr lang="en-US" sz="1600" b="1" dirty="0" err="1" smtClean="0">
                <a:solidFill>
                  <a:srgbClr val="FF0000"/>
                </a:solidFill>
              </a:rPr>
              <a:t>AuAu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FF0000"/>
                </a:solidFill>
              </a:rPr>
              <a:t>28 March – 1 April, PAC 2011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23 May, end 8 week  √s = 200 </a:t>
            </a:r>
            <a:r>
              <a:rPr lang="en-US" sz="1600" b="1" dirty="0" err="1" smtClean="0">
                <a:solidFill>
                  <a:srgbClr val="3333FF"/>
                </a:solidFill>
              </a:rPr>
              <a:t>AuAu</a:t>
            </a:r>
            <a:r>
              <a:rPr lang="en-US" sz="1600" b="1" dirty="0" smtClean="0">
                <a:solidFill>
                  <a:srgbClr val="3333FF"/>
                </a:solidFill>
              </a:rPr>
              <a:t> </a:t>
            </a:r>
            <a:r>
              <a:rPr lang="en-US" sz="1600" b="1" dirty="0" smtClean="0">
                <a:solidFill>
                  <a:srgbClr val="3333FF"/>
                </a:solidFill>
              </a:rPr>
              <a:t>run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23 May, </a:t>
            </a:r>
            <a:r>
              <a:rPr lang="en-US" sz="1600" dirty="0" smtClean="0"/>
              <a:t>begin setup for √s = 192 </a:t>
            </a:r>
            <a:r>
              <a:rPr lang="en-US" sz="1600" dirty="0" err="1" smtClean="0"/>
              <a:t>GeV</a:t>
            </a:r>
            <a:r>
              <a:rPr lang="en-US" sz="1600" dirty="0" smtClean="0"/>
              <a:t> UU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30 May, </a:t>
            </a:r>
            <a:r>
              <a:rPr lang="en-US" sz="1600" b="1" dirty="0" smtClean="0">
                <a:solidFill>
                  <a:srgbClr val="3333FF"/>
                </a:solidFill>
              </a:rPr>
              <a:t>begin </a:t>
            </a:r>
            <a:r>
              <a:rPr lang="en-US" sz="1600" b="1" dirty="0" smtClean="0">
                <a:solidFill>
                  <a:srgbClr val="3333FF"/>
                </a:solidFill>
              </a:rPr>
              <a:t>1⅟</a:t>
            </a:r>
            <a:r>
              <a:rPr lang="en-US" sz="1600" b="1" baseline="-25000" dirty="0" smtClean="0">
                <a:solidFill>
                  <a:srgbClr val="3333FF"/>
                </a:solidFill>
              </a:rPr>
              <a:t>2</a:t>
            </a:r>
            <a:r>
              <a:rPr lang="en-US" sz="1600" b="1" dirty="0" smtClean="0">
                <a:solidFill>
                  <a:srgbClr val="3333FF"/>
                </a:solidFill>
              </a:rPr>
              <a:t> week </a:t>
            </a:r>
            <a:r>
              <a:rPr lang="en-US" sz="1600" b="1" dirty="0" smtClean="0">
                <a:solidFill>
                  <a:srgbClr val="3333FF"/>
                </a:solidFill>
              </a:rPr>
              <a:t>physics run  (√s = 192 UU)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10 </a:t>
            </a:r>
            <a:r>
              <a:rPr lang="en-US" sz="1600" b="1" dirty="0" smtClean="0">
                <a:solidFill>
                  <a:srgbClr val="3333FF"/>
                </a:solidFill>
              </a:rPr>
              <a:t>Jun, end 1⅟</a:t>
            </a:r>
            <a:r>
              <a:rPr lang="en-US" sz="1600" b="1" baseline="-25000" dirty="0" smtClean="0">
                <a:solidFill>
                  <a:srgbClr val="3333FF"/>
                </a:solidFill>
              </a:rPr>
              <a:t>2</a:t>
            </a:r>
            <a:r>
              <a:rPr lang="en-US" sz="1600" b="1" dirty="0" smtClean="0">
                <a:solidFill>
                  <a:srgbClr val="3333FF"/>
                </a:solidFill>
              </a:rPr>
              <a:t> week physics run at √s = 192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endParaRPr lang="en-US" sz="16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10 Jun</a:t>
            </a:r>
            <a:r>
              <a:rPr lang="en-US" sz="1600" dirty="0" smtClean="0"/>
              <a:t>, </a:t>
            </a:r>
            <a:r>
              <a:rPr lang="en-US" sz="1600" dirty="0" smtClean="0"/>
              <a:t>begin setup for √s = 18 </a:t>
            </a:r>
            <a:r>
              <a:rPr lang="en-US" sz="1600" dirty="0" err="1" smtClean="0"/>
              <a:t>GeV</a:t>
            </a:r>
            <a:r>
              <a:rPr lang="en-US" sz="1600" dirty="0" smtClean="0"/>
              <a:t> </a:t>
            </a:r>
            <a:r>
              <a:rPr lang="en-US" sz="1600" dirty="0" err="1" smtClean="0"/>
              <a:t>AuAu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10</a:t>
            </a:r>
            <a:r>
              <a:rPr lang="en-US" sz="1600" b="1" dirty="0" smtClean="0">
                <a:solidFill>
                  <a:srgbClr val="3333FF"/>
                </a:solidFill>
              </a:rPr>
              <a:t> Jun, </a:t>
            </a:r>
            <a:r>
              <a:rPr lang="en-US" sz="1600" b="1" dirty="0" smtClean="0">
                <a:solidFill>
                  <a:srgbClr val="3333FF"/>
                </a:solidFill>
              </a:rPr>
              <a:t>begin </a:t>
            </a:r>
            <a:r>
              <a:rPr lang="en-US" sz="1600" b="1" dirty="0" smtClean="0">
                <a:solidFill>
                  <a:srgbClr val="3333FF"/>
                </a:solidFill>
              </a:rPr>
              <a:t>1 </a:t>
            </a:r>
            <a:r>
              <a:rPr lang="en-US" sz="1600" b="1" dirty="0" smtClean="0">
                <a:solidFill>
                  <a:srgbClr val="3333FF"/>
                </a:solidFill>
              </a:rPr>
              <a:t>week physics run  </a:t>
            </a:r>
            <a:r>
              <a:rPr lang="en-US" sz="1600" b="1" dirty="0" smtClean="0">
                <a:solidFill>
                  <a:srgbClr val="FF0000"/>
                </a:solidFill>
              </a:rPr>
              <a:t>(√s = 18 </a:t>
            </a:r>
            <a:r>
              <a:rPr lang="en-US" sz="1600" b="1" dirty="0" err="1" smtClean="0">
                <a:solidFill>
                  <a:srgbClr val="FF0000"/>
                </a:solidFill>
              </a:rPr>
              <a:t>AuAu</a:t>
            </a:r>
            <a:r>
              <a:rPr lang="en-US" sz="1600" b="1" dirty="0" smtClean="0">
                <a:solidFill>
                  <a:srgbClr val="FF0000"/>
                </a:solidFill>
              </a:rPr>
              <a:t>)</a:t>
            </a:r>
            <a:endParaRPr lang="en-US" sz="1600" b="1" i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b="1" dirty="0" smtClean="0">
                <a:solidFill>
                  <a:srgbClr val="3333FF"/>
                </a:solidFill>
              </a:rPr>
              <a:t>17 Jun</a:t>
            </a:r>
            <a:r>
              <a:rPr lang="en-US" sz="1600" b="1" dirty="0" smtClean="0">
                <a:solidFill>
                  <a:srgbClr val="3333FF"/>
                </a:solidFill>
              </a:rPr>
              <a:t>, end </a:t>
            </a:r>
            <a:r>
              <a:rPr lang="en-US" sz="1600" b="1" dirty="0" smtClean="0">
                <a:solidFill>
                  <a:srgbClr val="3333FF"/>
                </a:solidFill>
              </a:rPr>
              <a:t>1 week </a:t>
            </a:r>
            <a:r>
              <a:rPr lang="en-US" sz="1600" b="1" dirty="0" smtClean="0">
                <a:solidFill>
                  <a:srgbClr val="3333FF"/>
                </a:solidFill>
              </a:rPr>
              <a:t>physics run at √s = 18 </a:t>
            </a:r>
            <a:r>
              <a:rPr lang="en-US" sz="1600" b="1" dirty="0" err="1" smtClean="0">
                <a:solidFill>
                  <a:srgbClr val="3333FF"/>
                </a:solidFill>
              </a:rPr>
              <a:t>GeV</a:t>
            </a:r>
            <a:endParaRPr lang="en-US" sz="1600" b="1" dirty="0" smtClean="0">
              <a:solidFill>
                <a:srgbClr val="3333F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19 Jun, </a:t>
            </a:r>
            <a:r>
              <a:rPr lang="en-US" sz="1600" dirty="0" smtClean="0"/>
              <a:t>warm-up complete </a:t>
            </a:r>
            <a:r>
              <a:rPr lang="en-US" sz="1600" dirty="0" smtClean="0"/>
              <a:t>(</a:t>
            </a:r>
            <a:r>
              <a:rPr lang="en-US" sz="1600" dirty="0" smtClean="0"/>
              <a:t>28.6</a:t>
            </a:r>
            <a:r>
              <a:rPr lang="en-US" sz="1600" dirty="0" smtClean="0"/>
              <a:t> </a:t>
            </a:r>
            <a:r>
              <a:rPr lang="en-US" sz="1600" dirty="0" smtClean="0"/>
              <a:t>weeks)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4800"/>
            <a:ext cx="9144000" cy="6362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09538"/>
            <a:ext cx="78962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Straight Connector 4"/>
          <p:cNvCxnSpPr/>
          <p:nvPr/>
        </p:nvCxnSpPr>
        <p:spPr>
          <a:xfrm rot="5400000">
            <a:off x="3581400" y="2819400"/>
            <a:ext cx="3810000" cy="0"/>
          </a:xfrm>
          <a:prstGeom prst="line">
            <a:avLst/>
          </a:prstGeom>
          <a:ln w="38100">
            <a:solidFill>
              <a:srgbClr val="3333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3447288"/>
            <a:ext cx="4495800" cy="21336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524000" y="2286000"/>
            <a:ext cx="4495800" cy="21336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18288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Goal (50% </a:t>
            </a:r>
            <a:r>
              <a:rPr lang="en-US" dirty="0" err="1" smtClean="0"/>
              <a:t>pol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76800" y="2667000"/>
            <a:ext cx="609600" cy="2286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590800" y="2362200"/>
            <a:ext cx="2386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Goal (50% </a:t>
            </a:r>
            <a:r>
              <a:rPr lang="en-US" dirty="0" err="1" smtClean="0"/>
              <a:t>pol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5486400" y="2133600"/>
            <a:ext cx="914400" cy="91440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819400" y="6096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Goals to be updated/corrected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533400"/>
          </a:xfrm>
        </p:spPr>
        <p:txBody>
          <a:bodyPr/>
          <a:lstStyle/>
          <a:p>
            <a:r>
              <a:rPr lang="en-US" sz="2800" dirty="0" smtClean="0"/>
              <a:t>Run-11 Au-Au luminosity projections 100 GeV/nucleon</a:t>
            </a: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Wolfram Fischer</a:t>
            </a:r>
            <a:endParaRPr lang="en-US" dirty="0">
              <a:latin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458C1C5-6436-4E31-8D48-2E701D44914F}" type="slidenum">
              <a:rPr lang="en-US" smtClean="0"/>
              <a:pPr>
                <a:defRPr/>
              </a:pPr>
              <a:t>5</a:t>
            </a:fld>
            <a:r>
              <a:rPr lang="en-US" dirty="0" smtClean="0"/>
              <a:t> </a:t>
            </a:r>
            <a:endParaRPr lang="en-US" sz="800" dirty="0" smtClean="0">
              <a:latin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5486400"/>
            <a:ext cx="9169936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Assume 6 weeks to ramp-up for min, and 8 weeks for max </a:t>
            </a:r>
            <a:r>
              <a:rPr lang="en-US" sz="1400" dirty="0" smtClean="0">
                <a:latin typeface="Times New Roman"/>
                <a:cs typeface="Times New Roman"/>
              </a:rPr>
              <a:t>(</a:t>
            </a:r>
            <a:r>
              <a:rPr lang="en-US" sz="1400" dirty="0" err="1" smtClean="0">
                <a:latin typeface="Times New Roman"/>
                <a:cs typeface="Times New Roman"/>
              </a:rPr>
              <a:t>stoch</a:t>
            </a:r>
            <a:r>
              <a:rPr lang="en-US" sz="1400" dirty="0" smtClean="0">
                <a:latin typeface="Times New Roman"/>
                <a:cs typeface="Times New Roman"/>
              </a:rPr>
              <a:t>. cooling re-commissioning)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  <a:br>
              <a:rPr lang="en-US" dirty="0" smtClean="0">
                <a:latin typeface="Times New Roman"/>
                <a:cs typeface="Times New Roman"/>
              </a:rPr>
            </a:br>
            <a:r>
              <a:rPr lang="en-US" b="1" dirty="0" smtClean="0">
                <a:latin typeface="Times New Roman"/>
                <a:cs typeface="Times New Roman"/>
              </a:rPr>
              <a:t>Expect </a:t>
            </a:r>
            <a:r>
              <a:rPr lang="en-US" b="1" i="1" dirty="0" err="1" smtClean="0">
                <a:latin typeface="Times New Roman"/>
                <a:cs typeface="Times New Roman"/>
              </a:rPr>
              <a:t>L</a:t>
            </a:r>
            <a:r>
              <a:rPr lang="en-US" b="1" baseline="-25000" dirty="0" err="1" smtClean="0">
                <a:latin typeface="Times New Roman"/>
                <a:cs typeface="Times New Roman"/>
              </a:rPr>
              <a:t>avg</a:t>
            </a:r>
            <a:r>
              <a:rPr lang="en-US" b="1" dirty="0" smtClean="0">
                <a:latin typeface="Times New Roman"/>
                <a:cs typeface="Times New Roman"/>
              </a:rPr>
              <a:t> up to 25x10</a:t>
            </a:r>
            <a:r>
              <a:rPr lang="en-US" b="1" baseline="30000" dirty="0" smtClean="0">
                <a:latin typeface="Times New Roman"/>
                <a:cs typeface="Times New Roman"/>
              </a:rPr>
              <a:t>26</a:t>
            </a:r>
            <a:r>
              <a:rPr lang="en-US" b="1" dirty="0" smtClean="0">
                <a:latin typeface="Times New Roman"/>
                <a:cs typeface="Times New Roman"/>
              </a:rPr>
              <a:t>cm</a:t>
            </a:r>
            <a:r>
              <a:rPr lang="en-US" b="1" baseline="30000" dirty="0" smtClean="0">
                <a:latin typeface="Times New Roman"/>
                <a:cs typeface="Times New Roman"/>
              </a:rPr>
              <a:t>-2</a:t>
            </a:r>
            <a:r>
              <a:rPr lang="en-US" b="1" dirty="0" smtClean="0">
                <a:latin typeface="Times New Roman"/>
                <a:cs typeface="Times New Roman"/>
              </a:rPr>
              <a:t>s</a:t>
            </a:r>
            <a:r>
              <a:rPr lang="en-US" b="1" baseline="30000" dirty="0" smtClean="0">
                <a:latin typeface="Times New Roman"/>
                <a:cs typeface="Times New Roman"/>
              </a:rPr>
              <a:t>-1 </a:t>
            </a:r>
            <a:r>
              <a:rPr lang="en-US" b="1" dirty="0" smtClean="0">
                <a:latin typeface="Times New Roman"/>
                <a:cs typeface="Times New Roman"/>
              </a:rPr>
              <a:t>(+25%).</a:t>
            </a:r>
            <a:r>
              <a:rPr lang="en-US" sz="1000" b="1" dirty="0" smtClean="0">
                <a:latin typeface="Times New Roman"/>
                <a:cs typeface="Times New Roman"/>
              </a:rPr>
              <a:t/>
            </a:r>
            <a:br>
              <a:rPr lang="en-US" sz="1000" b="1" dirty="0" smtClean="0">
                <a:latin typeface="Times New Roman"/>
                <a:cs typeface="Times New Roman"/>
              </a:rPr>
            </a:br>
            <a:r>
              <a:rPr lang="en-US" sz="1000" b="1" dirty="0" smtClean="0">
                <a:latin typeface="Times New Roman"/>
                <a:cs typeface="Times New Roman"/>
              </a:rPr>
              <a:t/>
            </a:r>
            <a:br>
              <a:rPr lang="en-US" sz="1000" b="1" dirty="0" smtClean="0">
                <a:latin typeface="Times New Roman"/>
                <a:cs typeface="Times New Roman"/>
              </a:rPr>
            </a:b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[from Run-10 to max: </a:t>
            </a:r>
            <a:r>
              <a:rPr lang="en-US" b="1" dirty="0" err="1" smtClean="0">
                <a:solidFill>
                  <a:schemeClr val="accent2"/>
                </a:solidFill>
                <a:latin typeface="Symbol" charset="2"/>
                <a:cs typeface="Symbol" charset="2"/>
              </a:rPr>
              <a:t>b</a:t>
            </a:r>
            <a:r>
              <a:rPr lang="en-US" b="1" baseline="30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*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= 0.75 </a:t>
            </a:r>
            <a:r>
              <a:rPr lang="en-US" sz="1200" b="1" dirty="0" smtClean="0">
                <a:solidFill>
                  <a:schemeClr val="accent2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0.65 m, </a:t>
            </a:r>
            <a:r>
              <a:rPr lang="en-US" b="1" i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N</a:t>
            </a:r>
            <a:r>
              <a:rPr lang="en-US" b="1" baseline="-25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b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= 1.1 </a:t>
            </a:r>
            <a:r>
              <a:rPr lang="en-US" sz="1200" b="1" dirty="0" smtClean="0">
                <a:solidFill>
                  <a:schemeClr val="accent2"/>
                </a:solidFill>
                <a:latin typeface="Wingdings"/>
                <a:ea typeface="Wingdings"/>
                <a:cs typeface="Wingdings"/>
              </a:rPr>
              <a:t>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 1.1x10</a:t>
            </a:r>
            <a:r>
              <a:rPr lang="en-US" b="1" baseline="30000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9</a:t>
            </a:r>
            <a:r>
              <a:rPr lang="en-US" b="1" dirty="0" smtClean="0">
                <a:solidFill>
                  <a:schemeClr val="accent2"/>
                </a:solidFill>
                <a:latin typeface="Times New Roman"/>
                <a:cs typeface="Times New Roman"/>
              </a:rPr>
              <a:t>, more cooling]</a:t>
            </a:r>
          </a:p>
        </p:txBody>
      </p:sp>
      <p:pic>
        <p:nvPicPr>
          <p:cNvPr id="9" name="Picture 8" descr="pi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685800"/>
            <a:ext cx="8458200" cy="4844876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2743200" y="2819400"/>
            <a:ext cx="3810000" cy="0"/>
          </a:xfrm>
          <a:prstGeom prst="line">
            <a:avLst/>
          </a:prstGeom>
          <a:ln w="38100">
            <a:solidFill>
              <a:srgbClr val="3333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2990088"/>
            <a:ext cx="4038600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95400" y="3712464"/>
            <a:ext cx="4114800" cy="0"/>
          </a:xfrm>
          <a:prstGeom prst="line">
            <a:avLst/>
          </a:prstGeom>
          <a:ln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943600" y="1600200"/>
            <a:ext cx="3108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PHENIX Goal (0.7 recorded)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 rot="10800000" flipV="1">
            <a:off x="5562600" y="1981200"/>
            <a:ext cx="762000" cy="609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181600" y="2514600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 (complicated)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33600" y="2057400"/>
            <a:ext cx="2014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STAR Goal (TBD)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819400" y="609600"/>
            <a:ext cx="3583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Goals to be updated/corrected 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67699</TotalTime>
  <Words>416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Run 11 Plan based on PAC recommendation/ALD Guidance and 28.5 weeks cryo operation DRAFT-DRAFT</vt:lpstr>
      <vt:lpstr>Slide 3</vt:lpstr>
      <vt:lpstr>Slide 4</vt:lpstr>
      <vt:lpstr>Run-11 Au-Au luminosity projections 100 GeV/nucleon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 10 Au-Au Goals</dc:title>
  <dc:creator>Pile, Philip H</dc:creator>
  <cp:lastModifiedBy>C-AD</cp:lastModifiedBy>
  <cp:revision>318</cp:revision>
  <dcterms:created xsi:type="dcterms:W3CDTF">2010-05-18T15:33:59Z</dcterms:created>
  <dcterms:modified xsi:type="dcterms:W3CDTF">2010-10-20T14:13:11Z</dcterms:modified>
</cp:coreProperties>
</file>