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434" r:id="rId3"/>
    <p:sldId id="436" r:id="rId4"/>
    <p:sldId id="437" r:id="rId5"/>
    <p:sldId id="413" r:id="rId6"/>
    <p:sldId id="409" r:id="rId7"/>
    <p:sldId id="438" r:id="rId8"/>
    <p:sldId id="410" r:id="rId9"/>
    <p:sldId id="439" r:id="rId10"/>
    <p:sldId id="432" r:id="rId11"/>
    <p:sldId id="428" r:id="rId12"/>
    <p:sldId id="429" r:id="rId13"/>
    <p:sldId id="412" r:id="rId14"/>
    <p:sldId id="440" r:id="rId15"/>
    <p:sldId id="433" r:id="rId16"/>
    <p:sldId id="441" r:id="rId17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0000"/>
    <a:srgbClr val="339933"/>
    <a:srgbClr val="006600"/>
    <a:srgbClr val="339966"/>
    <a:srgbClr val="00CC66"/>
    <a:srgbClr val="CC0000"/>
    <a:srgbClr val="003399"/>
    <a:srgbClr val="0099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 autoAdjust="0"/>
    <p:restoredTop sz="92639" autoAdjust="0"/>
  </p:normalViewPr>
  <p:slideViewPr>
    <p:cSldViewPr>
      <p:cViewPr varScale="1">
        <p:scale>
          <a:sx n="70" d="100"/>
          <a:sy n="70" d="100"/>
        </p:scale>
        <p:origin x="-16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862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3673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30+10 min total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Criteria in effect from 8 April 2011, 22:08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493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</a:t>
            </a:r>
            <a:r>
              <a:rPr lang="en-US" baseline="0" dirty="0" smtClean="0"/>
              <a:t> store: 15408 with 0.165 </a:t>
            </a:r>
            <a:r>
              <a:rPr lang="en-US" baseline="0" dirty="0" err="1" smtClean="0"/>
              <a:t>pb</a:t>
            </a:r>
            <a:r>
              <a:rPr lang="en-US" baseline="0" dirty="0" smtClean="0"/>
              <a:t>^-1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87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909 RHIC aerial, R. Bowm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47800" y="838200"/>
            <a:ext cx="6400800" cy="22098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1"/>
                </a:solidFill>
              </a:rPr>
              <a:t>RHIC shut-down work 2011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/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Wolfram Fischer</a:t>
            </a:r>
            <a:r>
              <a:rPr lang="en-US" sz="700" dirty="0" smtClean="0">
                <a:solidFill>
                  <a:schemeClr val="tx1"/>
                </a:solidFill>
              </a:rPr>
              <a:t> </a:t>
            </a:r>
            <a:r>
              <a:rPr lang="en-US" sz="600" dirty="0" smtClean="0">
                <a:solidFill>
                  <a:schemeClr val="tx1"/>
                </a:solidFill>
              </a:rPr>
              <a:t/>
            </a:r>
            <a:br>
              <a:rPr lang="en-US" sz="600" dirty="0" smtClean="0">
                <a:solidFill>
                  <a:schemeClr val="tx1"/>
                </a:solidFill>
              </a:rPr>
            </a:br>
            <a:r>
              <a:rPr lang="en-US" sz="800" b="0" dirty="0" smtClean="0"/>
              <a:t/>
            </a:r>
            <a:br>
              <a:rPr lang="en-US" sz="800" b="0" dirty="0" smtClean="0"/>
            </a:br>
            <a:r>
              <a:rPr lang="en-US" sz="800" b="0" dirty="0" smtClean="0"/>
              <a:t/>
            </a:r>
            <a:br>
              <a:rPr lang="en-US" sz="800" b="0" dirty="0" smtClean="0"/>
            </a:br>
            <a:r>
              <a:rPr lang="en-US" sz="800" b="0" dirty="0"/>
              <a:t/>
            </a:r>
            <a:br>
              <a:rPr lang="en-US" sz="800" b="0" dirty="0"/>
            </a:br>
            <a:endParaRPr lang="en-US" sz="2200" b="0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5867400"/>
            <a:ext cx="2971800" cy="8382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algn="r"/>
            <a:r>
              <a:rPr lang="en-US" dirty="0" smtClean="0"/>
              <a:t>18 October 2011</a:t>
            </a:r>
          </a:p>
          <a:p>
            <a:pPr algn="r"/>
            <a:r>
              <a:rPr lang="en-US" dirty="0" smtClean="0"/>
              <a:t>RHIC Planning Meeting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rcRect/>
          <a:stretch>
            <a:fillRect/>
          </a:stretch>
        </p:blipFill>
        <p:spPr bwMode="auto">
          <a:xfrm>
            <a:off x="148917" y="5867400"/>
            <a:ext cx="28990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in Run-11 and Run-12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Run-11 store polarization as measured by H-jet (measures &lt;P&gt;): </a:t>
            </a:r>
            <a:r>
              <a:rPr lang="en-US" b="1" smtClean="0">
                <a:solidFill>
                  <a:schemeClr val="accent2"/>
                </a:solidFill>
              </a:rPr>
              <a:t/>
            </a:r>
            <a:br>
              <a:rPr lang="en-US" b="1" smtClean="0">
                <a:solidFill>
                  <a:schemeClr val="accent2"/>
                </a:solidFill>
              </a:rPr>
            </a:br>
            <a:r>
              <a:rPr lang="en-US" b="1" smtClean="0">
                <a:solidFill>
                  <a:schemeClr val="accent2"/>
                </a:solidFill>
              </a:rPr>
              <a:t>48% </a:t>
            </a:r>
            <a:r>
              <a:rPr lang="en-US" b="1" dirty="0" smtClean="0">
                <a:solidFill>
                  <a:schemeClr val="accent2"/>
                </a:solidFill>
              </a:rPr>
              <a:t>in Run-10 vs. 35% in Run-9</a:t>
            </a:r>
          </a:p>
          <a:p>
            <a:pPr marL="0" indent="0"/>
            <a:r>
              <a:rPr lang="en-US" sz="1600" dirty="0" smtClean="0"/>
              <a:t>    (polarization has a profile </a:t>
            </a:r>
            <a:r>
              <a:rPr lang="en-US" sz="1600" i="1" dirty="0" smtClean="0"/>
              <a:t>R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≈ </a:t>
            </a:r>
            <a:r>
              <a:rPr lang="en-US" sz="1600" i="1" dirty="0" err="1" smtClean="0"/>
              <a:t>R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 ≈ 0.2, </a:t>
            </a:r>
            <a:r>
              <a:rPr lang="en-US" sz="1600" i="1" dirty="0" smtClean="0"/>
              <a:t>R </a:t>
            </a:r>
            <a:r>
              <a:rPr lang="en-US" sz="1600" dirty="0" smtClean="0"/>
              <a:t>= </a:t>
            </a:r>
            <a:r>
              <a:rPr lang="en-US" sz="1600" dirty="0" smtClean="0">
                <a:latin typeface="Symbol" charset="2"/>
                <a:cs typeface="Symbol" charset="2"/>
              </a:rPr>
              <a:t>s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</a:t>
            </a:r>
            <a:r>
              <a:rPr lang="en-US" sz="1600" dirty="0" smtClean="0">
                <a:latin typeface="Symbol" charset="2"/>
                <a:cs typeface="Symbol" charset="2"/>
              </a:rPr>
              <a:t>s</a:t>
            </a:r>
            <a:r>
              <a:rPr lang="en-US" sz="1600" baseline="-25000" dirty="0" smtClean="0"/>
              <a:t>p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</a:t>
            </a:r>
            <a:r>
              <a:rPr lang="en-US" sz="1600" i="1" dirty="0" smtClean="0"/>
              <a:t>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in center up to 65%)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AGS horizontal tune jump system operational</a:t>
            </a:r>
            <a:br>
              <a:rPr lang="en-US" sz="1800" dirty="0" smtClean="0"/>
            </a:br>
            <a:r>
              <a:rPr lang="en-US" sz="1400" dirty="0"/>
              <a:t>	</a:t>
            </a:r>
            <a:r>
              <a:rPr lang="en-US" sz="1400" i="1" dirty="0" smtClean="0">
                <a:solidFill>
                  <a:srgbClr val="0000FF"/>
                </a:solidFill>
              </a:rPr>
              <a:t>P</a:t>
            </a:r>
            <a:r>
              <a:rPr lang="en-US" sz="1400" dirty="0" smtClean="0">
                <a:solidFill>
                  <a:srgbClr val="0000FF"/>
                </a:solidFill>
              </a:rPr>
              <a:t> +8% with high intensity</a:t>
            </a:r>
            <a:r>
              <a:rPr lang="en-US" sz="1400" dirty="0">
                <a:solidFill>
                  <a:srgbClr val="0000FF"/>
                </a:solidFill>
              </a:rPr>
              <a:t>, tested in Run-9, </a:t>
            </a:r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Acceleration near </a:t>
            </a:r>
            <a:r>
              <a:rPr lang="en-US" sz="1800" i="1" dirty="0" smtClean="0"/>
              <a:t>Q</a:t>
            </a:r>
            <a:r>
              <a:rPr lang="en-US" sz="1800" baseline="-25000" dirty="0" smtClean="0"/>
              <a:t>v</a:t>
            </a:r>
            <a:r>
              <a:rPr lang="en-US" sz="1800" dirty="0" smtClean="0"/>
              <a:t> = 2/3 in RHIC</a:t>
            </a:r>
            <a:br>
              <a:rPr lang="en-US" sz="1800" dirty="0" smtClean="0"/>
            </a:br>
            <a:r>
              <a:rPr lang="en-US" sz="1400" dirty="0"/>
              <a:t>	</a:t>
            </a:r>
            <a:r>
              <a:rPr lang="en-US" sz="1400" i="1" dirty="0">
                <a:solidFill>
                  <a:srgbClr val="0000FF"/>
                </a:solidFill>
              </a:rPr>
              <a:t>P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+25%, measured </a:t>
            </a:r>
            <a:r>
              <a:rPr lang="en-US" sz="1400" i="1" dirty="0" smtClean="0">
                <a:solidFill>
                  <a:srgbClr val="0000FF"/>
                </a:solidFill>
              </a:rPr>
              <a:t>P</a:t>
            </a:r>
            <a:r>
              <a:rPr lang="en-US" sz="1400" dirty="0" smtClean="0">
                <a:solidFill>
                  <a:srgbClr val="0000FF"/>
                </a:solidFill>
              </a:rPr>
              <a:t> transmission as function of Q</a:t>
            </a:r>
            <a:r>
              <a:rPr lang="en-US" sz="1400" baseline="-25000" dirty="0" smtClean="0">
                <a:solidFill>
                  <a:srgbClr val="0000FF"/>
                </a:solidFill>
              </a:rPr>
              <a:t>v</a:t>
            </a:r>
            <a:r>
              <a:rPr lang="en-US" sz="1400" dirty="0" smtClean="0">
                <a:solidFill>
                  <a:srgbClr val="0000FF"/>
                </a:solidFill>
              </a:rPr>
              <a:t> in Run-9, tested ramp with Au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	in Run-10, simulated differences between Au and p ramp last summer</a:t>
            </a:r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Vertical orbit control on ramp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	</a:t>
            </a:r>
            <a:r>
              <a:rPr lang="en-US" sz="1400" dirty="0" smtClean="0">
                <a:solidFill>
                  <a:srgbClr val="0000FF"/>
                </a:solidFill>
              </a:rPr>
              <a:t>20 </a:t>
            </a:r>
            <a:r>
              <a:rPr lang="en-US" sz="1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solidFill>
                  <a:srgbClr val="0000FF"/>
                </a:solidFill>
              </a:rPr>
              <a:t>m measured orbit rms late in ramp – real rms depends on BPM offsets</a:t>
            </a:r>
            <a:endParaRPr lang="en-US" sz="18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Smaller momentum spread on ramp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Run-12 incremental improvements: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Changes in source/LEBT/MEBT </a:t>
            </a:r>
            <a:r>
              <a:rPr lang="en-US" sz="1600" dirty="0" smtClean="0">
                <a:solidFill>
                  <a:srgbClr val="0000FF"/>
                </a:solidFill>
                <a:latin typeface="Wingdings3" charset="2"/>
                <a:cs typeface="Wingdings3" charset="2"/>
              </a:rPr>
              <a:t>g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</a:rPr>
              <a:t>P</a:t>
            </a:r>
            <a:r>
              <a:rPr lang="en-US" sz="1600" dirty="0" smtClean="0">
                <a:solidFill>
                  <a:srgbClr val="0000FF"/>
                </a:solidFill>
              </a:rPr>
              <a:t> +6% </a:t>
            </a:r>
            <a:endParaRPr lang="en-US" sz="1800" dirty="0" smtClean="0">
              <a:solidFill>
                <a:srgbClr val="0000FF"/>
              </a:solidFill>
              <a:latin typeface="Webdings3"/>
              <a:cs typeface="Webdings3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Smaller </a:t>
            </a:r>
            <a:r>
              <a:rPr lang="en-US" sz="1800" dirty="0" err="1" smtClean="0"/>
              <a:t>emittances</a:t>
            </a:r>
            <a:r>
              <a:rPr lang="en-US" sz="1800" dirty="0" smtClean="0"/>
              <a:t>, 24</a:t>
            </a:r>
            <a:r>
              <a:rPr lang="en-US" sz="1800" dirty="0" smtClean="0">
                <a:latin typeface="Wingdings3" charset="2"/>
                <a:cs typeface="Wingdings3" charset="2"/>
              </a:rPr>
              <a:t>g</a:t>
            </a:r>
            <a:r>
              <a:rPr lang="en-US" sz="1800" dirty="0" smtClean="0"/>
              <a:t>18 </a:t>
            </a:r>
            <a:r>
              <a:rPr lang="en-US" sz="1800" dirty="0" err="1" smtClean="0"/>
              <a:t>mm.mrad</a:t>
            </a:r>
            <a:r>
              <a:rPr lang="en-US" sz="1800" dirty="0" smtClean="0"/>
              <a:t> </a:t>
            </a:r>
            <a:r>
              <a:rPr lang="en-US" sz="1400" dirty="0" smtClean="0"/>
              <a:t>(less </a:t>
            </a:r>
            <a:r>
              <a:rPr lang="en-US" sz="1400" i="1" dirty="0" smtClean="0"/>
              <a:t>P</a:t>
            </a:r>
            <a:r>
              <a:rPr lang="en-US" sz="1400" dirty="0" smtClean="0"/>
              <a:t> profiles in AGS and RHIC) </a:t>
            </a:r>
            <a:r>
              <a:rPr lang="en-US" sz="1600" dirty="0">
                <a:solidFill>
                  <a:srgbClr val="0000FF"/>
                </a:solidFill>
                <a:latin typeface="Wingdings3" charset="2"/>
                <a:cs typeface="Wingdings3" charset="2"/>
              </a:rPr>
              <a:t>g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</a:rPr>
              <a:t>P</a:t>
            </a:r>
            <a:r>
              <a:rPr lang="en-US" sz="1600" dirty="0" smtClean="0">
                <a:solidFill>
                  <a:srgbClr val="0000FF"/>
                </a:solidFill>
              </a:rPr>
              <a:t> +8%</a:t>
            </a:r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Small change in store energy in RHIC </a:t>
            </a:r>
            <a:r>
              <a:rPr lang="en-US" sz="1400" dirty="0" smtClean="0"/>
              <a:t>(</a:t>
            </a:r>
            <a:r>
              <a:rPr lang="en-US" sz="1400" i="1" dirty="0" smtClean="0"/>
              <a:t>P</a:t>
            </a:r>
            <a:r>
              <a:rPr lang="en-US" sz="1400" dirty="0" smtClean="0"/>
              <a:t> lifetime reduction) </a:t>
            </a:r>
            <a:r>
              <a:rPr lang="en-US" sz="1600" dirty="0">
                <a:solidFill>
                  <a:srgbClr val="0000FF"/>
                </a:solidFill>
                <a:latin typeface="Wingdings3" charset="2"/>
                <a:cs typeface="Wingdings3" charset="2"/>
              </a:rPr>
              <a:t>g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</a:rPr>
              <a:t>P</a:t>
            </a:r>
            <a:r>
              <a:rPr lang="en-US" sz="1600" dirty="0" smtClean="0">
                <a:solidFill>
                  <a:srgbClr val="0000FF"/>
                </a:solidFill>
              </a:rPr>
              <a:t> +5%</a:t>
            </a:r>
            <a:endParaRPr lang="en-US" sz="1400" dirty="0" smtClean="0"/>
          </a:p>
          <a:p>
            <a:pPr marL="0" indent="0"/>
            <a:r>
              <a:rPr lang="en-US" sz="1800" b="1" dirty="0" smtClean="0">
                <a:solidFill>
                  <a:schemeClr val="accent2"/>
                </a:solidFill>
              </a:rPr>
              <a:t>Also need to prepare for further improvements in Run-13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67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DY in Run-11 (250 GeV </a:t>
            </a:r>
            <a:r>
              <a:rPr lang="en-US" dirty="0" err="1" smtClean="0"/>
              <a:t>pp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Beam envelope function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3.0 m at IP2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Reduced </a:t>
            </a:r>
            <a:r>
              <a:rPr lang="en-US" dirty="0"/>
              <a:t>IP2 </a:t>
            </a:r>
            <a:r>
              <a:rPr lang="en-US" dirty="0" smtClean="0"/>
              <a:t>crossing </a:t>
            </a:r>
            <a:r>
              <a:rPr lang="en-US" dirty="0"/>
              <a:t>angle from </a:t>
            </a:r>
            <a:r>
              <a:rPr lang="en-US" dirty="0" smtClean="0"/>
              <a:t>initially 2.0 mrad to zero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Added 3</a:t>
            </a:r>
            <a:r>
              <a:rPr lang="en-US" baseline="30000" dirty="0" smtClean="0"/>
              <a:t>rd</a:t>
            </a:r>
            <a:r>
              <a:rPr lang="en-US" dirty="0" smtClean="0"/>
              <a:t> collision with following criteria </a:t>
            </a:r>
            <a:r>
              <a:rPr lang="en-US" sz="1600" dirty="0" smtClean="0"/>
              <a:t>(last instruction)</a:t>
            </a:r>
            <a:r>
              <a:rPr lang="en-US" dirty="0" smtClean="0"/>
              <a:t>:</a:t>
            </a:r>
          </a:p>
          <a:p>
            <a:pPr marL="1481137" lvl="3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≤ 1.5x10</a:t>
            </a:r>
            <a:r>
              <a:rPr lang="en-US" baseline="30000" dirty="0" smtClean="0">
                <a:solidFill>
                  <a:srgbClr val="0000FF"/>
                </a:solidFill>
              </a:rPr>
              <a:t>11</a:t>
            </a:r>
          </a:p>
          <a:p>
            <a:pPr marL="1481137" lvl="3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Beam loss rate &lt;15%/h in both beams</a:t>
            </a:r>
          </a:p>
          <a:p>
            <a:pPr marL="1481137" lvl="3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Not before first polarization measurement 3h into store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 descr="15435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276600"/>
            <a:ext cx="4571999" cy="3292337"/>
          </a:xfrm>
          <a:prstGeom prst="rect">
            <a:avLst/>
          </a:prstGeom>
        </p:spPr>
      </p:pic>
      <p:pic>
        <p:nvPicPr>
          <p:cNvPr id="8" name="Picture 7" descr="15444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018" y="3276600"/>
            <a:ext cx="4460982" cy="32543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3883223"/>
            <a:ext cx="853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FF0000"/>
                </a:solidFill>
              </a:rPr>
              <a:t>PHENIX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4572000"/>
            <a:ext cx="650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3637" y="5635823"/>
            <a:ext cx="650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AnDY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5081" y="3364468"/>
            <a:ext cx="146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small impact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5220" y="3352800"/>
            <a:ext cx="3024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visible impact,</a:t>
            </a:r>
          </a:p>
          <a:p>
            <a:pPr algn="r"/>
            <a:r>
              <a:rPr lang="en-US" sz="1400" dirty="0" smtClean="0"/>
              <a:t>few percent loss to STAR/PHENIX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5181600"/>
            <a:ext cx="95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loss rates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086600" y="4443790"/>
            <a:ext cx="1524000" cy="35681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362200" y="3733800"/>
            <a:ext cx="14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Symbol" charset="2"/>
                <a:cs typeface="Symbol" charset="2"/>
              </a:rPr>
              <a:t>x</a:t>
            </a:r>
            <a:r>
              <a:rPr lang="en-US" sz="1800" dirty="0" smtClean="0"/>
              <a:t>/IP = 0.004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438400" y="4114800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85800" y="3276600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33400" y="2932518"/>
            <a:ext cx="14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Symbol" charset="2"/>
                <a:cs typeface="Symbol" charset="2"/>
              </a:rPr>
              <a:t>x</a:t>
            </a:r>
            <a:r>
              <a:rPr lang="en-US" sz="1800" dirty="0" smtClean="0"/>
              <a:t>/IP = 0.005</a:t>
            </a:r>
          </a:p>
        </p:txBody>
      </p:sp>
    </p:spTree>
    <p:extLst>
      <p:ext uri="{BB962C8B-B14F-4D97-AF65-F5344CB8AC3E}">
        <p14:creationId xmlns:p14="http://schemas.microsoft.com/office/powerpoint/2010/main" xmlns="" val="29858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uture operation of A</a:t>
            </a:r>
            <a:r>
              <a:rPr lang="en-US" baseline="-25000" dirty="0" smtClean="0"/>
              <a:t>n</a:t>
            </a:r>
            <a:r>
              <a:rPr lang="en-US" dirty="0" smtClean="0"/>
              <a:t>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Can reduce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/>
              <a:t>*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IP2</a:t>
            </a:r>
            <a:br>
              <a:rPr lang="en-US" dirty="0"/>
            </a:br>
            <a:r>
              <a:rPr lang="en-US" sz="1800" dirty="0">
                <a:solidFill>
                  <a:schemeClr val="accent2"/>
                </a:solidFill>
              </a:rPr>
              <a:t>	have run with </a:t>
            </a:r>
            <a:r>
              <a:rPr lang="en-US" sz="1800" dirty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sz="1800" baseline="30000" dirty="0">
                <a:solidFill>
                  <a:schemeClr val="accent2"/>
                </a:solidFill>
              </a:rPr>
              <a:t>*</a:t>
            </a:r>
            <a:r>
              <a:rPr lang="en-US" sz="1800" dirty="0">
                <a:solidFill>
                  <a:schemeClr val="accent2"/>
                </a:solidFill>
              </a:rPr>
              <a:t> = 2.0 m </a:t>
            </a:r>
            <a:r>
              <a:rPr lang="en-US" sz="1800" dirty="0" smtClean="0">
                <a:solidFill>
                  <a:schemeClr val="accent2"/>
                </a:solidFill>
              </a:rPr>
              <a:t>previously for BRAHMS</a:t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sz="1800" baseline="30000" dirty="0">
                <a:solidFill>
                  <a:schemeClr val="accent2"/>
                </a:solidFill>
              </a:rPr>
              <a:t>*</a:t>
            </a:r>
            <a:r>
              <a:rPr lang="en-US" sz="1800" dirty="0">
                <a:solidFill>
                  <a:schemeClr val="accent2"/>
                </a:solidFill>
              </a:rPr>
              <a:t> = 1.5 m </a:t>
            </a:r>
            <a:r>
              <a:rPr lang="en-US" sz="1800" dirty="0" smtClean="0">
                <a:solidFill>
                  <a:schemeClr val="accent2"/>
                </a:solidFill>
              </a:rPr>
              <a:t>probably ok, needs to be tested</a:t>
            </a:r>
            <a:endParaRPr lang="en-US" sz="1800" dirty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Longer stores </a:t>
            </a:r>
            <a:br>
              <a:rPr lang="en-US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	10h instead of 8h in Run-11 </a:t>
            </a:r>
            <a:r>
              <a:rPr lang="en-US" sz="1400" dirty="0" smtClean="0">
                <a:solidFill>
                  <a:srgbClr val="0000FF"/>
                </a:solidFill>
              </a:rPr>
              <a:t>(depends on luminosity lifetime and store-to-store time)</a:t>
            </a:r>
            <a:endParaRPr lang="en-US" sz="18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Collide earlier in store when conditions are met</a:t>
            </a:r>
            <a:br>
              <a:rPr lang="en-US" dirty="0" smtClean="0"/>
            </a:b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needs coordination with polarization measurement, PHENIX and STAR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Electron lenses (see later) if A</a:t>
            </a:r>
            <a:r>
              <a:rPr lang="en-US" baseline="-25000" dirty="0" smtClean="0"/>
              <a:t>n</a:t>
            </a:r>
            <a:r>
              <a:rPr lang="en-US" dirty="0" smtClean="0"/>
              <a:t>DY runs beyond Run-13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	increases max beam-beam tune spread, currently </a:t>
            </a:r>
            <a:r>
              <a:rPr lang="en-US" sz="1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800" dirty="0" err="1" smtClean="0">
                <a:solidFill>
                  <a:srgbClr val="0000FF"/>
                </a:solidFill>
              </a:rPr>
              <a:t>Q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max,bb</a:t>
            </a:r>
            <a:r>
              <a:rPr lang="en-US" sz="1800" dirty="0" smtClean="0">
                <a:solidFill>
                  <a:srgbClr val="0000FF"/>
                </a:solidFill>
              </a:rPr>
              <a:t> ≈ 0.015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 	can be used for to increase </a:t>
            </a:r>
            <a:r>
              <a:rPr lang="en-US" sz="1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x</a:t>
            </a:r>
            <a:r>
              <a:rPr lang="en-US" sz="1800" dirty="0" err="1" smtClean="0">
                <a:solidFill>
                  <a:srgbClr val="0000FF"/>
                </a:solidFill>
              </a:rPr>
              <a:t>~</a:t>
            </a:r>
            <a:r>
              <a:rPr lang="en-US" sz="1800" i="1" dirty="0" err="1" smtClean="0">
                <a:solidFill>
                  <a:srgbClr val="0000FF"/>
                </a:solidFill>
              </a:rPr>
              <a:t>N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1800" dirty="0" smtClean="0">
                <a:solidFill>
                  <a:srgbClr val="0000FF"/>
                </a:solidFill>
              </a:rPr>
              <a:t>/</a:t>
            </a:r>
            <a:r>
              <a:rPr lang="en-US" sz="18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sz="1800" dirty="0" smtClean="0">
                <a:solidFill>
                  <a:srgbClr val="0000FF"/>
                </a:solidFill>
              </a:rPr>
              <a:t> and/or number of collisions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3" descr="C:\Documents and Settings\wfischer.C-AD\My Documents\Work\p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473" y="3962400"/>
            <a:ext cx="5030527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6096000"/>
            <a:ext cx="2765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solidFill>
                  <a:srgbClr val="0000FF"/>
                </a:solidFill>
              </a:rPr>
              <a:t>p</a:t>
            </a:r>
            <a:r>
              <a:rPr lang="en-US" sz="2000" dirty="0" err="1" smtClean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 in Run-4 (100 GeV)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81" y="3995678"/>
            <a:ext cx="4077191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Run-11 luminosity at A</a:t>
            </a:r>
            <a:r>
              <a:rPr lang="en-US" baseline="-25000" dirty="0" smtClean="0"/>
              <a:t>n</a:t>
            </a:r>
            <a:r>
              <a:rPr lang="en-US" dirty="0" smtClean="0"/>
              <a:t>DY: </a:t>
            </a:r>
            <a:br>
              <a:rPr lang="en-US" dirty="0" smtClean="0"/>
            </a:br>
            <a:r>
              <a:rPr lang="en-US" dirty="0" smtClean="0"/>
              <a:t>   max ~0.5 pb</a:t>
            </a:r>
            <a:r>
              <a:rPr lang="en-US" baseline="30000" dirty="0" smtClean="0"/>
              <a:t>-1</a:t>
            </a:r>
            <a:r>
              <a:rPr lang="en-US" dirty="0" smtClean="0"/>
              <a:t>/store</a:t>
            </a:r>
            <a:endParaRPr lang="en-US" sz="1200" dirty="0" smtClean="0"/>
          </a:p>
          <a:p>
            <a:pPr algn="l"/>
            <a:endParaRPr lang="en-US" sz="1200" dirty="0"/>
          </a:p>
          <a:p>
            <a:r>
              <a:rPr lang="en-US" dirty="0" smtClean="0"/>
              <a:t>With improvements:</a:t>
            </a:r>
            <a:br>
              <a:rPr lang="en-US" dirty="0" smtClean="0"/>
            </a:br>
            <a:r>
              <a:rPr lang="en-US" dirty="0" smtClean="0"/>
              <a:t>   ~3x increase, </a:t>
            </a:r>
            <a:br>
              <a:rPr lang="en-US" dirty="0" smtClean="0"/>
            </a:br>
            <a:r>
              <a:rPr lang="en-US" dirty="0" smtClean="0"/>
              <a:t>  ~10 pb</a:t>
            </a:r>
            <a:r>
              <a:rPr lang="en-US" baseline="30000" dirty="0"/>
              <a:t>-1</a:t>
            </a:r>
            <a:r>
              <a:rPr lang="en-US" dirty="0" smtClean="0"/>
              <a:t>/week</a:t>
            </a:r>
            <a:br>
              <a:rPr lang="en-US" dirty="0" smtClean="0"/>
            </a:b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600" dirty="0" smtClean="0">
                <a:solidFill>
                  <a:srgbClr val="0000FF"/>
                </a:solidFill>
              </a:rPr>
              <a:t>(A</a:t>
            </a:r>
            <a:r>
              <a:rPr lang="en-US" sz="1600" baseline="-25000" dirty="0" smtClean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DY sees stronger impact of prematurely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aborted stores than STAR and PHENIX)</a:t>
            </a:r>
          </a:p>
        </p:txBody>
      </p:sp>
    </p:spTree>
    <p:extLst>
      <p:ext uri="{BB962C8B-B14F-4D97-AF65-F5344CB8AC3E}">
        <p14:creationId xmlns:p14="http://schemas.microsoft.com/office/powerpoint/2010/main" xmlns="" val="32540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Run-12 projections </a:t>
            </a:r>
            <a:r>
              <a:rPr lang="en-US" dirty="0" smtClean="0"/>
              <a:t>U-U at 96.4 GeV/nucleon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562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First </a:t>
            </a:r>
            <a:r>
              <a:rPr lang="en-US" dirty="0" smtClean="0"/>
              <a:t>RHIC U run, exploration for STAR/PHENIX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>
                <a:solidFill>
                  <a:srgbClr val="0000FF"/>
                </a:solidFill>
              </a:rPr>
              <a:t>need </a:t>
            </a:r>
            <a:r>
              <a:rPr lang="en-US" sz="1800" dirty="0" smtClean="0">
                <a:solidFill>
                  <a:srgbClr val="0000FF"/>
                </a:solidFill>
              </a:rPr>
              <a:t>EBIS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	charge state ~40, Booster injection efficiency may be different,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	Booster bunch merge </a:t>
            </a:r>
            <a:r>
              <a:rPr lang="en-US" sz="1800" dirty="0">
                <a:solidFill>
                  <a:srgbClr val="0000FF"/>
                </a:solidFill>
              </a:rPr>
              <a:t>needed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RHIC luminosity </a:t>
            </a:r>
            <a:r>
              <a:rPr lang="en-US" dirty="0" smtClean="0"/>
              <a:t>largely determined bunch intensity and cooling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same rigidity as 100 GeV/nucleon (no training)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0000FF"/>
                </a:solidFill>
                <a:cs typeface="Arial"/>
              </a:rPr>
              <a:t>3D stochastic cooling, increase </a:t>
            </a:r>
            <a:r>
              <a:rPr lang="en-US" sz="1800" dirty="0">
                <a:solidFill>
                  <a:srgbClr val="0000FF"/>
                </a:solidFill>
                <a:cs typeface="Arial"/>
              </a:rPr>
              <a:t>in off-momentum DA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1945195"/>
              </p:ext>
            </p:extLst>
          </p:nvPr>
        </p:nvGraphicFramePr>
        <p:xfrm>
          <a:off x="685800" y="2834640"/>
          <a:ext cx="7185910" cy="3870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1388"/>
                <a:gridCol w="1528918"/>
                <a:gridCol w="1119891"/>
                <a:gridCol w="1555713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Run-11</a:t>
                      </a:r>
                      <a:br>
                        <a:rPr lang="en-US" sz="2000" b="1" dirty="0" smtClean="0">
                          <a:latin typeface="Times New Roman"/>
                          <a:cs typeface="Times New Roman"/>
                        </a:rPr>
                      </a:br>
                      <a:r>
                        <a:rPr lang="en-US" sz="1800" b="1" dirty="0" smtClean="0">
                          <a:latin typeface="Times New Roman"/>
                          <a:cs typeface="Times New Roman"/>
                        </a:rPr>
                        <a:t>Au-Au</a:t>
                      </a:r>
                      <a:endParaRPr lang="en-US" sz="18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Run-12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projections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Number of bunches </a:t>
                      </a: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en-US" sz="2000" i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111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Times New Roman"/>
                          <a:cs typeface="Times New Roman"/>
                        </a:rPr>
                        <a:t>111</a:t>
                      </a:r>
                      <a:endParaRPr lang="en-US" sz="2400" b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Bunch intensity </a:t>
                      </a: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2000" baseline="-25000" dirty="0" smtClean="0"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1.3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Times New Roman"/>
                          <a:cs typeface="Times New Roman"/>
                        </a:rPr>
                        <a:t>0.6 – 0.85</a:t>
                      </a:r>
                      <a:endParaRPr lang="en-US" sz="2400" b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0.75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Times New Roman"/>
                          <a:cs typeface="Times New Roman"/>
                        </a:rPr>
                        <a:t>0.75</a:t>
                      </a:r>
                      <a:endParaRPr lang="en-US" sz="2400" b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Peak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luminosity </a:t>
                      </a:r>
                      <a:r>
                        <a:rPr lang="en-US" sz="2000" i="1" baseline="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peak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26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-2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lang="en-US" sz="2000" b="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11 – 21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Avg. store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luminosty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avg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26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-2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30</a:t>
                      </a:r>
                      <a:endParaRPr lang="en-US" sz="20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7 – 14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Luminosity per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week </a:t>
                      </a:r>
                      <a:r>
                        <a:rPr lang="en-US" sz="2000" baseline="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week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nb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1.0</a:t>
                      </a:r>
                      <a:endParaRPr lang="en-US" sz="20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0.2 – 0.45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Time-in-store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37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Times New Roman"/>
                          <a:cs typeface="Times New Roman"/>
                        </a:rPr>
                        <a:t>55</a:t>
                      </a:r>
                      <a:endParaRPr lang="en-US" sz="2400" b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66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Run-12 projections U-U at 96.4 GeV/nucleon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219200"/>
            <a:ext cx="8941986" cy="45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70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Run-12 projections </a:t>
            </a:r>
            <a:r>
              <a:rPr lang="en-US" dirty="0" smtClean="0"/>
              <a:t>Cu-Au at 100 GeV/nucleon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562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First ion run with EBIS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need both Cu and Au sources </a:t>
            </a:r>
            <a:r>
              <a:rPr lang="en-US" sz="1400" dirty="0" smtClean="0">
                <a:solidFill>
                  <a:srgbClr val="0000FF"/>
                </a:solidFill>
              </a:rPr>
              <a:t>(only gases for NSRL)</a:t>
            </a:r>
            <a:r>
              <a:rPr lang="en-US" sz="1800" dirty="0" smtClean="0">
                <a:solidFill>
                  <a:srgbClr val="0000FF"/>
                </a:solidFill>
              </a:rPr>
              <a:t>, Booster bunch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	merge needed </a:t>
            </a:r>
            <a:r>
              <a:rPr lang="en-US" sz="1400" dirty="0" smtClean="0">
                <a:solidFill>
                  <a:srgbClr val="0000FF"/>
                </a:solidFill>
              </a:rPr>
              <a:t>(no margin for longitudinal emittance increase in RHIC)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RHIC luminosity largely determined by bunch intensity and cooling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800" dirty="0" smtClean="0">
                <a:solidFill>
                  <a:srgbClr val="0000FF"/>
                </a:solidFill>
                <a:cs typeface="Arial"/>
              </a:rPr>
              <a:t>Cu </a:t>
            </a:r>
            <a:r>
              <a:rPr lang="en-US" sz="1800" dirty="0">
                <a:solidFill>
                  <a:srgbClr val="0000FF"/>
                </a:solidFill>
                <a:cs typeface="Arial"/>
              </a:rPr>
              <a:t>in Blue and Au in Yellow (like d-Au</a:t>
            </a:r>
            <a:r>
              <a:rPr lang="en-US" sz="1800" dirty="0" smtClean="0">
                <a:solidFill>
                  <a:srgbClr val="0000FF"/>
                </a:solidFill>
                <a:cs typeface="Arial"/>
              </a:rPr>
              <a:t>), ≈ same charge for Cu and Au </a:t>
            </a:r>
            <a:br>
              <a:rPr lang="en-US" sz="1800" dirty="0" smtClean="0">
                <a:solidFill>
                  <a:srgbClr val="0000FF"/>
                </a:solidFill>
                <a:cs typeface="Arial"/>
              </a:rPr>
            </a:br>
            <a:r>
              <a:rPr lang="en-US" sz="1800" dirty="0" smtClean="0">
                <a:solidFill>
                  <a:srgbClr val="0000FF"/>
                </a:solidFill>
                <a:cs typeface="Arial"/>
              </a:rPr>
              <a:t>	horizontal </a:t>
            </a:r>
            <a:r>
              <a:rPr lang="en-US" sz="1800" dirty="0">
                <a:solidFill>
                  <a:srgbClr val="0000FF"/>
                </a:solidFill>
                <a:cs typeface="Arial"/>
              </a:rPr>
              <a:t>stochastic </a:t>
            </a:r>
            <a:r>
              <a:rPr lang="en-US" sz="1800" dirty="0" smtClean="0">
                <a:solidFill>
                  <a:srgbClr val="0000FF"/>
                </a:solidFill>
                <a:cs typeface="Arial"/>
              </a:rPr>
              <a:t>cooling new (3D </a:t>
            </a:r>
            <a:r>
              <a:rPr lang="en-US" sz="1800" dirty="0" err="1" smtClean="0">
                <a:solidFill>
                  <a:srgbClr val="0000FF"/>
                </a:solidFill>
                <a:cs typeface="Arial"/>
              </a:rPr>
              <a:t>sc</a:t>
            </a:r>
            <a:r>
              <a:rPr lang="en-US" sz="1800" dirty="0" smtClean="0">
                <a:solidFill>
                  <a:srgbClr val="0000FF"/>
                </a:solidFill>
                <a:cs typeface="Arial"/>
              </a:rPr>
              <a:t> for Au and Cu)</a:t>
            </a:r>
            <a:br>
              <a:rPr lang="en-US" sz="1800" dirty="0" smtClean="0">
                <a:solidFill>
                  <a:srgbClr val="0000FF"/>
                </a:solidFill>
                <a:cs typeface="Arial"/>
              </a:rPr>
            </a:br>
            <a:r>
              <a:rPr lang="en-US" sz="1800" dirty="0" smtClean="0">
                <a:solidFill>
                  <a:srgbClr val="0000FF"/>
                </a:solidFill>
                <a:cs typeface="Arial"/>
              </a:rPr>
              <a:t>  	increase </a:t>
            </a:r>
            <a:r>
              <a:rPr lang="en-US" sz="1800" dirty="0">
                <a:solidFill>
                  <a:srgbClr val="0000FF"/>
                </a:solidFill>
                <a:cs typeface="Arial"/>
              </a:rPr>
              <a:t>in off-momentum </a:t>
            </a:r>
            <a:r>
              <a:rPr lang="en-US" sz="1800" dirty="0" smtClean="0">
                <a:solidFill>
                  <a:srgbClr val="0000FF"/>
                </a:solidFill>
                <a:cs typeface="Arial"/>
              </a:rPr>
              <a:t>DA </a:t>
            </a:r>
            <a:endParaRPr lang="en-US" sz="1800" dirty="0">
              <a:solidFill>
                <a:srgbClr val="0000FF"/>
              </a:solidFill>
              <a:cs typeface="Arial"/>
            </a:endParaRPr>
          </a:p>
          <a:p>
            <a:r>
              <a:rPr lang="en-US" sz="1800" dirty="0">
                <a:cs typeface="Arial"/>
              </a:rPr>
              <a:t>	</a:t>
            </a: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8793528"/>
              </p:ext>
            </p:extLst>
          </p:nvPr>
        </p:nvGraphicFramePr>
        <p:xfrm>
          <a:off x="457199" y="2895600"/>
          <a:ext cx="8305801" cy="390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1388"/>
                <a:gridCol w="1528918"/>
                <a:gridCol w="1119891"/>
                <a:gridCol w="1119891"/>
                <a:gridCol w="1555713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Run-5</a:t>
                      </a:r>
                      <a:br>
                        <a:rPr lang="en-US" sz="2000" b="1" dirty="0" smtClean="0">
                          <a:latin typeface="Times New Roman"/>
                          <a:cs typeface="Times New Roman"/>
                        </a:rPr>
                      </a:br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Cu-Cu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Run-11</a:t>
                      </a:r>
                      <a:br>
                        <a:rPr lang="en-US" sz="2000" b="1" dirty="0" smtClean="0">
                          <a:latin typeface="Times New Roman"/>
                          <a:cs typeface="Times New Roman"/>
                        </a:rPr>
                      </a:br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Au-Au</a:t>
                      </a:r>
                      <a:endParaRPr lang="en-US" sz="20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Max Run-12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projections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Number of bunches </a:t>
                      </a: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en-US" sz="2000" i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37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111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Times New Roman"/>
                          <a:cs typeface="Times New Roman"/>
                        </a:rPr>
                        <a:t>111</a:t>
                      </a:r>
                      <a:endParaRPr lang="en-US" sz="2400" b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Bunch intensity </a:t>
                      </a: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2000" baseline="-25000" dirty="0" smtClean="0"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4.5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1.3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Times New Roman"/>
                          <a:cs typeface="Times New Roman"/>
                        </a:rPr>
                        <a:t>4.0 / 1.3</a:t>
                      </a:r>
                      <a:endParaRPr lang="en-US" sz="2400" b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0.9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0.75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Times New Roman"/>
                          <a:cs typeface="Times New Roman"/>
                        </a:rPr>
                        <a:t>0.85</a:t>
                      </a:r>
                      <a:endParaRPr lang="en-US" sz="2400" b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Peak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luminosity </a:t>
                      </a:r>
                      <a:r>
                        <a:rPr lang="en-US" sz="2000" i="1" baseline="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peak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26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-2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200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lang="en-US" sz="2000" b="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170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Avg. store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luminosty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avg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26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-2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80</a:t>
                      </a:r>
                      <a:endParaRPr lang="en-US" sz="20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30</a:t>
                      </a:r>
                      <a:endParaRPr lang="en-US" sz="20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Luminosity per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week </a:t>
                      </a:r>
                      <a:r>
                        <a:rPr lang="en-US" sz="2000" baseline="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week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nb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2.4</a:t>
                      </a:r>
                      <a:endParaRPr lang="en-US" sz="20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1.0</a:t>
                      </a:r>
                      <a:endParaRPr lang="en-US" sz="20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3.1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Time-in-store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52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smtClean="0">
                          <a:latin typeface="Times New Roman"/>
                          <a:cs typeface="Times New Roman"/>
                        </a:rPr>
                        <a:t>59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Times New Roman"/>
                          <a:cs typeface="Times New Roman"/>
                        </a:rPr>
                        <a:t>55</a:t>
                      </a:r>
                      <a:endParaRPr lang="en-US" sz="2400" b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69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Run-12 projections Cu-Au at 100 GeV/nucleon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48" y="1295400"/>
            <a:ext cx="892698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38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576" y="2133600"/>
            <a:ext cx="8508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Plan to start cool-down on 3 January 2012.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So far no delay anticipated.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89332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Finished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AGS </a:t>
            </a:r>
            <a:r>
              <a:rPr lang="en-US" sz="1800" dirty="0"/>
              <a:t>Sextupole Coil Replacement – 6 magnets/sectors (</a:t>
            </a:r>
            <a:r>
              <a:rPr lang="en-US" sz="1800" dirty="0" err="1"/>
              <a:t>Badea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AGS </a:t>
            </a:r>
            <a:r>
              <a:rPr lang="en-US" sz="1800" dirty="0"/>
              <a:t>Siemens maintenance and inspection (</a:t>
            </a:r>
            <a:r>
              <a:rPr lang="en-US" sz="1800" dirty="0" err="1"/>
              <a:t>Badea</a:t>
            </a:r>
            <a:r>
              <a:rPr lang="en-US" sz="1800" dirty="0"/>
              <a:t>, </a:t>
            </a:r>
            <a:r>
              <a:rPr lang="en-US" sz="1800" dirty="0" err="1"/>
              <a:t>Porqueddu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AGS </a:t>
            </a:r>
            <a:r>
              <a:rPr lang="en-US" sz="1800" dirty="0"/>
              <a:t>G17 Quadrupole Coil Repair (Lehn, </a:t>
            </a:r>
            <a:r>
              <a:rPr lang="en-US" sz="1800" dirty="0" err="1"/>
              <a:t>Porqueddu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ETB </a:t>
            </a:r>
            <a:r>
              <a:rPr lang="en-US" sz="1800" dirty="0"/>
              <a:t>Beam Line Mods (Corrector and Quad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RHIC </a:t>
            </a:r>
            <a:r>
              <a:rPr lang="en-US" sz="1800" dirty="0"/>
              <a:t>e-lens installation prep: cryogenic DX tap and </a:t>
            </a:r>
            <a:r>
              <a:rPr lang="en-US" sz="1800" dirty="0" err="1"/>
              <a:t>xfer</a:t>
            </a:r>
            <a:r>
              <a:rPr lang="en-US" sz="1800" dirty="0"/>
              <a:t> line, cable tray, water, PS Racks (Hock, </a:t>
            </a:r>
            <a:r>
              <a:rPr lang="en-US" sz="1800" dirty="0" err="1"/>
              <a:t>Pendzick</a:t>
            </a:r>
            <a:r>
              <a:rPr lang="en-US" sz="1800" dirty="0"/>
              <a:t>, Phillips, </a:t>
            </a:r>
            <a:r>
              <a:rPr lang="en-US" sz="1800" dirty="0" err="1"/>
              <a:t>Lederle</a:t>
            </a:r>
            <a:r>
              <a:rPr lang="en-US" sz="1800" dirty="0"/>
              <a:t>, </a:t>
            </a:r>
            <a:r>
              <a:rPr lang="en-US" sz="1800" dirty="0" err="1"/>
              <a:t>Seberg</a:t>
            </a:r>
            <a:r>
              <a:rPr lang="en-US" sz="1800" dirty="0"/>
              <a:t>,   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RHIC </a:t>
            </a:r>
            <a:r>
              <a:rPr lang="en-US" sz="1800" dirty="0"/>
              <a:t>56 MHz installation prep: cable tray, cryogenic lines/compressor, PS Racks (</a:t>
            </a:r>
            <a:r>
              <a:rPr lang="en-US" sz="1800" dirty="0" err="1"/>
              <a:t>Lederle</a:t>
            </a:r>
            <a:r>
              <a:rPr lang="en-US" sz="1800" dirty="0"/>
              <a:t>, </a:t>
            </a:r>
            <a:r>
              <a:rPr lang="en-US" sz="1800" dirty="0" err="1"/>
              <a:t>Seberg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RHIC </a:t>
            </a:r>
            <a:r>
              <a:rPr lang="en-US" sz="1800" dirty="0"/>
              <a:t>RF π wave length </a:t>
            </a:r>
            <a:r>
              <a:rPr lang="en-US" sz="1800" dirty="0" err="1"/>
              <a:t>Acc</a:t>
            </a:r>
            <a:r>
              <a:rPr lang="en-US" sz="1800" dirty="0"/>
              <a:t> Cavity – Tuner Travel inspection, Damper Loop Inspection (Weiss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RHIC </a:t>
            </a:r>
            <a:r>
              <a:rPr lang="en-US" sz="1800" dirty="0"/>
              <a:t>RF Stochastic Cooling – Yellow Long Kicker rebuild (Lehn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RHIC </a:t>
            </a:r>
            <a:r>
              <a:rPr lang="en-US" sz="1800" dirty="0"/>
              <a:t>Collimators Inspect for Beam Induced Damage (Lehn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RHIC </a:t>
            </a:r>
            <a:r>
              <a:rPr lang="en-US" sz="1800" dirty="0"/>
              <a:t>Tank Farm Piping/Bellow Repair (</a:t>
            </a:r>
            <a:r>
              <a:rPr lang="en-US" sz="1800" dirty="0" err="1"/>
              <a:t>Lederle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RHIC </a:t>
            </a:r>
            <a:r>
              <a:rPr lang="en-US" sz="1800" dirty="0"/>
              <a:t>2:00 CeC cryogenic tap installation at DX Magnet (</a:t>
            </a:r>
            <a:r>
              <a:rPr lang="en-US" sz="1800" dirty="0" err="1"/>
              <a:t>Lederle</a:t>
            </a:r>
            <a:r>
              <a:rPr lang="en-US" sz="1800" dirty="0"/>
              <a:t>, </a:t>
            </a:r>
            <a:r>
              <a:rPr lang="en-US" sz="1800" dirty="0" err="1"/>
              <a:t>Seberg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 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33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Items to be finished before 16 December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BLIP </a:t>
            </a:r>
            <a:r>
              <a:rPr lang="en-US" sz="1800" dirty="0"/>
              <a:t>New Window Assembly (waiting for HP technicians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ETB </a:t>
            </a:r>
            <a:r>
              <a:rPr lang="en-US" sz="1800" dirty="0"/>
              <a:t>Inflector modification (if needed) (will be done by 1st week of December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AGS </a:t>
            </a:r>
            <a:r>
              <a:rPr lang="en-US" sz="1800" dirty="0"/>
              <a:t>Siemens Power Supply Bearing Oil System Maintenance (</a:t>
            </a:r>
            <a:r>
              <a:rPr lang="en-US" sz="1800" dirty="0" err="1"/>
              <a:t>Porqueddu</a:t>
            </a:r>
            <a:r>
              <a:rPr lang="en-US" sz="1800" dirty="0"/>
              <a:t>) (awaiting parts, will be done by 1st week of December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AGS </a:t>
            </a:r>
            <a:r>
              <a:rPr lang="en-US" sz="1800" dirty="0"/>
              <a:t>I5 Vacuum Chamber Replacement / I5&amp;J5 Beam Absorber (</a:t>
            </a:r>
            <a:r>
              <a:rPr lang="en-US" sz="1800" dirty="0" err="1"/>
              <a:t>Liaw</a:t>
            </a:r>
            <a:r>
              <a:rPr lang="en-US" sz="1800" dirty="0"/>
              <a:t>) (parts due in beginning of November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RHIC </a:t>
            </a:r>
            <a:r>
              <a:rPr lang="en-US" sz="1800" dirty="0"/>
              <a:t>ODH install relief detector test system  (</a:t>
            </a:r>
            <a:r>
              <a:rPr lang="en-US" sz="1800" dirty="0" err="1"/>
              <a:t>Theisen</a:t>
            </a:r>
            <a:r>
              <a:rPr lang="en-US" sz="1800" dirty="0"/>
              <a:t>, Sandberg, </a:t>
            </a:r>
            <a:r>
              <a:rPr lang="en-US" sz="1800" dirty="0" err="1"/>
              <a:t>Tallerico</a:t>
            </a:r>
            <a:r>
              <a:rPr lang="en-US" sz="1800" dirty="0"/>
              <a:t>) (complete middle of November and then testing, ODH zero will be delayed by testing and approval)</a:t>
            </a:r>
            <a:r>
              <a:rPr lang="en-US" sz="1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RHIC </a:t>
            </a:r>
            <a:r>
              <a:rPr lang="en-US" sz="1800" dirty="0">
                <a:solidFill>
                  <a:srgbClr val="0000FF"/>
                </a:solidFill>
              </a:rPr>
              <a:t>RF 9 MHz Cavity Upgrade </a:t>
            </a:r>
            <a:r>
              <a:rPr lang="en-US" sz="1800" dirty="0"/>
              <a:t>(</a:t>
            </a:r>
            <a:r>
              <a:rPr lang="en-US" sz="1800" dirty="0" err="1"/>
              <a:t>Liaw</a:t>
            </a:r>
            <a:r>
              <a:rPr lang="en-US" sz="1800" dirty="0"/>
              <a:t>) new capacitor tuner drive (Mahler) (Will be ready for RF testing November 1,  baked out by December 15)</a:t>
            </a:r>
            <a:r>
              <a:rPr lang="en-US" sz="1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RHIC </a:t>
            </a:r>
            <a:r>
              <a:rPr lang="en-US" sz="1800" dirty="0">
                <a:solidFill>
                  <a:srgbClr val="0000FF"/>
                </a:solidFill>
              </a:rPr>
              <a:t>RF Stochastic Cooling </a:t>
            </a:r>
            <a:r>
              <a:rPr lang="en-US" sz="1800" dirty="0"/>
              <a:t>– horizontal kickers and PU’s installation (</a:t>
            </a:r>
            <a:r>
              <a:rPr lang="en-US" sz="1800" dirty="0" err="1"/>
              <a:t>Liaw</a:t>
            </a:r>
            <a:r>
              <a:rPr lang="en-US" sz="1800" dirty="0"/>
              <a:t>) (First of 4 kickers shipped to the tunnel yesterday – blue #1,  Mike promises the blue #2 by next Friday, Yellow #1 and #2 are assembled but await RF testing they should both be in RHIC by the end of November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RHIC </a:t>
            </a:r>
            <a:r>
              <a:rPr lang="en-US" sz="1800" dirty="0">
                <a:solidFill>
                  <a:srgbClr val="0000FF"/>
                </a:solidFill>
              </a:rPr>
              <a:t>RF Stochastic Cooling </a:t>
            </a:r>
            <a:r>
              <a:rPr lang="en-US" sz="1800" dirty="0"/>
              <a:t>– Blue Long Kicker rebuild (</a:t>
            </a:r>
            <a:r>
              <a:rPr lang="en-US" sz="1800" dirty="0" err="1"/>
              <a:t>Liaw</a:t>
            </a:r>
            <a:r>
              <a:rPr lang="en-US" sz="1800" dirty="0"/>
              <a:t>) (Still have leaking feedthrough problems – we sprayed them before and we will spray them again if necessary – new motor drive mounting being designed and installed) should be back in the tunnel before the end of November.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7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76200"/>
            <a:ext cx="7944892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75078" y="6324600"/>
            <a:ext cx="43781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http://</a:t>
            </a:r>
            <a:r>
              <a:rPr lang="en-US" sz="1800" dirty="0" err="1">
                <a:solidFill>
                  <a:srgbClr val="0000FF"/>
                </a:solidFill>
              </a:rPr>
              <a:t>www.rhichome.bnl.gov</a:t>
            </a:r>
            <a:r>
              <a:rPr lang="en-US" sz="1800" dirty="0">
                <a:solidFill>
                  <a:srgbClr val="0000FF"/>
                </a:solidFill>
              </a:rPr>
              <a:t>/RHIC/Runs</a:t>
            </a:r>
            <a:r>
              <a:rPr lang="en-US" sz="1800" dirty="0" smtClean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7707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Run-12 projections </a:t>
            </a:r>
            <a:r>
              <a:rPr lang="en-US" dirty="0" err="1" smtClean="0"/>
              <a:t>p</a:t>
            </a:r>
            <a:r>
              <a:rPr lang="en-US" dirty="0" err="1">
                <a:solidFill>
                  <a:schemeClr val="tx1"/>
                </a:solidFill>
                <a:latin typeface="Wingdings3" charset="2"/>
                <a:cs typeface="Wingdings3" charset="2"/>
              </a:rPr>
              <a:t>h</a:t>
            </a:r>
            <a:r>
              <a:rPr lang="en-US" dirty="0" err="1" smtClean="0"/>
              <a:t>-p</a:t>
            </a:r>
            <a:r>
              <a:rPr lang="en-US" dirty="0" err="1">
                <a:solidFill>
                  <a:schemeClr val="tx1"/>
                </a:solidFill>
                <a:latin typeface="Wingdings3" charset="2"/>
                <a:cs typeface="Wingdings3" charset="2"/>
              </a:rPr>
              <a:t>h</a:t>
            </a:r>
            <a:r>
              <a:rPr lang="en-US" dirty="0" smtClean="0"/>
              <a:t> at 100 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/>
              <a:t>p</a:t>
            </a:r>
            <a:r>
              <a:rPr lang="en-US" dirty="0" err="1">
                <a:latin typeface="Wingdings3" charset="2"/>
                <a:cs typeface="Wingdings3" charset="2"/>
              </a:rPr>
              <a:t>h</a:t>
            </a:r>
            <a:r>
              <a:rPr lang="en-US" dirty="0" err="1"/>
              <a:t>-p</a:t>
            </a:r>
            <a:r>
              <a:rPr lang="en-US" dirty="0" err="1">
                <a:latin typeface="Wingdings3" charset="2"/>
                <a:cs typeface="Wingdings3" charset="2"/>
              </a:rPr>
              <a:t>h</a:t>
            </a:r>
            <a:r>
              <a:rPr lang="en-US" dirty="0"/>
              <a:t> at 100 </a:t>
            </a:r>
            <a:r>
              <a:rPr lang="en-US" dirty="0" smtClean="0"/>
              <a:t>GeV last done in Run-9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higher </a:t>
            </a:r>
            <a:r>
              <a:rPr lang="en-US" sz="1800" i="1" dirty="0" err="1" smtClean="0">
                <a:solidFill>
                  <a:schemeClr val="accent2"/>
                </a:solidFill>
              </a:rPr>
              <a:t>L</a:t>
            </a:r>
            <a:r>
              <a:rPr lang="en-US" sz="1800" baseline="-25000" dirty="0" err="1" smtClean="0">
                <a:solidFill>
                  <a:schemeClr val="accent2"/>
                </a:solidFill>
              </a:rPr>
              <a:t>peak</a:t>
            </a:r>
            <a:r>
              <a:rPr lang="en-US" sz="1800" dirty="0" smtClean="0">
                <a:solidFill>
                  <a:schemeClr val="accent2"/>
                </a:solidFill>
              </a:rPr>
              <a:t> (compared to Run-8) did not increase </a:t>
            </a:r>
            <a:r>
              <a:rPr lang="en-US" sz="1800" i="1" dirty="0" err="1" smtClean="0">
                <a:solidFill>
                  <a:schemeClr val="accent2"/>
                </a:solidFill>
              </a:rPr>
              <a:t>L</a:t>
            </a:r>
            <a:r>
              <a:rPr lang="en-US" sz="1800" baseline="-25000" dirty="0" err="1" smtClean="0">
                <a:solidFill>
                  <a:schemeClr val="accent2"/>
                </a:solidFill>
              </a:rPr>
              <a:t>avg</a:t>
            </a:r>
            <a:r>
              <a:rPr lang="en-US" sz="1800" dirty="0" smtClean="0">
                <a:solidFill>
                  <a:schemeClr val="accent2"/>
                </a:solidFill>
              </a:rPr>
              <a:t>, </a:t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	limited by beam-beam and other nonlinear effects</a:t>
            </a:r>
            <a:endParaRPr lang="en-US" sz="1800" baseline="-25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Expect only few improvements compared to Run-9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orbit/Q/</a:t>
            </a:r>
            <a:r>
              <a:rPr lang="en-US" sz="1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800" dirty="0" err="1" smtClean="0">
                <a:solidFill>
                  <a:srgbClr val="0000FF"/>
                </a:solidFill>
              </a:rPr>
              <a:t>Q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min</a:t>
            </a:r>
            <a:r>
              <a:rPr lang="en-US" sz="1800" dirty="0" smtClean="0">
                <a:solidFill>
                  <a:srgbClr val="0000FF"/>
                </a:solidFill>
              </a:rPr>
              <a:t>/Q’ control, periodic orbit correction and 10 Hz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	orbit feedback in store, 9 MHz + bouncers, collimation on ramp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Polarization as least as good as in Run-9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1264880"/>
              </p:ext>
            </p:extLst>
          </p:nvPr>
        </p:nvGraphicFramePr>
        <p:xfrm>
          <a:off x="762000" y="3185160"/>
          <a:ext cx="7315201" cy="298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5030"/>
                <a:gridCol w="1556426"/>
                <a:gridCol w="1167319"/>
                <a:gridCol w="1556426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Run-9</a:t>
                      </a:r>
                      <a:br>
                        <a:rPr lang="en-US" sz="2000" dirty="0" smtClean="0">
                          <a:latin typeface="Times New Roman"/>
                          <a:cs typeface="Times New Roman"/>
                        </a:rPr>
                      </a:b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achieved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Max Run-12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projections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Polarization </a:t>
                      </a:r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lang="en-US" sz="20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57</a:t>
                      </a:r>
                      <a:r>
                        <a:rPr lang="en-US" sz="2000" baseline="300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55-60</a:t>
                      </a:r>
                      <a:r>
                        <a:rPr lang="en-US" sz="2400" b="1" baseline="300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Peak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luminosity </a:t>
                      </a:r>
                      <a:r>
                        <a:rPr lang="en-US" sz="2000" i="1" baseline="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peak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30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-2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52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Avg. store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luminosty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avg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30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-2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28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30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Luminosity per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week </a:t>
                      </a:r>
                      <a:r>
                        <a:rPr lang="en-US" sz="2000" baseline="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week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pb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Time-in-store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53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Times New Roman"/>
                          <a:cs typeface="Times New Roman"/>
                        </a:rPr>
                        <a:t>55</a:t>
                      </a:r>
                      <a:endParaRPr lang="en-US" sz="2400" b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6138446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Zapf Dingbats" charset="0"/>
              <a:buChar char="★"/>
            </a:pPr>
            <a:r>
              <a:rPr lang="en-US" sz="1600" dirty="0" smtClean="0">
                <a:latin typeface="Times New Roman"/>
                <a:ea typeface="Zapf Dingbats"/>
                <a:cs typeface="Times New Roman"/>
                <a:sym typeface="Zapf Dingbats"/>
              </a:rPr>
              <a:t>H-jet measurement (intensity-average over transverse and longitudinal profiles)</a:t>
            </a:r>
            <a:endParaRPr lang="en-US" sz="1600" b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0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Run-12 projections </a:t>
            </a:r>
            <a:r>
              <a:rPr lang="en-US" dirty="0" err="1"/>
              <a:t>p</a:t>
            </a:r>
            <a:r>
              <a:rPr lang="en-US" dirty="0" err="1">
                <a:solidFill>
                  <a:schemeClr val="tx1"/>
                </a:solidFill>
                <a:latin typeface="Wingdings3" charset="2"/>
                <a:cs typeface="Wingdings3" charset="2"/>
              </a:rPr>
              <a:t>h</a:t>
            </a:r>
            <a:r>
              <a:rPr lang="en-US" dirty="0" err="1"/>
              <a:t>-p</a:t>
            </a:r>
            <a:r>
              <a:rPr lang="en-US" dirty="0" err="1">
                <a:solidFill>
                  <a:schemeClr val="tx1"/>
                </a:solidFill>
                <a:latin typeface="Wingdings3" charset="2"/>
                <a:cs typeface="Wingdings3" charset="2"/>
              </a:rPr>
              <a:t>h</a:t>
            </a:r>
            <a:r>
              <a:rPr lang="en-US" dirty="0"/>
              <a:t> at 100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pi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48" y="1587500"/>
            <a:ext cx="8625223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8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Run-12 projections </a:t>
            </a:r>
            <a:r>
              <a:rPr lang="en-US" dirty="0" err="1"/>
              <a:t>p</a:t>
            </a:r>
            <a:r>
              <a:rPr lang="en-US" dirty="0" err="1">
                <a:solidFill>
                  <a:schemeClr val="tx1"/>
                </a:solidFill>
                <a:latin typeface="Wingdings3" charset="2"/>
                <a:cs typeface="Wingdings3" charset="2"/>
              </a:rPr>
              <a:t>h</a:t>
            </a:r>
            <a:r>
              <a:rPr lang="en-US" dirty="0" err="1"/>
              <a:t>-p</a:t>
            </a:r>
            <a:r>
              <a:rPr lang="en-US" dirty="0" err="1">
                <a:solidFill>
                  <a:schemeClr val="tx1"/>
                </a:solidFill>
                <a:latin typeface="Wingdings3" charset="2"/>
                <a:cs typeface="Wingdings3" charset="2"/>
              </a:rPr>
              <a:t>h</a:t>
            </a:r>
            <a:r>
              <a:rPr lang="en-US" dirty="0"/>
              <a:t> at </a:t>
            </a:r>
            <a:r>
              <a:rPr lang="en-US" dirty="0" smtClean="0"/>
              <a:t>250 </a:t>
            </a:r>
            <a:r>
              <a:rPr lang="en-US" dirty="0"/>
              <a:t>GeV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/>
              <a:t>p</a:t>
            </a:r>
            <a:r>
              <a:rPr lang="en-US" dirty="0" err="1">
                <a:latin typeface="Wingdings3" charset="2"/>
                <a:cs typeface="Wingdings3" charset="2"/>
              </a:rPr>
              <a:t>h</a:t>
            </a:r>
            <a:r>
              <a:rPr lang="en-US" dirty="0" err="1"/>
              <a:t>-p</a:t>
            </a:r>
            <a:r>
              <a:rPr lang="en-US" dirty="0" err="1">
                <a:latin typeface="Wingdings3" charset="2"/>
                <a:cs typeface="Wingdings3" charset="2"/>
              </a:rPr>
              <a:t>h</a:t>
            </a:r>
            <a:r>
              <a:rPr lang="en-US" dirty="0"/>
              <a:t> at </a:t>
            </a:r>
            <a:r>
              <a:rPr lang="en-US" dirty="0" smtClean="0"/>
              <a:t>250 </a:t>
            </a:r>
            <a:r>
              <a:rPr lang="en-US" dirty="0"/>
              <a:t>GeV </a:t>
            </a:r>
            <a:r>
              <a:rPr lang="en-US" dirty="0" smtClean="0"/>
              <a:t>demonstrated full luminosity potential</a:t>
            </a:r>
            <a:br>
              <a:rPr lang="en-US" dirty="0" smtClean="0"/>
            </a:br>
            <a:r>
              <a:rPr lang="en-US" sz="1800" dirty="0" smtClean="0">
                <a:solidFill>
                  <a:schemeClr val="accent2"/>
                </a:solidFill>
              </a:rPr>
              <a:t>	commissioned AGS tune jumps, 9 MHz rf, orbit</a:t>
            </a:r>
            <a:r>
              <a:rPr lang="en-US" sz="1800" dirty="0">
                <a:solidFill>
                  <a:schemeClr val="accent2"/>
                </a:solidFill>
              </a:rPr>
              <a:t>/Q/</a:t>
            </a:r>
            <a:r>
              <a:rPr lang="en-US" sz="18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D</a:t>
            </a:r>
            <a:r>
              <a:rPr lang="en-US" sz="1800" dirty="0" err="1">
                <a:solidFill>
                  <a:schemeClr val="accent2"/>
                </a:solidFill>
              </a:rPr>
              <a:t>Q</a:t>
            </a:r>
            <a:r>
              <a:rPr lang="en-US" sz="1800" baseline="-25000" dirty="0" err="1">
                <a:solidFill>
                  <a:schemeClr val="accent2"/>
                </a:solidFill>
              </a:rPr>
              <a:t>min</a:t>
            </a:r>
            <a:r>
              <a:rPr lang="en-US" sz="1800" dirty="0">
                <a:solidFill>
                  <a:schemeClr val="accent2"/>
                </a:solidFill>
              </a:rPr>
              <a:t>/Q’ control, </a:t>
            </a:r>
            <a:r>
              <a:rPr lang="en-US" sz="1800" dirty="0" smtClean="0">
                <a:solidFill>
                  <a:schemeClr val="accent2"/>
                </a:solidFill>
              </a:rPr>
              <a:t>	periodic </a:t>
            </a:r>
            <a:r>
              <a:rPr lang="en-US" sz="1800" dirty="0">
                <a:solidFill>
                  <a:schemeClr val="accent2"/>
                </a:solidFill>
              </a:rPr>
              <a:t>orbit </a:t>
            </a:r>
            <a:r>
              <a:rPr lang="en-US" sz="1800" dirty="0" smtClean="0">
                <a:solidFill>
                  <a:schemeClr val="accent2"/>
                </a:solidFill>
              </a:rPr>
              <a:t>correction </a:t>
            </a:r>
            <a:r>
              <a:rPr lang="en-US" sz="1800" dirty="0">
                <a:solidFill>
                  <a:schemeClr val="accent2"/>
                </a:solidFill>
              </a:rPr>
              <a:t>and 10 Hz </a:t>
            </a:r>
            <a:r>
              <a:rPr lang="en-US" sz="1800" dirty="0" smtClean="0">
                <a:solidFill>
                  <a:schemeClr val="accent2"/>
                </a:solidFill>
              </a:rPr>
              <a:t>orbit </a:t>
            </a:r>
            <a:r>
              <a:rPr lang="en-US" sz="1800" dirty="0">
                <a:solidFill>
                  <a:schemeClr val="accent2"/>
                </a:solidFill>
              </a:rPr>
              <a:t>feedback in store, collimation </a:t>
            </a:r>
            <a:r>
              <a:rPr lang="en-US" sz="1800" dirty="0" smtClean="0">
                <a:solidFill>
                  <a:schemeClr val="accent2"/>
                </a:solidFill>
              </a:rPr>
              <a:t>	on ramp, dump upgrade, CNI upgrade, …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Fast ramp up to peak performance (i.e. faster than in Run-11)</a:t>
            </a:r>
            <a:br>
              <a:rPr lang="en-US" dirty="0" smtClean="0"/>
            </a:br>
            <a:r>
              <a:rPr lang="en-US" dirty="0" smtClean="0"/>
              <a:t>+ better polarization</a:t>
            </a:r>
            <a:br>
              <a:rPr lang="en-US" dirty="0" smtClean="0"/>
            </a:br>
            <a:r>
              <a:rPr lang="en-US" dirty="0" smtClean="0"/>
              <a:t>+ smaller </a:t>
            </a:r>
            <a:r>
              <a:rPr lang="en-US" dirty="0" err="1" smtClean="0"/>
              <a:t>emittances</a:t>
            </a:r>
            <a:r>
              <a:rPr lang="en-US" dirty="0" smtClean="0"/>
              <a:t> (in all dimension)</a:t>
            </a:r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6737475"/>
              </p:ext>
            </p:extLst>
          </p:nvPr>
        </p:nvGraphicFramePr>
        <p:xfrm>
          <a:off x="838200" y="3108960"/>
          <a:ext cx="7391400" cy="298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6645"/>
                <a:gridCol w="1572639"/>
                <a:gridCol w="1151916"/>
                <a:gridCol w="160020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Run-11</a:t>
                      </a:r>
                      <a:br>
                        <a:rPr lang="en-US" sz="2000" b="1" dirty="0" smtClean="0">
                          <a:latin typeface="Times New Roman"/>
                          <a:cs typeface="Times New Roman"/>
                        </a:rPr>
                      </a:br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achieved</a:t>
                      </a:r>
                      <a:endParaRPr lang="en-US" sz="20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Max Run-12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projections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Polarization </a:t>
                      </a:r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lang="en-US" sz="200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48</a:t>
                      </a:r>
                      <a:r>
                        <a:rPr lang="en-US" sz="2000" b="0" baseline="300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endParaRPr lang="en-US" sz="20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50-55</a:t>
                      </a:r>
                      <a:r>
                        <a:rPr lang="en-US" sz="2400" b="1" baseline="300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Peak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luminosity </a:t>
                      </a:r>
                      <a:r>
                        <a:rPr lang="en-US" sz="2000" i="1" baseline="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peak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30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-2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145</a:t>
                      </a:r>
                      <a:r>
                        <a:rPr lang="en-US" sz="2000" b="0" baseline="30000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en-US" sz="2000" b="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200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Avg. store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luminosty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avg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30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-2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90</a:t>
                      </a:r>
                      <a:r>
                        <a:rPr lang="en-US" sz="2000" b="0" baseline="30000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en-US" sz="20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125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Luminosity per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week </a:t>
                      </a:r>
                      <a:r>
                        <a:rPr lang="en-US" sz="2000" baseline="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2000" baseline="-25000" dirty="0" err="1" smtClean="0">
                          <a:latin typeface="Times New Roman"/>
                          <a:cs typeface="Times New Roman"/>
                        </a:rPr>
                        <a:t>week</a:t>
                      </a:r>
                      <a:endParaRPr lang="en-US" sz="20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pb</a:t>
                      </a:r>
                      <a:r>
                        <a:rPr lang="en-US" sz="2000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000" baseline="30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/>
                          <a:cs typeface="Times New Roman"/>
                        </a:rPr>
                        <a:t>25</a:t>
                      </a:r>
                      <a:endParaRPr lang="en-US" sz="20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40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Time-in-store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lang="en-US" sz="200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/>
                          <a:cs typeface="Times New Roman"/>
                        </a:rPr>
                        <a:t>37</a:t>
                      </a:r>
                      <a:endParaRPr lang="en-US" sz="2000" b="0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Times New Roman"/>
                          <a:cs typeface="Times New Roman"/>
                        </a:rPr>
                        <a:t>55</a:t>
                      </a:r>
                      <a:endParaRPr lang="en-US" sz="2400" b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6138446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Zapf Dingbats" charset="0"/>
              <a:buChar char="★"/>
            </a:pPr>
            <a:r>
              <a:rPr lang="en-US" sz="1600" dirty="0" smtClean="0">
                <a:latin typeface="Times New Roman"/>
                <a:ea typeface="Zapf Dingbats"/>
                <a:cs typeface="Times New Roman"/>
                <a:sym typeface="Zapf Dingbats"/>
              </a:rPr>
              <a:t>H-jet measurement (intensity-average over transverse and longitudinal profiles)</a:t>
            </a:r>
            <a:endParaRPr lang="en-US" sz="1600" b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4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Run-12 projections </a:t>
            </a:r>
            <a:r>
              <a:rPr lang="en-US" dirty="0" err="1"/>
              <a:t>p</a:t>
            </a:r>
            <a:r>
              <a:rPr lang="en-US" dirty="0" err="1">
                <a:solidFill>
                  <a:schemeClr val="tx1"/>
                </a:solidFill>
                <a:latin typeface="Wingdings3" charset="2"/>
                <a:cs typeface="Wingdings3" charset="2"/>
              </a:rPr>
              <a:t>h</a:t>
            </a:r>
            <a:r>
              <a:rPr lang="en-US" dirty="0" err="1"/>
              <a:t>-p</a:t>
            </a:r>
            <a:r>
              <a:rPr lang="en-US" dirty="0" err="1">
                <a:solidFill>
                  <a:schemeClr val="tx1"/>
                </a:solidFill>
                <a:latin typeface="Wingdings3" charset="2"/>
                <a:cs typeface="Wingdings3" charset="2"/>
              </a:rPr>
              <a:t>h</a:t>
            </a:r>
            <a:r>
              <a:rPr lang="en-US" dirty="0"/>
              <a:t> at 250 GeV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48" y="1371600"/>
            <a:ext cx="892698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234417"/>
      </p:ext>
    </p:extLst>
  </p:cSld>
  <p:clrMapOvr>
    <a:masterClrMapping/>
  </p:clrMapOvr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46346883</TotalTime>
  <Words>659</Words>
  <Application>Microsoft Office PowerPoint</Application>
  <PresentationFormat>Letter Paper (8.5x11 in)</PresentationFormat>
  <Paragraphs>235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Uslhc</vt:lpstr>
      <vt:lpstr> RHIC shut-down work 2011    Wolfram Fischer     </vt:lpstr>
      <vt:lpstr>Slide 2</vt:lpstr>
      <vt:lpstr>Finished items</vt:lpstr>
      <vt:lpstr>Items to be finished before 16 December</vt:lpstr>
      <vt:lpstr>Slide 5</vt:lpstr>
      <vt:lpstr>Run-12 projections ph-ph at 100 GeV</vt:lpstr>
      <vt:lpstr>Run-12 projections ph-ph at 100 GeV</vt:lpstr>
      <vt:lpstr>Run-12 projections ph-ph at 250 GeV</vt:lpstr>
      <vt:lpstr>Run-12 projections ph-ph at 250 GeV</vt:lpstr>
      <vt:lpstr>Polarization in Run-11 and Run-12</vt:lpstr>
      <vt:lpstr>AnDY in Run-11 (250 GeV pp)</vt:lpstr>
      <vt:lpstr>Future operation of AnDY </vt:lpstr>
      <vt:lpstr>Run-12 projections U-U at 96.4 GeV/nucleon </vt:lpstr>
      <vt:lpstr>Run-12 projections U-U at 96.4 GeV/nucleon </vt:lpstr>
      <vt:lpstr>Run-12 projections Cu-Au at 100 GeV/nucleon</vt:lpstr>
      <vt:lpstr>Run-12 projections Cu-Au at 100 GeV/nucleon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C-AD</cp:lastModifiedBy>
  <cp:revision>1845</cp:revision>
  <cp:lastPrinted>1998-09-11T14:49:03Z</cp:lastPrinted>
  <dcterms:created xsi:type="dcterms:W3CDTF">2010-10-13T07:28:15Z</dcterms:created>
  <dcterms:modified xsi:type="dcterms:W3CDTF">2011-10-14T19:07:02Z</dcterms:modified>
</cp:coreProperties>
</file>