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handoutMasterIdLst>
    <p:handoutMasterId r:id="rId95"/>
  </p:handoutMasterIdLst>
  <p:sldIdLst>
    <p:sldId id="458" r:id="rId2"/>
    <p:sldId id="532" r:id="rId3"/>
    <p:sldId id="576" r:id="rId4"/>
    <p:sldId id="557" r:id="rId5"/>
    <p:sldId id="582" r:id="rId6"/>
    <p:sldId id="456" r:id="rId7"/>
    <p:sldId id="461" r:id="rId8"/>
    <p:sldId id="537" r:id="rId9"/>
    <p:sldId id="572" r:id="rId10"/>
    <p:sldId id="556" r:id="rId11"/>
    <p:sldId id="477" r:id="rId12"/>
    <p:sldId id="574" r:id="rId13"/>
    <p:sldId id="570" r:id="rId14"/>
    <p:sldId id="577" r:id="rId15"/>
    <p:sldId id="578" r:id="rId16"/>
    <p:sldId id="579" r:id="rId17"/>
    <p:sldId id="580" r:id="rId18"/>
    <p:sldId id="575" r:id="rId19"/>
    <p:sldId id="533" r:id="rId20"/>
    <p:sldId id="549" r:id="rId21"/>
    <p:sldId id="562" r:id="rId22"/>
    <p:sldId id="564" r:id="rId23"/>
    <p:sldId id="571" r:id="rId24"/>
    <p:sldId id="566" r:id="rId25"/>
    <p:sldId id="567" r:id="rId26"/>
    <p:sldId id="563" r:id="rId27"/>
    <p:sldId id="560" r:id="rId28"/>
    <p:sldId id="559" r:id="rId29"/>
    <p:sldId id="573" r:id="rId30"/>
    <p:sldId id="558" r:id="rId31"/>
    <p:sldId id="561" r:id="rId32"/>
    <p:sldId id="554" r:id="rId33"/>
    <p:sldId id="551" r:id="rId34"/>
    <p:sldId id="552" r:id="rId35"/>
    <p:sldId id="548" r:id="rId36"/>
    <p:sldId id="547" r:id="rId37"/>
    <p:sldId id="496" r:id="rId38"/>
    <p:sldId id="536" r:id="rId39"/>
    <p:sldId id="529" r:id="rId40"/>
    <p:sldId id="535" r:id="rId41"/>
    <p:sldId id="545" r:id="rId42"/>
    <p:sldId id="530" r:id="rId43"/>
    <p:sldId id="523" r:id="rId44"/>
    <p:sldId id="494" r:id="rId45"/>
    <p:sldId id="531" r:id="rId46"/>
    <p:sldId id="519" r:id="rId47"/>
    <p:sldId id="528" r:id="rId48"/>
    <p:sldId id="525" r:id="rId49"/>
    <p:sldId id="521" r:id="rId50"/>
    <p:sldId id="527" r:id="rId51"/>
    <p:sldId id="518" r:id="rId52"/>
    <p:sldId id="526" r:id="rId53"/>
    <p:sldId id="522" r:id="rId54"/>
    <p:sldId id="524" r:id="rId55"/>
    <p:sldId id="510" r:id="rId56"/>
    <p:sldId id="509" r:id="rId57"/>
    <p:sldId id="502" r:id="rId58"/>
    <p:sldId id="500" r:id="rId59"/>
    <p:sldId id="501" r:id="rId60"/>
    <p:sldId id="490" r:id="rId61"/>
    <p:sldId id="476" r:id="rId62"/>
    <p:sldId id="480" r:id="rId63"/>
    <p:sldId id="492" r:id="rId64"/>
    <p:sldId id="493" r:id="rId65"/>
    <p:sldId id="489" r:id="rId66"/>
    <p:sldId id="505" r:id="rId67"/>
    <p:sldId id="507" r:id="rId68"/>
    <p:sldId id="491" r:id="rId69"/>
    <p:sldId id="503" r:id="rId70"/>
    <p:sldId id="504" r:id="rId71"/>
    <p:sldId id="471" r:id="rId72"/>
    <p:sldId id="487" r:id="rId73"/>
    <p:sldId id="467" r:id="rId74"/>
    <p:sldId id="481" r:id="rId75"/>
    <p:sldId id="483" r:id="rId76"/>
    <p:sldId id="484" r:id="rId77"/>
    <p:sldId id="485" r:id="rId78"/>
    <p:sldId id="486" r:id="rId79"/>
    <p:sldId id="479" r:id="rId80"/>
    <p:sldId id="475" r:id="rId81"/>
    <p:sldId id="452" r:id="rId82"/>
    <p:sldId id="474" r:id="rId83"/>
    <p:sldId id="473" r:id="rId84"/>
    <p:sldId id="472" r:id="rId85"/>
    <p:sldId id="468" r:id="rId86"/>
    <p:sldId id="447" r:id="rId87"/>
    <p:sldId id="460" r:id="rId88"/>
    <p:sldId id="465" r:id="rId89"/>
    <p:sldId id="345" r:id="rId90"/>
    <p:sldId id="455" r:id="rId91"/>
    <p:sldId id="453" r:id="rId92"/>
    <p:sldId id="454" r:id="rId93"/>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C4FD0F"/>
    <a:srgbClr val="008950"/>
    <a:srgbClr val="FE32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7" autoAdjust="0"/>
    <p:restoredTop sz="98978" autoAdjust="0"/>
  </p:normalViewPr>
  <p:slideViewPr>
    <p:cSldViewPr>
      <p:cViewPr>
        <p:scale>
          <a:sx n="110" d="100"/>
          <a:sy n="110" d="100"/>
        </p:scale>
        <p:origin x="-1152" y="60"/>
      </p:cViewPr>
      <p:guideLst>
        <p:guide orient="horz" pos="2160"/>
        <p:guide pos="2880"/>
      </p:guideLst>
    </p:cSldViewPr>
  </p:slideViewPr>
  <p:outlineViewPr>
    <p:cViewPr>
      <p:scale>
        <a:sx n="33" d="100"/>
        <a:sy n="33" d="100"/>
      </p:scale>
      <p:origin x="0" y="262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82435" cy="464497"/>
          </a:xfrm>
          <a:prstGeom prst="rect">
            <a:avLst/>
          </a:prstGeom>
        </p:spPr>
        <p:txBody>
          <a:bodyPr vert="horz" lIns="91432" tIns="45716" rIns="91432" bIns="45716"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897804" y="3"/>
            <a:ext cx="2982435" cy="464497"/>
          </a:xfrm>
          <a:prstGeom prst="rect">
            <a:avLst/>
          </a:prstGeom>
        </p:spPr>
        <p:txBody>
          <a:bodyPr vert="horz" wrap="square" lIns="91432" tIns="45716" rIns="91432" bIns="45716" numCol="1" anchor="t" anchorCtr="0" compatLnSpc="1">
            <a:prstTxWarp prst="textNoShape">
              <a:avLst/>
            </a:prstTxWarp>
          </a:bodyPr>
          <a:lstStyle>
            <a:lvl1pPr algn="r">
              <a:defRPr sz="1200"/>
            </a:lvl1pPr>
          </a:lstStyle>
          <a:p>
            <a:fld id="{F76865FC-FA16-4127-BC52-3CCAAD81FE73}" type="datetime1">
              <a:rPr lang="en-US"/>
              <a:pPr/>
              <a:t>6/5/2012</a:t>
            </a:fld>
            <a:endParaRPr lang="en-US"/>
          </a:p>
        </p:txBody>
      </p:sp>
      <p:sp>
        <p:nvSpPr>
          <p:cNvPr id="4" name="Footer Placeholder 3"/>
          <p:cNvSpPr>
            <a:spLocks noGrp="1"/>
          </p:cNvSpPr>
          <p:nvPr>
            <p:ph type="ftr" sz="quarter" idx="2"/>
          </p:nvPr>
        </p:nvSpPr>
        <p:spPr>
          <a:xfrm>
            <a:off x="1" y="8830288"/>
            <a:ext cx="2982435" cy="464497"/>
          </a:xfrm>
          <a:prstGeom prst="rect">
            <a:avLst/>
          </a:prstGeom>
        </p:spPr>
        <p:txBody>
          <a:bodyPr vert="horz" lIns="91432" tIns="45716" rIns="91432" bIns="45716"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897804" y="8830288"/>
            <a:ext cx="2982435" cy="464497"/>
          </a:xfrm>
          <a:prstGeom prst="rect">
            <a:avLst/>
          </a:prstGeom>
        </p:spPr>
        <p:txBody>
          <a:bodyPr vert="horz" wrap="square" lIns="91432" tIns="45716" rIns="91432" bIns="45716" numCol="1" anchor="b" anchorCtr="0" compatLnSpc="1">
            <a:prstTxWarp prst="textNoShape">
              <a:avLst/>
            </a:prstTxWarp>
          </a:bodyPr>
          <a:lstStyle>
            <a:lvl1pPr algn="r">
              <a:defRPr sz="1200"/>
            </a:lvl1pPr>
          </a:lstStyle>
          <a:p>
            <a:fld id="{E2C478F2-E0DC-4AEB-99E7-3655834E4746}" type="slidenum">
              <a:rPr lang="en-US"/>
              <a:pPr/>
              <a:t>‹#›</a:t>
            </a:fld>
            <a:endParaRPr lang="en-US"/>
          </a:p>
        </p:txBody>
      </p:sp>
    </p:spTree>
    <p:extLst>
      <p:ext uri="{BB962C8B-B14F-4D97-AF65-F5344CB8AC3E}">
        <p14:creationId xmlns:p14="http://schemas.microsoft.com/office/powerpoint/2010/main" val="310455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82435" cy="464497"/>
          </a:xfrm>
          <a:prstGeom prst="rect">
            <a:avLst/>
          </a:prstGeom>
        </p:spPr>
        <p:txBody>
          <a:bodyPr vert="horz" lIns="91432" tIns="45716" rIns="91432" bIns="4571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97804" y="3"/>
            <a:ext cx="2982435" cy="464497"/>
          </a:xfrm>
          <a:prstGeom prst="rect">
            <a:avLst/>
          </a:prstGeom>
        </p:spPr>
        <p:txBody>
          <a:bodyPr vert="horz" wrap="square" lIns="91432" tIns="45716" rIns="91432" bIns="45716" numCol="1" anchor="t" anchorCtr="0" compatLnSpc="1">
            <a:prstTxWarp prst="textNoShape">
              <a:avLst/>
            </a:prstTxWarp>
          </a:bodyPr>
          <a:lstStyle>
            <a:lvl1pPr algn="r">
              <a:defRPr sz="1200">
                <a:latin typeface="Calibri" charset="0"/>
              </a:defRPr>
            </a:lvl1pPr>
          </a:lstStyle>
          <a:p>
            <a:fld id="{2C4F57D1-2ADE-47E3-B3D6-8BAE658B2FCF}" type="datetime1">
              <a:rPr lang="en-US"/>
              <a:pPr/>
              <a:t>6/5/2012</a:t>
            </a:fld>
            <a:endParaRPr lang="en-US"/>
          </a:p>
        </p:txBody>
      </p:sp>
      <p:sp>
        <p:nvSpPr>
          <p:cNvPr id="4" name="Slide Image Placeholder 3"/>
          <p:cNvSpPr>
            <a:spLocks noGrp="1" noRot="1" noChangeAspect="1"/>
          </p:cNvSpPr>
          <p:nvPr>
            <p:ph type="sldImg" idx="2"/>
          </p:nvPr>
        </p:nvSpPr>
        <p:spPr>
          <a:xfrm>
            <a:off x="1119188" y="696913"/>
            <a:ext cx="4643437" cy="3484562"/>
          </a:xfrm>
          <a:prstGeom prst="rect">
            <a:avLst/>
          </a:prstGeom>
          <a:noFill/>
          <a:ln w="12700">
            <a:solidFill>
              <a:prstClr val="black"/>
            </a:solidFill>
          </a:ln>
        </p:spPr>
        <p:txBody>
          <a:bodyPr vert="horz" lIns="91432" tIns="45716" rIns="91432" bIns="45716" rtlCol="0" anchor="ctr"/>
          <a:lstStyle/>
          <a:p>
            <a:pPr lvl="0"/>
            <a:endParaRPr lang="en-US" noProof="0" smtClean="0"/>
          </a:p>
        </p:txBody>
      </p:sp>
      <p:sp>
        <p:nvSpPr>
          <p:cNvPr id="5" name="Notes Placeholder 4"/>
          <p:cNvSpPr>
            <a:spLocks noGrp="1"/>
          </p:cNvSpPr>
          <p:nvPr>
            <p:ph type="body" sz="quarter" idx="3"/>
          </p:nvPr>
        </p:nvSpPr>
        <p:spPr>
          <a:xfrm>
            <a:off x="688497" y="4415144"/>
            <a:ext cx="5506395" cy="4183704"/>
          </a:xfrm>
          <a:prstGeom prst="rect">
            <a:avLst/>
          </a:prstGeom>
        </p:spPr>
        <p:txBody>
          <a:bodyPr vert="horz" lIns="91432" tIns="45716" rIns="91432" bIns="457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30288"/>
            <a:ext cx="2982435" cy="464497"/>
          </a:xfrm>
          <a:prstGeom prst="rect">
            <a:avLst/>
          </a:prstGeom>
        </p:spPr>
        <p:txBody>
          <a:bodyPr vert="horz" lIns="91432" tIns="45716" rIns="91432" bIns="4571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7804" y="8830288"/>
            <a:ext cx="2982435" cy="464497"/>
          </a:xfrm>
          <a:prstGeom prst="rect">
            <a:avLst/>
          </a:prstGeom>
        </p:spPr>
        <p:txBody>
          <a:bodyPr vert="horz" wrap="square" lIns="91432" tIns="45716" rIns="91432" bIns="45716" numCol="1" anchor="b" anchorCtr="0" compatLnSpc="1">
            <a:prstTxWarp prst="textNoShape">
              <a:avLst/>
            </a:prstTxWarp>
          </a:bodyPr>
          <a:lstStyle>
            <a:lvl1pPr algn="r">
              <a:defRPr sz="1200">
                <a:latin typeface="Calibri" charset="0"/>
              </a:defRPr>
            </a:lvl1pPr>
          </a:lstStyle>
          <a:p>
            <a:fld id="{13D95630-535E-4576-8F4B-39686940C8C1}" type="slidenum">
              <a:rPr lang="en-US"/>
              <a:pPr/>
              <a:t>‹#›</a:t>
            </a:fld>
            <a:endParaRPr lang="en-US"/>
          </a:p>
        </p:txBody>
      </p:sp>
    </p:spTree>
    <p:extLst>
      <p:ext uri="{BB962C8B-B14F-4D97-AF65-F5344CB8AC3E}">
        <p14:creationId xmlns:p14="http://schemas.microsoft.com/office/powerpoint/2010/main" val="3266122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6934D43-2DFA-4BDC-95D0-E8842CCFCABF}" type="datetime1">
              <a:rPr lang="en-US"/>
              <a:pPr/>
              <a:t>6/5/2012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E20F7D-4D0B-470C-847E-C51D91E6ED5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FE85A7-574C-43BD-98BB-574878E253A0}" type="datetime1">
              <a:rPr lang="en-US"/>
              <a:pPr/>
              <a:t>6/5/2012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24B6B7-C503-4C9F-8446-866C73177D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865E3D-F26F-4637-A590-FA18EDCCC27E}" type="datetime1">
              <a:rPr lang="en-US"/>
              <a:pPr/>
              <a:t>6/5/2012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142B0F-A58A-4A6B-9130-C393B636BB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C708EC-1CFB-4D7D-971F-0DF6F2B50D5E}" type="datetime1">
              <a:rPr lang="en-US"/>
              <a:pPr/>
              <a:t>6/5/2012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A7EEA8-5404-4668-90DA-17F5C19022C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EF9145B-4A9B-4E26-85E8-2AFE7E626E6E}" type="datetime1">
              <a:rPr lang="en-US"/>
              <a:pPr/>
              <a:t>6/5/2012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CB081C-A340-4C26-8166-4DA87548C93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3C4F926-9146-4D21-AEF5-EA6F6E7651C4}" type="datetime1">
              <a:rPr lang="en-US"/>
              <a:pPr/>
              <a:t>6/5/2012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F21826B-0376-4693-8FB7-FC92F240128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290B5BF-B5C8-4A19-8716-CB8B59D027E8}" type="datetime1">
              <a:rPr lang="en-US"/>
              <a:pPr/>
              <a:t>6/5/2012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A9A5366-ADF3-4A3F-BDCC-4CDC4EB34E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10F6E96-F17E-4058-A11D-B186BC717643}" type="datetime1">
              <a:rPr lang="en-US"/>
              <a:pPr/>
              <a:t>6/5/2012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B297F53-1018-429D-88E8-C26DF41DDC1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13E7AE1-C80B-4A1C-8B5F-D8EAE553DFC5}" type="datetime1">
              <a:rPr lang="en-US"/>
              <a:pPr/>
              <a:t>6/5/2012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752BB0E-9316-47C0-974F-048E4D4154A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AC727C9-EAA3-4064-955A-C444A064FA90}" type="datetime1">
              <a:rPr lang="en-US"/>
              <a:pPr/>
              <a:t>6/5/2012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3EF80F-D752-436C-AE51-568B3BE59D6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372A08F-25BF-4073-BE53-FD37DC789D9D}" type="datetime1">
              <a:rPr lang="en-US"/>
              <a:pPr/>
              <a:t>6/5/2012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D75C4D-70A0-400F-B7C6-8799D30E15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E23021B0-8B15-458B-88E7-CF59F64B3D54}" type="datetime1">
              <a:rPr lang="en-US"/>
              <a:pPr/>
              <a:t>6/5/2012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6A50E933-118C-4419-8E88-B0572040E5B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rhichome.bnl.gov/AGS/Operations/Run12/Run12_Lumi_100Cu_100Au.xlsx"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a:xfrm>
            <a:off x="457200" y="1371600"/>
            <a:ext cx="8229600" cy="3886200"/>
          </a:xfrm>
        </p:spPr>
        <p:txBody>
          <a:bodyPr/>
          <a:lstStyle/>
          <a:p>
            <a:r>
              <a:rPr lang="en-US" sz="2800" b="1" dirty="0">
                <a:solidFill>
                  <a:schemeClr val="tx1"/>
                </a:solidFill>
              </a:rPr>
              <a:t>Run 12 RHIC Machine/Experiments </a:t>
            </a:r>
            <a:r>
              <a:rPr lang="en-US" sz="2800" b="1" dirty="0" smtClean="0">
                <a:solidFill>
                  <a:schemeClr val="tx1"/>
                </a:solidFill>
              </a:rPr>
              <a:t>Meeting</a:t>
            </a:r>
            <a:br>
              <a:rPr lang="en-US" sz="2800" b="1" dirty="0" smtClean="0">
                <a:solidFill>
                  <a:schemeClr val="tx1"/>
                </a:solidFill>
              </a:rPr>
            </a:br>
            <a:endParaRPr lang="en-US" sz="2800" b="1" dirty="0" smtClean="0">
              <a:solidFill>
                <a:schemeClr val="tx1"/>
              </a:solidFill>
            </a:endParaRPr>
          </a:p>
          <a:p>
            <a:r>
              <a:rPr lang="en-US" dirty="0" smtClean="0">
                <a:solidFill>
                  <a:schemeClr val="tx1"/>
                </a:solidFill>
              </a:rPr>
              <a:t>12</a:t>
            </a:r>
            <a:r>
              <a:rPr lang="en-US" dirty="0" smtClean="0">
                <a:solidFill>
                  <a:schemeClr val="tx1"/>
                </a:solidFill>
              </a:rPr>
              <a:t> </a:t>
            </a:r>
            <a:r>
              <a:rPr lang="en-US" dirty="0" smtClean="0">
                <a:solidFill>
                  <a:schemeClr val="tx1"/>
                </a:solidFill>
              </a:rPr>
              <a:t>Jun 2012  </a:t>
            </a:r>
          </a:p>
          <a:p>
            <a:endParaRPr lang="en-US" dirty="0" smtClean="0">
              <a:solidFill>
                <a:schemeClr val="tx1"/>
              </a:solidFill>
            </a:endParaRPr>
          </a:p>
          <a:p>
            <a:r>
              <a:rPr lang="en-US" sz="1600" b="1" u="sng" dirty="0" smtClean="0">
                <a:solidFill>
                  <a:schemeClr val="tx1"/>
                </a:solidFill>
              </a:rPr>
              <a:t>Agenda</a:t>
            </a:r>
            <a:r>
              <a:rPr lang="en-US" sz="1600" b="1" u="sng" dirty="0">
                <a:solidFill>
                  <a:schemeClr val="tx1"/>
                </a:solidFill>
              </a:rPr>
              <a:t>:</a:t>
            </a:r>
            <a:endParaRPr lang="en-US" b="1" u="sng" dirty="0">
              <a:solidFill>
                <a:schemeClr val="tx1"/>
              </a:solidFill>
            </a:endParaRPr>
          </a:p>
          <a:p>
            <a:r>
              <a:rPr lang="en-US" sz="1600" dirty="0">
                <a:solidFill>
                  <a:schemeClr val="tx1"/>
                </a:solidFill>
              </a:rPr>
              <a:t> </a:t>
            </a:r>
          </a:p>
          <a:p>
            <a:pPr marL="285750" lvl="0" indent="-285750">
              <a:buFont typeface="Arial" pitchFamily="34" charset="0"/>
              <a:buChar char="•"/>
            </a:pPr>
            <a:r>
              <a:rPr lang="en-US" sz="1600" dirty="0" smtClean="0">
                <a:solidFill>
                  <a:schemeClr val="tx1"/>
                </a:solidFill>
              </a:rPr>
              <a:t>Status Reports</a:t>
            </a:r>
          </a:p>
          <a:p>
            <a:pPr marL="285750" lvl="0" indent="-285750">
              <a:buFont typeface="Arial" pitchFamily="34" charset="0"/>
              <a:buChar char="•"/>
            </a:pPr>
            <a:r>
              <a:rPr lang="en-US" sz="1600" dirty="0" smtClean="0">
                <a:solidFill>
                  <a:schemeClr val="tx1"/>
                </a:solidFill>
              </a:rPr>
              <a:t>Other business</a:t>
            </a:r>
            <a:endParaRPr lang="en-US" sz="1600" dirty="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
            </a:r>
            <a:br>
              <a:rPr lang="en-US" dirty="0" smtClean="0">
                <a:solidFill>
                  <a:schemeClr val="tx1"/>
                </a:solidFill>
              </a:rPr>
            </a:br>
            <a:endParaRPr lang="en-US" dirty="0"/>
          </a:p>
        </p:txBody>
      </p:sp>
    </p:spTree>
    <p:extLst>
      <p:ext uri="{BB962C8B-B14F-4D97-AF65-F5344CB8AC3E}">
        <p14:creationId xmlns:p14="http://schemas.microsoft.com/office/powerpoint/2010/main" val="3678402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58595" y="304800"/>
            <a:ext cx="5625771" cy="646331"/>
          </a:xfrm>
          <a:prstGeom prst="rect">
            <a:avLst/>
          </a:prstGeom>
          <a:noFill/>
        </p:spPr>
        <p:txBody>
          <a:bodyPr wrap="none" rtlCol="0">
            <a:spAutoFit/>
          </a:bodyPr>
          <a:lstStyle/>
          <a:p>
            <a:r>
              <a:rPr lang="en-US" dirty="0" smtClean="0"/>
              <a:t>PHENIX BUR Goal = 2.4 nb</a:t>
            </a:r>
            <a:r>
              <a:rPr lang="en-US" baseline="30000" dirty="0" smtClean="0"/>
              <a:t>-1</a:t>
            </a:r>
            <a:r>
              <a:rPr lang="en-US" dirty="0" smtClean="0"/>
              <a:t> sampled, ~11 delivered</a:t>
            </a:r>
          </a:p>
          <a:p>
            <a:r>
              <a:rPr lang="en-US" dirty="0" smtClean="0"/>
              <a:t>STAR Goal = ~5 nb</a:t>
            </a:r>
            <a:r>
              <a:rPr lang="en-US" baseline="30000" dirty="0" smtClean="0"/>
              <a:t>-1</a:t>
            </a:r>
            <a:r>
              <a:rPr lang="en-US" dirty="0" smtClean="0"/>
              <a:t> sampled, ~8 </a:t>
            </a:r>
            <a:r>
              <a:rPr lang="en-US" dirty="0"/>
              <a:t>nb</a:t>
            </a:r>
            <a:r>
              <a:rPr lang="en-US" baseline="30000" dirty="0"/>
              <a:t>-1</a:t>
            </a:r>
            <a:r>
              <a:rPr lang="en-US" dirty="0"/>
              <a:t> </a:t>
            </a:r>
            <a:r>
              <a:rPr lang="en-US" dirty="0" smtClean="0"/>
              <a:t>delivered</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1173163"/>
            <a:ext cx="7078663"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913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9988" y="935037"/>
            <a:ext cx="4572000" cy="3294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742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875" y="1173163"/>
            <a:ext cx="4572000" cy="2914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76400" y="443468"/>
            <a:ext cx="3288144" cy="369332"/>
          </a:xfrm>
          <a:prstGeom prst="rect">
            <a:avLst/>
          </a:prstGeom>
          <a:noFill/>
        </p:spPr>
        <p:txBody>
          <a:bodyPr wrap="none" rtlCol="0">
            <a:spAutoFit/>
          </a:bodyPr>
          <a:lstStyle/>
          <a:p>
            <a:r>
              <a:rPr lang="en-US" dirty="0" smtClean="0"/>
              <a:t>Thru final store, 16735, 18 Apr</a:t>
            </a:r>
            <a:endParaRPr lang="en-US" dirty="0"/>
          </a:p>
        </p:txBody>
      </p:sp>
    </p:spTree>
    <p:extLst>
      <p:ext uri="{BB962C8B-B14F-4D97-AF65-F5344CB8AC3E}">
        <p14:creationId xmlns:p14="http://schemas.microsoft.com/office/powerpoint/2010/main" val="494293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875" y="1171575"/>
            <a:ext cx="4572000" cy="2918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081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58595" y="304800"/>
            <a:ext cx="5625771" cy="646331"/>
          </a:xfrm>
          <a:prstGeom prst="rect">
            <a:avLst/>
          </a:prstGeom>
          <a:noFill/>
        </p:spPr>
        <p:txBody>
          <a:bodyPr wrap="none" rtlCol="0">
            <a:spAutoFit/>
          </a:bodyPr>
          <a:lstStyle/>
          <a:p>
            <a:r>
              <a:rPr lang="en-US" dirty="0" smtClean="0"/>
              <a:t>PHENIX BUR Goal = 2.4 nb</a:t>
            </a:r>
            <a:r>
              <a:rPr lang="en-US" baseline="30000" dirty="0" smtClean="0"/>
              <a:t>-1</a:t>
            </a:r>
            <a:r>
              <a:rPr lang="en-US" dirty="0" smtClean="0"/>
              <a:t> sampled, ~11 delivered</a:t>
            </a:r>
          </a:p>
          <a:p>
            <a:r>
              <a:rPr lang="en-US" dirty="0" smtClean="0"/>
              <a:t>STAR Goal = ~5 nb</a:t>
            </a:r>
            <a:r>
              <a:rPr lang="en-US" baseline="30000" dirty="0" smtClean="0"/>
              <a:t>-1</a:t>
            </a:r>
            <a:r>
              <a:rPr lang="en-US" dirty="0" smtClean="0"/>
              <a:t> sampled, ~8 </a:t>
            </a:r>
            <a:r>
              <a:rPr lang="en-US" dirty="0"/>
              <a:t>nb</a:t>
            </a:r>
            <a:r>
              <a:rPr lang="en-US" baseline="30000" dirty="0"/>
              <a:t>-1</a:t>
            </a:r>
            <a:r>
              <a:rPr lang="en-US" dirty="0"/>
              <a:t> </a:t>
            </a:r>
            <a:r>
              <a:rPr lang="en-US" dirty="0" smtClean="0"/>
              <a:t>delivered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1311275"/>
            <a:ext cx="7078663"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067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988" y="935037"/>
            <a:ext cx="6919913"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8281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1173163"/>
            <a:ext cx="7078663"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76400" y="443468"/>
            <a:ext cx="3288144" cy="369332"/>
          </a:xfrm>
          <a:prstGeom prst="rect">
            <a:avLst/>
          </a:prstGeom>
          <a:noFill/>
        </p:spPr>
        <p:txBody>
          <a:bodyPr wrap="none" rtlCol="0">
            <a:spAutoFit/>
          </a:bodyPr>
          <a:lstStyle/>
          <a:p>
            <a:r>
              <a:rPr lang="en-US" dirty="0" smtClean="0"/>
              <a:t>Thru final store, 16735, 18 Apr</a:t>
            </a:r>
            <a:endParaRPr lang="en-US" dirty="0"/>
          </a:p>
        </p:txBody>
      </p:sp>
    </p:spTree>
    <p:extLst>
      <p:ext uri="{BB962C8B-B14F-4D97-AF65-F5344CB8AC3E}">
        <p14:creationId xmlns:p14="http://schemas.microsoft.com/office/powerpoint/2010/main" val="1818059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1171575"/>
            <a:ext cx="7078663" cy="451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10537" y="1916668"/>
            <a:ext cx="968535" cy="369332"/>
          </a:xfrm>
          <a:prstGeom prst="rect">
            <a:avLst/>
          </a:prstGeom>
          <a:noFill/>
        </p:spPr>
        <p:txBody>
          <a:bodyPr wrap="none" rtlCol="0">
            <a:spAutoFit/>
          </a:bodyPr>
          <a:lstStyle/>
          <a:p>
            <a:r>
              <a:rPr lang="en-US" dirty="0" smtClean="0"/>
              <a:t>368 </a:t>
            </a:r>
            <a:r>
              <a:rPr lang="en-US" dirty="0" smtClean="0">
                <a:latin typeface="Symbol" pitchFamily="18" charset="2"/>
              </a:rPr>
              <a:t>m</a:t>
            </a:r>
            <a:r>
              <a:rPr lang="en-US" dirty="0" smtClean="0"/>
              <a:t>b</a:t>
            </a:r>
            <a:r>
              <a:rPr lang="en-US" baseline="30000" dirty="0" smtClean="0"/>
              <a:t>-1</a:t>
            </a:r>
            <a:endParaRPr lang="en-US" baseline="30000" dirty="0"/>
          </a:p>
        </p:txBody>
      </p:sp>
      <p:cxnSp>
        <p:nvCxnSpPr>
          <p:cNvPr id="6" name="Straight Arrow Connector 5"/>
          <p:cNvCxnSpPr/>
          <p:nvPr/>
        </p:nvCxnSpPr>
        <p:spPr>
          <a:xfrm flipH="1">
            <a:off x="7772400" y="22098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953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988" y="935037"/>
            <a:ext cx="6919913"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6553200" y="2999232"/>
            <a:ext cx="121920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239000" y="2757487"/>
            <a:ext cx="0" cy="733425"/>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10664" y="3962400"/>
            <a:ext cx="2475871" cy="369332"/>
          </a:xfrm>
          <a:prstGeom prst="rect">
            <a:avLst/>
          </a:prstGeom>
          <a:noFill/>
        </p:spPr>
        <p:txBody>
          <a:bodyPr wrap="none" rtlCol="0">
            <a:spAutoFit/>
          </a:bodyPr>
          <a:lstStyle/>
          <a:p>
            <a:r>
              <a:rPr lang="en-US" dirty="0" smtClean="0"/>
              <a:t>STAR &amp; PHENIX Goal</a:t>
            </a:r>
            <a:endParaRPr lang="en-US" dirty="0"/>
          </a:p>
        </p:txBody>
      </p:sp>
      <p:cxnSp>
        <p:nvCxnSpPr>
          <p:cNvPr id="9" name="Straight Arrow Connector 8"/>
          <p:cNvCxnSpPr/>
          <p:nvPr/>
        </p:nvCxnSpPr>
        <p:spPr>
          <a:xfrm flipH="1" flipV="1">
            <a:off x="7315200" y="3124199"/>
            <a:ext cx="1143002" cy="838203"/>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562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1173163"/>
            <a:ext cx="7078663"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76400" y="443468"/>
            <a:ext cx="3288144" cy="369332"/>
          </a:xfrm>
          <a:prstGeom prst="rect">
            <a:avLst/>
          </a:prstGeom>
          <a:noFill/>
        </p:spPr>
        <p:txBody>
          <a:bodyPr wrap="none" rtlCol="0">
            <a:spAutoFit/>
          </a:bodyPr>
          <a:lstStyle/>
          <a:p>
            <a:r>
              <a:rPr lang="en-US" dirty="0" smtClean="0"/>
              <a:t>Thru final store, 16735, 18 Apr</a:t>
            </a:r>
            <a:endParaRPr lang="en-US" dirty="0"/>
          </a:p>
        </p:txBody>
      </p:sp>
      <p:cxnSp>
        <p:nvCxnSpPr>
          <p:cNvPr id="4" name="Straight Connector 3"/>
          <p:cNvCxnSpPr/>
          <p:nvPr/>
        </p:nvCxnSpPr>
        <p:spPr>
          <a:xfrm>
            <a:off x="7143750" y="3291840"/>
            <a:ext cx="12954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467600" y="2340864"/>
            <a:ext cx="12954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548691" y="2340864"/>
            <a:ext cx="1595309" cy="369332"/>
          </a:xfrm>
          <a:prstGeom prst="rect">
            <a:avLst/>
          </a:prstGeom>
          <a:noFill/>
        </p:spPr>
        <p:txBody>
          <a:bodyPr wrap="none" rtlCol="0">
            <a:spAutoFit/>
          </a:bodyPr>
          <a:lstStyle/>
          <a:p>
            <a:r>
              <a:rPr lang="en-US" dirty="0" smtClean="0"/>
              <a:t>PHENIX Goal</a:t>
            </a:r>
            <a:endParaRPr lang="en-US" dirty="0"/>
          </a:p>
        </p:txBody>
      </p:sp>
      <p:sp>
        <p:nvSpPr>
          <p:cNvPr id="10" name="TextBox 9"/>
          <p:cNvSpPr txBox="1"/>
          <p:nvPr/>
        </p:nvSpPr>
        <p:spPr>
          <a:xfrm>
            <a:off x="7679078" y="3244334"/>
            <a:ext cx="1334533" cy="369332"/>
          </a:xfrm>
          <a:prstGeom prst="rect">
            <a:avLst/>
          </a:prstGeom>
          <a:noFill/>
        </p:spPr>
        <p:txBody>
          <a:bodyPr wrap="none" rtlCol="0">
            <a:spAutoFit/>
          </a:bodyPr>
          <a:lstStyle/>
          <a:p>
            <a:r>
              <a:rPr lang="en-US" dirty="0" smtClean="0"/>
              <a:t>STAR Goal</a:t>
            </a:r>
            <a:endParaRPr lang="en-US" dirty="0"/>
          </a:p>
        </p:txBody>
      </p:sp>
    </p:spTree>
    <p:extLst>
      <p:ext uri="{BB962C8B-B14F-4D97-AF65-F5344CB8AC3E}">
        <p14:creationId xmlns:p14="http://schemas.microsoft.com/office/powerpoint/2010/main" val="1119822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666" y="76200"/>
            <a:ext cx="8686800" cy="639763"/>
          </a:xfrm>
        </p:spPr>
        <p:txBody>
          <a:bodyPr>
            <a:noAutofit/>
          </a:bodyPr>
          <a:lstStyle/>
          <a:p>
            <a:pPr eaLnBrk="1" hangingPunct="1">
              <a:defRPr/>
            </a:pPr>
            <a:r>
              <a:rPr lang="en-US" sz="1800" b="1" dirty="0" smtClean="0"/>
              <a:t>Run 12 Plan based on 20 weeks cryo operation</a:t>
            </a:r>
            <a:br>
              <a:rPr lang="en-US" sz="1800" b="1" dirty="0" smtClean="0"/>
            </a:br>
            <a:r>
              <a:rPr lang="en-US" sz="1800" b="1" dirty="0" smtClean="0"/>
              <a:t>23 week schedule based on </a:t>
            </a:r>
            <a:r>
              <a:rPr lang="en-US" sz="1800" b="1" dirty="0"/>
              <a:t>4</a:t>
            </a:r>
            <a:r>
              <a:rPr lang="en-US" sz="1800" b="1" dirty="0" smtClean="0"/>
              <a:t>/10/12 Vigdor </a:t>
            </a:r>
            <a:r>
              <a:rPr lang="en-US" sz="1800" b="1" dirty="0" smtClean="0"/>
              <a:t>guidance, 6 June update</a:t>
            </a:r>
            <a:endParaRPr lang="en-US" sz="1800" b="1" i="1" u="sng" dirty="0" smtClean="0">
              <a:solidFill>
                <a:srgbClr val="FF0000"/>
              </a:solidFill>
              <a:sym typeface="Symbol" pitchFamily="18" charset="2"/>
            </a:endParaRPr>
          </a:p>
        </p:txBody>
      </p:sp>
      <p:sp>
        <p:nvSpPr>
          <p:cNvPr id="15363" name="Content Placeholder 2"/>
          <p:cNvSpPr>
            <a:spLocks noGrp="1"/>
          </p:cNvSpPr>
          <p:nvPr>
            <p:ph sz="half" idx="4294967295"/>
          </p:nvPr>
        </p:nvSpPr>
        <p:spPr>
          <a:xfrm>
            <a:off x="261191" y="533400"/>
            <a:ext cx="8686800" cy="6182320"/>
          </a:xfrm>
        </p:spPr>
        <p:txBody>
          <a:bodyPr/>
          <a:lstStyle/>
          <a:p>
            <a:pPr eaLnBrk="1" hangingPunct="1">
              <a:lnSpc>
                <a:spcPct val="80000"/>
              </a:lnSpc>
              <a:buFont typeface="Arial" charset="0"/>
              <a:buNone/>
            </a:pPr>
            <a:endParaRPr lang="en-US" sz="1050" dirty="0" smtClean="0"/>
          </a:p>
          <a:p>
            <a:pPr eaLnBrk="1" hangingPunct="1">
              <a:lnSpc>
                <a:spcPct val="80000"/>
              </a:lnSpc>
            </a:pPr>
            <a:r>
              <a:rPr lang="en-US" sz="1600" dirty="0"/>
              <a:t>17 Jan, Begin cool-down to 4.5K </a:t>
            </a:r>
          </a:p>
          <a:p>
            <a:pPr eaLnBrk="1" hangingPunct="1">
              <a:lnSpc>
                <a:spcPct val="80000"/>
              </a:lnSpc>
            </a:pPr>
            <a:r>
              <a:rPr lang="en-US" sz="1600" dirty="0"/>
              <a:t>20 Jan, Cool-down to 4.5K in </a:t>
            </a:r>
            <a:r>
              <a:rPr lang="en-US" sz="1600" dirty="0" smtClean="0"/>
              <a:t>Blue and Yellow </a:t>
            </a:r>
            <a:r>
              <a:rPr lang="en-US" sz="1600" dirty="0"/>
              <a:t>Ring complete, begin magnet setup</a:t>
            </a:r>
          </a:p>
          <a:p>
            <a:pPr eaLnBrk="1" hangingPunct="1">
              <a:lnSpc>
                <a:spcPct val="80000"/>
              </a:lnSpc>
            </a:pPr>
            <a:r>
              <a:rPr lang="en-US" sz="1600" dirty="0" smtClean="0"/>
              <a:t>21-28 </a:t>
            </a:r>
            <a:r>
              <a:rPr lang="en-US" sz="1600" dirty="0"/>
              <a:t>Jan, </a:t>
            </a:r>
            <a:r>
              <a:rPr lang="en-US" sz="1600" dirty="0" err="1" smtClean="0"/>
              <a:t>pp</a:t>
            </a:r>
            <a:r>
              <a:rPr lang="en-US" sz="1600" dirty="0" smtClean="0"/>
              <a:t> injection setup </a:t>
            </a:r>
          </a:p>
          <a:p>
            <a:pPr eaLnBrk="1" hangingPunct="1">
              <a:lnSpc>
                <a:spcPct val="80000"/>
              </a:lnSpc>
            </a:pPr>
            <a:r>
              <a:rPr lang="en-US" sz="1600" dirty="0" smtClean="0"/>
              <a:t>28 Jan-3 Feb, LLRF, Ramp and store setup, begin 8 </a:t>
            </a:r>
            <a:r>
              <a:rPr lang="en-US" sz="1600" dirty="0" err="1" smtClean="0"/>
              <a:t>hr</a:t>
            </a:r>
            <a:r>
              <a:rPr lang="en-US" sz="1600" dirty="0" smtClean="0"/>
              <a:t>/night for experiments</a:t>
            </a:r>
            <a:endParaRPr lang="en-US" sz="1600" dirty="0"/>
          </a:p>
          <a:p>
            <a:pPr eaLnBrk="1" hangingPunct="1">
              <a:lnSpc>
                <a:spcPct val="80000"/>
              </a:lnSpc>
            </a:pPr>
            <a:r>
              <a:rPr lang="en-US" sz="1600" dirty="0" smtClean="0"/>
              <a:t>3-10 Feb, 1 </a:t>
            </a:r>
            <a:r>
              <a:rPr lang="en-US" sz="1600" dirty="0"/>
              <a:t>week ramp-up with 8 </a:t>
            </a:r>
            <a:r>
              <a:rPr lang="en-US" sz="1600" dirty="0" err="1"/>
              <a:t>hrs</a:t>
            </a:r>
            <a:r>
              <a:rPr lang="en-US" sz="1600" dirty="0"/>
              <a:t>/night for experiments</a:t>
            </a:r>
          </a:p>
          <a:p>
            <a:pPr eaLnBrk="1" hangingPunct="1">
              <a:lnSpc>
                <a:spcPct val="80000"/>
              </a:lnSpc>
            </a:pPr>
            <a:r>
              <a:rPr lang="en-US" sz="1600" dirty="0" smtClean="0"/>
              <a:t>10 </a:t>
            </a:r>
            <a:r>
              <a:rPr lang="en-US" sz="1600" dirty="0"/>
              <a:t>Feb, </a:t>
            </a:r>
            <a:r>
              <a:rPr lang="en-US" sz="1600" dirty="0" smtClean="0"/>
              <a:t>with store # 16397,  begin </a:t>
            </a:r>
            <a:r>
              <a:rPr lang="en-US" sz="1600" i="1" dirty="0"/>
              <a:t>4</a:t>
            </a:r>
            <a:r>
              <a:rPr lang="en-US" sz="1600" i="1" dirty="0" smtClean="0"/>
              <a:t> </a:t>
            </a:r>
            <a:r>
              <a:rPr lang="en-US" sz="1600" i="1" dirty="0"/>
              <a:t>weeks </a:t>
            </a:r>
            <a:r>
              <a:rPr lang="en-US" sz="1600" i="1" dirty="0" err="1" smtClean="0"/>
              <a:t>pp</a:t>
            </a:r>
            <a:r>
              <a:rPr lang="en-US" sz="1600" i="1" dirty="0" smtClean="0"/>
              <a:t> physics </a:t>
            </a:r>
            <a:r>
              <a:rPr lang="en-US" sz="1600" dirty="0"/>
              <a:t>with further </a:t>
            </a:r>
            <a:r>
              <a:rPr lang="en-US" sz="1600" dirty="0" smtClean="0"/>
              <a:t>ramp-up</a:t>
            </a:r>
          </a:p>
          <a:p>
            <a:pPr eaLnBrk="1" hangingPunct="1">
              <a:lnSpc>
                <a:spcPct val="80000"/>
              </a:lnSpc>
            </a:pPr>
            <a:r>
              <a:rPr lang="en-US" sz="1600" dirty="0" smtClean="0"/>
              <a:t>16 Feb, 24/7 stores begin</a:t>
            </a:r>
          </a:p>
          <a:p>
            <a:pPr eaLnBrk="1" hangingPunct="1">
              <a:lnSpc>
                <a:spcPct val="80000"/>
              </a:lnSpc>
            </a:pPr>
            <a:r>
              <a:rPr lang="en-US" sz="1600" dirty="0" smtClean="0"/>
              <a:t>12 (Monday) </a:t>
            </a:r>
            <a:r>
              <a:rPr lang="en-US" sz="1600" dirty="0"/>
              <a:t>March, </a:t>
            </a:r>
            <a:r>
              <a:rPr lang="en-US" sz="1600" b="1" u="sng" dirty="0"/>
              <a:t>end </a:t>
            </a:r>
            <a:r>
              <a:rPr lang="en-US" sz="1600" b="1" u="sng" dirty="0" smtClean="0"/>
              <a:t>4.4 week </a:t>
            </a:r>
            <a:r>
              <a:rPr lang="en-US" sz="1600" b="1" u="sng" dirty="0" err="1" smtClean="0"/>
              <a:t>pp</a:t>
            </a:r>
            <a:r>
              <a:rPr lang="en-US" sz="1600" b="1" u="sng" dirty="0" smtClean="0"/>
              <a:t> physics √</a:t>
            </a:r>
            <a:r>
              <a:rPr lang="en-US" sz="1600" b="1" u="sng" dirty="0"/>
              <a:t>s = 200 </a:t>
            </a:r>
            <a:r>
              <a:rPr lang="en-US" sz="1600" b="1" u="sng" dirty="0" smtClean="0"/>
              <a:t>GeV</a:t>
            </a:r>
            <a:r>
              <a:rPr lang="en-US" sz="1600" dirty="0" smtClean="0"/>
              <a:t>, </a:t>
            </a:r>
            <a:r>
              <a:rPr lang="en-US" sz="1600" dirty="0"/>
              <a:t>begin ½ week setup for √s = </a:t>
            </a:r>
            <a:r>
              <a:rPr lang="en-US" sz="1600" dirty="0" smtClean="0"/>
              <a:t>510 </a:t>
            </a:r>
            <a:r>
              <a:rPr lang="en-US" sz="1600" dirty="0"/>
              <a:t>GeV </a:t>
            </a:r>
            <a:r>
              <a:rPr lang="en-US" sz="1600" dirty="0" err="1"/>
              <a:t>pp</a:t>
            </a:r>
            <a:r>
              <a:rPr lang="en-US" sz="1600" dirty="0"/>
              <a:t> </a:t>
            </a:r>
            <a:endParaRPr lang="en-US" sz="1600" dirty="0" smtClean="0"/>
          </a:p>
          <a:p>
            <a:pPr eaLnBrk="1" hangingPunct="1">
              <a:lnSpc>
                <a:spcPct val="80000"/>
              </a:lnSpc>
            </a:pPr>
            <a:r>
              <a:rPr lang="en-US" sz="1600" dirty="0" smtClean="0"/>
              <a:t>16 March, begin 5 </a:t>
            </a:r>
            <a:r>
              <a:rPr lang="en-US" sz="1600" dirty="0"/>
              <a:t>week </a:t>
            </a:r>
            <a:r>
              <a:rPr lang="en-US" sz="1600" dirty="0" err="1"/>
              <a:t>pp</a:t>
            </a:r>
            <a:r>
              <a:rPr lang="en-US" sz="1600" dirty="0"/>
              <a:t> </a:t>
            </a:r>
            <a:r>
              <a:rPr lang="en-US" sz="1600" dirty="0" smtClean="0"/>
              <a:t>physics (machine only) √</a:t>
            </a:r>
            <a:r>
              <a:rPr lang="en-US" sz="1600" dirty="0"/>
              <a:t>s = </a:t>
            </a:r>
            <a:r>
              <a:rPr lang="en-US" sz="1600" dirty="0" smtClean="0"/>
              <a:t>510 GeV</a:t>
            </a:r>
          </a:p>
          <a:p>
            <a:pPr eaLnBrk="1" hangingPunct="1">
              <a:lnSpc>
                <a:spcPct val="80000"/>
              </a:lnSpc>
            </a:pPr>
            <a:r>
              <a:rPr lang="en-US" sz="1600" dirty="0" smtClean="0"/>
              <a:t>17/18 March, STAR/PHENIX physics start with longitudal polarization</a:t>
            </a:r>
            <a:endParaRPr lang="en-US" sz="1600" dirty="0"/>
          </a:p>
          <a:p>
            <a:pPr eaLnBrk="1" hangingPunct="1">
              <a:lnSpc>
                <a:spcPct val="80000"/>
              </a:lnSpc>
            </a:pPr>
            <a:r>
              <a:rPr lang="en-US" sz="1600" dirty="0" smtClean="0"/>
              <a:t>18 April (Wednesday 1300), end physics begin </a:t>
            </a:r>
            <a:r>
              <a:rPr lang="en-US" sz="1600" dirty="0" err="1" smtClean="0"/>
              <a:t>pp</a:t>
            </a:r>
            <a:r>
              <a:rPr lang="en-US" sz="1600" dirty="0" smtClean="0"/>
              <a:t> beam development/APEX</a:t>
            </a:r>
          </a:p>
          <a:p>
            <a:pPr eaLnBrk="1" hangingPunct="1">
              <a:lnSpc>
                <a:spcPct val="80000"/>
              </a:lnSpc>
            </a:pPr>
            <a:r>
              <a:rPr lang="en-US" sz="1600" dirty="0" smtClean="0">
                <a:solidFill>
                  <a:srgbClr val="000000"/>
                </a:solidFill>
              </a:rPr>
              <a:t>19 April (Thursday, 0800), </a:t>
            </a:r>
            <a:r>
              <a:rPr lang="en-US" sz="1600" b="1" u="sng" dirty="0">
                <a:solidFill>
                  <a:srgbClr val="000000"/>
                </a:solidFill>
              </a:rPr>
              <a:t>end </a:t>
            </a:r>
            <a:r>
              <a:rPr lang="en-US" sz="1600" b="1" u="sng" dirty="0" smtClean="0">
                <a:solidFill>
                  <a:srgbClr val="000000"/>
                </a:solidFill>
              </a:rPr>
              <a:t>4.9 </a:t>
            </a:r>
            <a:r>
              <a:rPr lang="en-US" sz="1600" b="1" u="sng" dirty="0">
                <a:solidFill>
                  <a:srgbClr val="000000"/>
                </a:solidFill>
              </a:rPr>
              <a:t>week </a:t>
            </a:r>
            <a:r>
              <a:rPr lang="en-US" sz="1600" b="1" u="sng" dirty="0" err="1">
                <a:solidFill>
                  <a:srgbClr val="000000"/>
                </a:solidFill>
              </a:rPr>
              <a:t>pp</a:t>
            </a:r>
            <a:r>
              <a:rPr lang="en-US" sz="1600" b="1" u="sng" dirty="0">
                <a:solidFill>
                  <a:srgbClr val="000000"/>
                </a:solidFill>
              </a:rPr>
              <a:t> </a:t>
            </a:r>
            <a:r>
              <a:rPr lang="en-US" sz="1600" b="1" u="sng" dirty="0" smtClean="0">
                <a:solidFill>
                  <a:srgbClr val="000000"/>
                </a:solidFill>
              </a:rPr>
              <a:t>physics at </a:t>
            </a:r>
            <a:r>
              <a:rPr lang="en-US" sz="1600" b="1" u="sng" dirty="0">
                <a:solidFill>
                  <a:srgbClr val="000000"/>
                </a:solidFill>
              </a:rPr>
              <a:t>√s = </a:t>
            </a:r>
            <a:r>
              <a:rPr lang="en-US" sz="1600" b="1" u="sng" dirty="0" smtClean="0">
                <a:solidFill>
                  <a:srgbClr val="000000"/>
                </a:solidFill>
              </a:rPr>
              <a:t>510 GeV</a:t>
            </a:r>
            <a:endParaRPr lang="en-US" sz="1600" b="1" u="sng" dirty="0">
              <a:solidFill>
                <a:srgbClr val="000000"/>
              </a:solidFill>
            </a:endParaRPr>
          </a:p>
          <a:p>
            <a:pPr eaLnBrk="1" hangingPunct="1">
              <a:lnSpc>
                <a:spcPct val="80000"/>
              </a:lnSpc>
            </a:pPr>
            <a:r>
              <a:rPr lang="en-US" sz="1600" dirty="0" smtClean="0">
                <a:solidFill>
                  <a:srgbClr val="000000"/>
                </a:solidFill>
              </a:rPr>
              <a:t>19 April (Thursday, store 16580), </a:t>
            </a:r>
            <a:r>
              <a:rPr lang="en-US" sz="1600" dirty="0">
                <a:solidFill>
                  <a:srgbClr val="000000"/>
                </a:solidFill>
              </a:rPr>
              <a:t>begin 1 week setup for </a:t>
            </a:r>
            <a:r>
              <a:rPr lang="en-US" sz="1600" dirty="0" smtClean="0">
                <a:solidFill>
                  <a:srgbClr val="000000"/>
                </a:solidFill>
              </a:rPr>
              <a:t>UU</a:t>
            </a:r>
          </a:p>
          <a:p>
            <a:pPr eaLnBrk="1" hangingPunct="1">
              <a:lnSpc>
                <a:spcPct val="80000"/>
              </a:lnSpc>
            </a:pPr>
            <a:r>
              <a:rPr lang="en-US" sz="1600" dirty="0" smtClean="0">
                <a:solidFill>
                  <a:srgbClr val="000000"/>
                </a:solidFill>
              </a:rPr>
              <a:t>22 April (evening) first </a:t>
            </a:r>
            <a:r>
              <a:rPr lang="en-US" sz="1600" dirty="0">
                <a:solidFill>
                  <a:srgbClr val="000000"/>
                </a:solidFill>
              </a:rPr>
              <a:t>overnight stores for </a:t>
            </a:r>
            <a:r>
              <a:rPr lang="en-US" sz="1600" dirty="0" smtClean="0">
                <a:solidFill>
                  <a:srgbClr val="000000"/>
                </a:solidFill>
              </a:rPr>
              <a:t>experiments</a:t>
            </a:r>
          </a:p>
          <a:p>
            <a:pPr eaLnBrk="1" hangingPunct="1">
              <a:lnSpc>
                <a:spcPct val="80000"/>
              </a:lnSpc>
            </a:pPr>
            <a:r>
              <a:rPr lang="en-US" sz="1600" dirty="0" smtClean="0">
                <a:solidFill>
                  <a:srgbClr val="000000"/>
                </a:solidFill>
              </a:rPr>
              <a:t>25 April (Wednesday), </a:t>
            </a:r>
            <a:r>
              <a:rPr lang="en-US" sz="1600" dirty="0">
                <a:solidFill>
                  <a:srgbClr val="000000"/>
                </a:solidFill>
              </a:rPr>
              <a:t>begin </a:t>
            </a:r>
            <a:r>
              <a:rPr lang="en-US" sz="1600" i="1" dirty="0" smtClean="0">
                <a:solidFill>
                  <a:srgbClr val="000000"/>
                </a:solidFill>
              </a:rPr>
              <a:t>3 </a:t>
            </a:r>
            <a:r>
              <a:rPr lang="en-US" sz="1600" i="1" dirty="0">
                <a:solidFill>
                  <a:srgbClr val="000000"/>
                </a:solidFill>
              </a:rPr>
              <a:t>week </a:t>
            </a:r>
            <a:r>
              <a:rPr lang="en-US" sz="1600" i="1" dirty="0" smtClean="0">
                <a:solidFill>
                  <a:srgbClr val="000000"/>
                </a:solidFill>
              </a:rPr>
              <a:t>UU physics run</a:t>
            </a:r>
          </a:p>
          <a:p>
            <a:pPr eaLnBrk="1" hangingPunct="1">
              <a:lnSpc>
                <a:spcPct val="80000"/>
              </a:lnSpc>
            </a:pPr>
            <a:r>
              <a:rPr lang="en-US" sz="1600" dirty="0">
                <a:solidFill>
                  <a:srgbClr val="000000"/>
                </a:solidFill>
              </a:rPr>
              <a:t>15 May (Tuesday) </a:t>
            </a:r>
            <a:r>
              <a:rPr lang="en-US" sz="1600" b="1" u="sng" dirty="0">
                <a:solidFill>
                  <a:srgbClr val="000000"/>
                </a:solidFill>
              </a:rPr>
              <a:t>end 2.9 week UU physics √s = 193 GeV/n</a:t>
            </a:r>
            <a:r>
              <a:rPr lang="en-US" sz="1600" dirty="0">
                <a:solidFill>
                  <a:srgbClr val="000000"/>
                </a:solidFill>
              </a:rPr>
              <a:t>, </a:t>
            </a:r>
            <a:r>
              <a:rPr lang="en-US" sz="1600" dirty="0"/>
              <a:t>begin setup for √s = 200 GeV/n </a:t>
            </a:r>
            <a:r>
              <a:rPr lang="en-US" sz="1600" dirty="0" err="1" smtClean="0"/>
              <a:t>CuAu</a:t>
            </a:r>
            <a:endParaRPr lang="en-US" sz="1600" dirty="0" smtClean="0"/>
          </a:p>
          <a:p>
            <a:pPr eaLnBrk="1" hangingPunct="1">
              <a:lnSpc>
                <a:spcPct val="80000"/>
              </a:lnSpc>
            </a:pPr>
            <a:r>
              <a:rPr lang="en-US" sz="1600" dirty="0">
                <a:solidFill>
                  <a:srgbClr val="000000"/>
                </a:solidFill>
              </a:rPr>
              <a:t>18 May (Friday, store 16889) begin </a:t>
            </a:r>
            <a:r>
              <a:rPr lang="en-US" sz="1600" dirty="0" err="1">
                <a:solidFill>
                  <a:srgbClr val="000000"/>
                </a:solidFill>
              </a:rPr>
              <a:t>CuAu</a:t>
            </a:r>
            <a:r>
              <a:rPr lang="en-US" sz="1600" dirty="0">
                <a:solidFill>
                  <a:srgbClr val="000000"/>
                </a:solidFill>
              </a:rPr>
              <a:t> physics </a:t>
            </a:r>
            <a:r>
              <a:rPr lang="en-US" sz="1600" dirty="0" smtClean="0">
                <a:solidFill>
                  <a:srgbClr val="000000"/>
                </a:solidFill>
              </a:rPr>
              <a:t>run</a:t>
            </a:r>
            <a:endParaRPr lang="en-US" sz="1600" b="1" i="1" u="sng" dirty="0" smtClean="0">
              <a:solidFill>
                <a:srgbClr val="000000"/>
              </a:solidFill>
            </a:endParaRPr>
          </a:p>
          <a:p>
            <a:pPr marL="0" indent="0" eaLnBrk="1" hangingPunct="1">
              <a:lnSpc>
                <a:spcPct val="80000"/>
              </a:lnSpc>
              <a:buNone/>
            </a:pPr>
            <a:r>
              <a:rPr lang="en-US" sz="1600" b="1" i="1" u="sng" dirty="0" smtClean="0">
                <a:solidFill>
                  <a:srgbClr val="C00000"/>
                </a:solidFill>
              </a:rPr>
              <a:t/>
            </a:r>
            <a:br>
              <a:rPr lang="en-US" sz="1600" b="1" i="1" u="sng" dirty="0" smtClean="0">
                <a:solidFill>
                  <a:srgbClr val="C00000"/>
                </a:solidFill>
              </a:rPr>
            </a:br>
            <a:r>
              <a:rPr lang="en-US" sz="1600" b="1" i="1" u="sng" dirty="0">
                <a:solidFill>
                  <a:srgbClr val="C00000"/>
                </a:solidFill>
              </a:rPr>
              <a:t>Today – </a:t>
            </a:r>
            <a:r>
              <a:rPr lang="en-US" sz="1600" b="1" i="1" u="sng" dirty="0" smtClean="0">
                <a:solidFill>
                  <a:srgbClr val="C00000"/>
                </a:solidFill>
              </a:rPr>
              <a:t>12 Jun</a:t>
            </a:r>
            <a:endParaRPr lang="en-US" sz="1600" b="1" i="1" u="sng" dirty="0" smtClean="0">
              <a:solidFill>
                <a:srgbClr val="000000"/>
              </a:solidFill>
            </a:endParaRPr>
          </a:p>
          <a:p>
            <a:pPr eaLnBrk="1" hangingPunct="1">
              <a:lnSpc>
                <a:spcPct val="80000"/>
              </a:lnSpc>
            </a:pPr>
            <a:r>
              <a:rPr lang="en-US" sz="1600" dirty="0" smtClean="0">
                <a:solidFill>
                  <a:srgbClr val="000000"/>
                </a:solidFill>
              </a:rPr>
              <a:t>25 June (</a:t>
            </a:r>
            <a:r>
              <a:rPr lang="en-US" sz="1600" dirty="0" smtClean="0">
                <a:solidFill>
                  <a:srgbClr val="000000"/>
                </a:solidFill>
              </a:rPr>
              <a:t>Monday, 08:00), </a:t>
            </a:r>
            <a:r>
              <a:rPr lang="en-US" sz="1600" b="1" u="sng" dirty="0" smtClean="0">
                <a:solidFill>
                  <a:srgbClr val="000000"/>
                </a:solidFill>
              </a:rPr>
              <a:t>end 5.5 week √s = 200 GeV/n </a:t>
            </a:r>
            <a:r>
              <a:rPr lang="en-US" sz="1600" b="1" u="sng" dirty="0" err="1" smtClean="0">
                <a:solidFill>
                  <a:srgbClr val="000000"/>
                </a:solidFill>
              </a:rPr>
              <a:t>CuAu</a:t>
            </a:r>
            <a:r>
              <a:rPr lang="en-US" sz="1600" b="1" u="sng" dirty="0" smtClean="0">
                <a:solidFill>
                  <a:srgbClr val="000000"/>
                </a:solidFill>
              </a:rPr>
              <a:t> </a:t>
            </a:r>
            <a:r>
              <a:rPr lang="en-US" sz="1600" b="1" u="sng" dirty="0" smtClean="0">
                <a:solidFill>
                  <a:srgbClr val="000000"/>
                </a:solidFill>
              </a:rPr>
              <a:t>run</a:t>
            </a:r>
          </a:p>
          <a:p>
            <a:pPr eaLnBrk="1" hangingPunct="1">
              <a:lnSpc>
                <a:spcPct val="80000"/>
              </a:lnSpc>
            </a:pPr>
            <a:r>
              <a:rPr lang="en-US" sz="1600" dirty="0" smtClean="0">
                <a:solidFill>
                  <a:srgbClr val="000000"/>
                </a:solidFill>
              </a:rPr>
              <a:t>25 </a:t>
            </a:r>
            <a:r>
              <a:rPr lang="en-US" sz="1600" dirty="0">
                <a:solidFill>
                  <a:srgbClr val="000000"/>
                </a:solidFill>
              </a:rPr>
              <a:t>June, </a:t>
            </a:r>
            <a:r>
              <a:rPr lang="en-US" sz="1600" dirty="0" smtClean="0">
                <a:solidFill>
                  <a:srgbClr val="000000"/>
                </a:solidFill>
              </a:rPr>
              <a:t> begin √</a:t>
            </a:r>
            <a:r>
              <a:rPr lang="en-US" sz="1600" dirty="0">
                <a:solidFill>
                  <a:srgbClr val="000000"/>
                </a:solidFill>
              </a:rPr>
              <a:t>s</a:t>
            </a:r>
            <a:r>
              <a:rPr lang="en-US" sz="1600" dirty="0" smtClean="0">
                <a:solidFill>
                  <a:srgbClr val="000000"/>
                </a:solidFill>
              </a:rPr>
              <a:t> </a:t>
            </a:r>
            <a:r>
              <a:rPr lang="en-US" sz="1600" dirty="0">
                <a:solidFill>
                  <a:srgbClr val="000000"/>
                </a:solidFill>
              </a:rPr>
              <a:t>= </a:t>
            </a:r>
            <a:r>
              <a:rPr lang="en-US" sz="1600" dirty="0" smtClean="0">
                <a:solidFill>
                  <a:srgbClr val="000000"/>
                </a:solidFill>
              </a:rPr>
              <a:t>5 GeV/n </a:t>
            </a:r>
            <a:r>
              <a:rPr lang="en-US" sz="1600" dirty="0" err="1" smtClean="0">
                <a:solidFill>
                  <a:srgbClr val="000000"/>
                </a:solidFill>
              </a:rPr>
              <a:t>AuAu</a:t>
            </a:r>
            <a:r>
              <a:rPr lang="en-US" sz="1600" dirty="0" smtClean="0">
                <a:solidFill>
                  <a:srgbClr val="000000"/>
                </a:solidFill>
              </a:rPr>
              <a:t> development </a:t>
            </a:r>
          </a:p>
          <a:p>
            <a:pPr eaLnBrk="1" hangingPunct="1">
              <a:lnSpc>
                <a:spcPct val="80000"/>
              </a:lnSpc>
            </a:pPr>
            <a:r>
              <a:rPr lang="en-US" sz="1600" dirty="0" smtClean="0">
                <a:solidFill>
                  <a:srgbClr val="000000"/>
                </a:solidFill>
              </a:rPr>
              <a:t>27 June (Wednesday, 08:00 </a:t>
            </a:r>
            <a:r>
              <a:rPr lang="en-US" sz="1600" dirty="0" smtClean="0"/>
              <a:t>– </a:t>
            </a:r>
            <a:r>
              <a:rPr lang="en-US" sz="1600" u="sng" dirty="0" smtClean="0">
                <a:solidFill>
                  <a:srgbClr val="FF0000"/>
                </a:solidFill>
              </a:rPr>
              <a:t>earlier if test complete</a:t>
            </a:r>
            <a:r>
              <a:rPr lang="en-US" sz="1600" dirty="0" smtClean="0">
                <a:solidFill>
                  <a:srgbClr val="000000"/>
                </a:solidFill>
              </a:rPr>
              <a:t>) begin </a:t>
            </a:r>
            <a:r>
              <a:rPr lang="en-US" sz="1600" dirty="0" err="1" smtClean="0">
                <a:solidFill>
                  <a:srgbClr val="000000"/>
                </a:solidFill>
              </a:rPr>
              <a:t>cryo</a:t>
            </a:r>
            <a:r>
              <a:rPr lang="en-US" sz="1600" dirty="0" smtClean="0">
                <a:solidFill>
                  <a:srgbClr val="000000"/>
                </a:solidFill>
              </a:rPr>
              <a:t> warm-up</a:t>
            </a:r>
            <a:endParaRPr lang="en-US" sz="1600" dirty="0">
              <a:solidFill>
                <a:srgbClr val="000000"/>
              </a:solidFill>
            </a:endParaRPr>
          </a:p>
          <a:p>
            <a:pPr eaLnBrk="1" hangingPunct="1">
              <a:lnSpc>
                <a:spcPct val="80000"/>
              </a:lnSpc>
            </a:pPr>
            <a:r>
              <a:rPr lang="en-US" sz="1600" dirty="0" smtClean="0">
                <a:solidFill>
                  <a:srgbClr val="000000"/>
                </a:solidFill>
              </a:rPr>
              <a:t>30</a:t>
            </a:r>
            <a:r>
              <a:rPr lang="en-US" sz="1600" dirty="0" smtClean="0">
                <a:solidFill>
                  <a:srgbClr val="000000"/>
                </a:solidFill>
              </a:rPr>
              <a:t> </a:t>
            </a:r>
            <a:r>
              <a:rPr lang="en-US" sz="1600" dirty="0">
                <a:solidFill>
                  <a:srgbClr val="000000"/>
                </a:solidFill>
              </a:rPr>
              <a:t>June, </a:t>
            </a:r>
            <a:r>
              <a:rPr lang="en-US" sz="1600" dirty="0" err="1">
                <a:solidFill>
                  <a:srgbClr val="000000"/>
                </a:solidFill>
              </a:rPr>
              <a:t>cryo</a:t>
            </a:r>
            <a:r>
              <a:rPr lang="en-US" sz="1600" dirty="0">
                <a:solidFill>
                  <a:srgbClr val="000000"/>
                </a:solidFill>
              </a:rPr>
              <a:t> warm-up complete (</a:t>
            </a:r>
            <a:r>
              <a:rPr lang="en-US" sz="1600" dirty="0" smtClean="0">
                <a:solidFill>
                  <a:srgbClr val="000000"/>
                </a:solidFill>
              </a:rPr>
              <a:t>23.6 </a:t>
            </a:r>
            <a:r>
              <a:rPr lang="en-US" sz="1600" dirty="0" err="1">
                <a:solidFill>
                  <a:srgbClr val="000000"/>
                </a:solidFill>
              </a:rPr>
              <a:t>cryo</a:t>
            </a:r>
            <a:r>
              <a:rPr lang="en-US" sz="1600" dirty="0">
                <a:solidFill>
                  <a:srgbClr val="000000"/>
                </a:solidFill>
              </a:rPr>
              <a:t>-weeks)</a:t>
            </a:r>
          </a:p>
          <a:p>
            <a:pPr marL="0" indent="0" eaLnBrk="1" hangingPunct="1">
              <a:lnSpc>
                <a:spcPct val="80000"/>
              </a:lnSpc>
              <a:buNone/>
            </a:pPr>
            <a:endParaRPr lang="en-US" sz="1800" dirty="0" smtClean="0">
              <a:solidFill>
                <a:srgbClr val="000000"/>
              </a:solidFill>
            </a:endParaRPr>
          </a:p>
          <a:p>
            <a:pPr marL="0" indent="0" eaLnBrk="1" hangingPunct="1">
              <a:lnSpc>
                <a:spcPct val="80000"/>
              </a:lnSpc>
              <a:buNone/>
            </a:pPr>
            <a:endParaRPr lang="en-US" sz="1800" dirty="0" smtClean="0">
              <a:solidFill>
                <a:srgbClr val="000000"/>
              </a:solidFill>
            </a:endParaRPr>
          </a:p>
        </p:txBody>
      </p:sp>
      <p:sp>
        <p:nvSpPr>
          <p:cNvPr id="3" name="TextBox 2"/>
          <p:cNvSpPr txBox="1"/>
          <p:nvPr/>
        </p:nvSpPr>
        <p:spPr>
          <a:xfrm>
            <a:off x="5781675" y="6346388"/>
            <a:ext cx="3166316" cy="369332"/>
          </a:xfrm>
          <a:prstGeom prst="rect">
            <a:avLst/>
          </a:prstGeom>
          <a:noFill/>
        </p:spPr>
        <p:txBody>
          <a:bodyPr wrap="none" rtlCol="0">
            <a:spAutoFit/>
          </a:bodyPr>
          <a:lstStyle/>
          <a:p>
            <a:r>
              <a:rPr lang="en-US" b="1" i="1" u="sng" dirty="0" smtClean="0"/>
              <a:t>Total Physics Weeks = 17.7</a:t>
            </a:r>
            <a:endParaRPr lang="en-US" b="1" i="1" u="sng" dirty="0"/>
          </a:p>
        </p:txBody>
      </p:sp>
    </p:spTree>
    <p:extLst>
      <p:ext uri="{BB962C8B-B14F-4D97-AF65-F5344CB8AC3E}">
        <p14:creationId xmlns:p14="http://schemas.microsoft.com/office/powerpoint/2010/main" val="1745664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288" y="1154587"/>
            <a:ext cx="7083425"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81800" y="4276725"/>
            <a:ext cx="2191626" cy="369332"/>
          </a:xfrm>
          <a:prstGeom prst="rect">
            <a:avLst/>
          </a:prstGeom>
          <a:noFill/>
        </p:spPr>
        <p:txBody>
          <a:bodyPr wrap="none" rtlCol="0">
            <a:spAutoFit/>
          </a:bodyPr>
          <a:lstStyle/>
          <a:p>
            <a:r>
              <a:rPr lang="en-US" dirty="0" smtClean="0"/>
              <a:t>~6 x 10</a:t>
            </a:r>
            <a:r>
              <a:rPr lang="en-US" baseline="30000" dirty="0" smtClean="0"/>
              <a:t>8 </a:t>
            </a:r>
            <a:r>
              <a:rPr lang="en-US" dirty="0" smtClean="0"/>
              <a:t>ions/bunch</a:t>
            </a:r>
            <a:endParaRPr lang="en-US" dirty="0"/>
          </a:p>
        </p:txBody>
      </p:sp>
      <p:cxnSp>
        <p:nvCxnSpPr>
          <p:cNvPr id="4" name="Straight Arrow Connector 3"/>
          <p:cNvCxnSpPr/>
          <p:nvPr/>
        </p:nvCxnSpPr>
        <p:spPr>
          <a:xfrm flipH="1" flipV="1">
            <a:off x="7600950" y="3779280"/>
            <a:ext cx="2263" cy="497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514600" y="4800600"/>
            <a:ext cx="762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0" y="5895975"/>
            <a:ext cx="2191626" cy="369332"/>
          </a:xfrm>
          <a:prstGeom prst="rect">
            <a:avLst/>
          </a:prstGeom>
          <a:noFill/>
        </p:spPr>
        <p:txBody>
          <a:bodyPr wrap="none" rtlCol="0">
            <a:spAutoFit/>
          </a:bodyPr>
          <a:lstStyle/>
          <a:p>
            <a:r>
              <a:rPr lang="en-US" dirty="0" smtClean="0"/>
              <a:t>~3 x 10</a:t>
            </a:r>
            <a:r>
              <a:rPr lang="en-US" baseline="30000" dirty="0" smtClean="0"/>
              <a:t>8 </a:t>
            </a:r>
            <a:r>
              <a:rPr lang="en-US" dirty="0" smtClean="0"/>
              <a:t>ions/bunch</a:t>
            </a:r>
            <a:endParaRPr lang="en-US" dirty="0"/>
          </a:p>
        </p:txBody>
      </p:sp>
      <p:sp>
        <p:nvSpPr>
          <p:cNvPr id="10" name="TextBox 9"/>
          <p:cNvSpPr txBox="1"/>
          <p:nvPr/>
        </p:nvSpPr>
        <p:spPr>
          <a:xfrm>
            <a:off x="6400800" y="1447800"/>
            <a:ext cx="2404826" cy="369332"/>
          </a:xfrm>
          <a:prstGeom prst="rect">
            <a:avLst/>
          </a:prstGeom>
          <a:noFill/>
        </p:spPr>
        <p:txBody>
          <a:bodyPr wrap="none" rtlCol="0">
            <a:spAutoFit/>
          </a:bodyPr>
          <a:lstStyle/>
          <a:p>
            <a:r>
              <a:rPr lang="en-US" dirty="0" smtClean="0"/>
              <a:t>~8.5 x 10</a:t>
            </a:r>
            <a:r>
              <a:rPr lang="en-US" baseline="30000" dirty="0" smtClean="0"/>
              <a:t>8</a:t>
            </a:r>
            <a:r>
              <a:rPr lang="en-US" dirty="0"/>
              <a:t> </a:t>
            </a:r>
            <a:r>
              <a:rPr lang="en-US" dirty="0" smtClean="0"/>
              <a:t>ions/bunch</a:t>
            </a:r>
            <a:endParaRPr lang="en-US" dirty="0"/>
          </a:p>
        </p:txBody>
      </p:sp>
      <p:cxnSp>
        <p:nvCxnSpPr>
          <p:cNvPr id="12" name="Straight Arrow Connector 11"/>
          <p:cNvCxnSpPr/>
          <p:nvPr/>
        </p:nvCxnSpPr>
        <p:spPr>
          <a:xfrm>
            <a:off x="7450932" y="1690687"/>
            <a:ext cx="92868" cy="519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4365" y="381000"/>
            <a:ext cx="8509061" cy="369332"/>
          </a:xfrm>
          <a:prstGeom prst="rect">
            <a:avLst/>
          </a:prstGeom>
          <a:noFill/>
        </p:spPr>
        <p:txBody>
          <a:bodyPr wrap="none" rtlCol="0">
            <a:spAutoFit/>
          </a:bodyPr>
          <a:lstStyle/>
          <a:p>
            <a:r>
              <a:rPr lang="en-US" dirty="0" smtClean="0"/>
              <a:t>Best store (16857) = 3.0 x 10</a:t>
            </a:r>
            <a:r>
              <a:rPr lang="en-US" baseline="30000" dirty="0" smtClean="0"/>
              <a:t>8</a:t>
            </a:r>
            <a:r>
              <a:rPr lang="en-US" dirty="0" smtClean="0"/>
              <a:t> ions/bunch, blue/yellow beginning of store (physics)</a:t>
            </a:r>
            <a:endParaRPr lang="en-US" dirty="0"/>
          </a:p>
        </p:txBody>
      </p:sp>
      <p:cxnSp>
        <p:nvCxnSpPr>
          <p:cNvPr id="5" name="Straight Connector 4"/>
          <p:cNvCxnSpPr/>
          <p:nvPr/>
        </p:nvCxnSpPr>
        <p:spPr>
          <a:xfrm>
            <a:off x="6096000" y="3041093"/>
            <a:ext cx="0" cy="1857375"/>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38875" y="3041093"/>
            <a:ext cx="2956771" cy="369332"/>
          </a:xfrm>
          <a:prstGeom prst="rect">
            <a:avLst/>
          </a:prstGeom>
          <a:noFill/>
        </p:spPr>
        <p:txBody>
          <a:bodyPr wrap="none" rtlCol="0">
            <a:spAutoFit/>
          </a:bodyPr>
          <a:lstStyle/>
          <a:p>
            <a:r>
              <a:rPr lang="en-US" dirty="0" smtClean="0"/>
              <a:t>STAR and PHENIX ~Goals</a:t>
            </a:r>
            <a:endParaRPr lang="en-US" dirty="0"/>
          </a:p>
        </p:txBody>
      </p:sp>
      <p:cxnSp>
        <p:nvCxnSpPr>
          <p:cNvPr id="14" name="Straight Arrow Connector 13"/>
          <p:cNvCxnSpPr/>
          <p:nvPr/>
        </p:nvCxnSpPr>
        <p:spPr>
          <a:xfrm flipH="1">
            <a:off x="6096000" y="3410425"/>
            <a:ext cx="762001" cy="36885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096000" y="3410425"/>
            <a:ext cx="1828800" cy="78057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513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776288"/>
            <a:ext cx="7572375"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0" y="120134"/>
            <a:ext cx="7109767" cy="646331"/>
          </a:xfrm>
          <a:prstGeom prst="rect">
            <a:avLst/>
          </a:prstGeom>
          <a:noFill/>
        </p:spPr>
        <p:txBody>
          <a:bodyPr wrap="none" rtlCol="0">
            <a:spAutoFit/>
          </a:bodyPr>
          <a:lstStyle/>
          <a:p>
            <a:r>
              <a:rPr lang="en-US" dirty="0" smtClean="0"/>
              <a:t>Total in bank through April = $2,781K (CAD contribution = $1,360K) </a:t>
            </a:r>
          </a:p>
          <a:p>
            <a:r>
              <a:rPr lang="en-US" dirty="0" smtClean="0"/>
              <a:t>Total CAD rebate to date = $625K (owed $735K)</a:t>
            </a:r>
            <a:endParaRPr lang="en-US" dirty="0"/>
          </a:p>
        </p:txBody>
      </p:sp>
    </p:spTree>
    <p:extLst>
      <p:ext uri="{BB962C8B-B14F-4D97-AF65-F5344CB8AC3E}">
        <p14:creationId xmlns:p14="http://schemas.microsoft.com/office/powerpoint/2010/main" val="2150521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62400" y="914400"/>
            <a:ext cx="1479892" cy="369332"/>
          </a:xfrm>
          <a:prstGeom prst="rect">
            <a:avLst/>
          </a:prstGeom>
          <a:noFill/>
        </p:spPr>
        <p:txBody>
          <a:bodyPr wrap="none" rtlCol="0">
            <a:spAutoFit/>
          </a:bodyPr>
          <a:lstStyle/>
          <a:p>
            <a:r>
              <a:rPr lang="en-US" dirty="0" smtClean="0"/>
              <a:t>Thru 31 May</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275" y="1336675"/>
            <a:ext cx="6011863"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527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62400" y="914400"/>
            <a:ext cx="1479892" cy="369332"/>
          </a:xfrm>
          <a:prstGeom prst="rect">
            <a:avLst/>
          </a:prstGeom>
          <a:noFill/>
        </p:spPr>
        <p:txBody>
          <a:bodyPr wrap="none" rtlCol="0">
            <a:spAutoFit/>
          </a:bodyPr>
          <a:lstStyle/>
          <a:p>
            <a:r>
              <a:rPr lang="en-US" dirty="0" smtClean="0"/>
              <a:t>Thru 31 May</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450" y="1187450"/>
            <a:ext cx="6005513"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773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392113"/>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104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76800" y="39301"/>
            <a:ext cx="1479892" cy="369332"/>
          </a:xfrm>
          <a:prstGeom prst="rect">
            <a:avLst/>
          </a:prstGeom>
          <a:noFill/>
        </p:spPr>
        <p:txBody>
          <a:bodyPr wrap="none" rtlCol="0">
            <a:spAutoFit/>
          </a:bodyPr>
          <a:lstStyle/>
          <a:p>
            <a:r>
              <a:rPr lang="en-US" dirty="0" smtClean="0"/>
              <a:t>Thru 31 May</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388938"/>
            <a:ext cx="7943850" cy="580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9620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136650"/>
            <a:ext cx="70358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846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0" y="120095"/>
            <a:ext cx="4326826" cy="369332"/>
          </a:xfrm>
          <a:prstGeom prst="rect">
            <a:avLst/>
          </a:prstGeom>
          <a:solidFill>
            <a:schemeClr val="bg1"/>
          </a:solidFill>
        </p:spPr>
        <p:txBody>
          <a:bodyPr wrap="none" rtlCol="0">
            <a:spAutoFit/>
          </a:bodyPr>
          <a:lstStyle/>
          <a:p>
            <a:r>
              <a:rPr lang="en-US" dirty="0" smtClean="0"/>
              <a:t>Store 16889, 18 May (first physics store)</a:t>
            </a:r>
            <a:endParaRPr lang="en-US" dirty="0"/>
          </a:p>
        </p:txBody>
      </p:sp>
      <p:cxnSp>
        <p:nvCxnSpPr>
          <p:cNvPr id="4" name="Straight Connector 3"/>
          <p:cNvCxnSpPr/>
          <p:nvPr/>
        </p:nvCxnSpPr>
        <p:spPr>
          <a:xfrm>
            <a:off x="3200400" y="4700016"/>
            <a:ext cx="3733800"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15025" y="4515350"/>
            <a:ext cx="2655535" cy="369332"/>
          </a:xfrm>
          <a:prstGeom prst="rect">
            <a:avLst/>
          </a:prstGeom>
          <a:solidFill>
            <a:schemeClr val="bg1"/>
          </a:solidFill>
        </p:spPr>
        <p:txBody>
          <a:bodyPr wrap="none" rtlCol="0">
            <a:spAutoFit/>
          </a:bodyPr>
          <a:lstStyle/>
          <a:p>
            <a:r>
              <a:rPr lang="en-US" dirty="0" smtClean="0">
                <a:solidFill>
                  <a:srgbClr val="C00000"/>
                </a:solidFill>
              </a:rPr>
              <a:t>Average Lumi Max Goal</a:t>
            </a:r>
            <a:endParaRPr lang="en-US" dirty="0">
              <a:solidFill>
                <a:srgbClr val="C0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609600"/>
            <a:ext cx="8686800" cy="590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3352800" y="4713732"/>
            <a:ext cx="3733800"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59840" y="4529066"/>
            <a:ext cx="2655535" cy="369332"/>
          </a:xfrm>
          <a:prstGeom prst="rect">
            <a:avLst/>
          </a:prstGeom>
          <a:solidFill>
            <a:schemeClr val="bg1"/>
          </a:solidFill>
        </p:spPr>
        <p:txBody>
          <a:bodyPr wrap="none" rtlCol="0">
            <a:spAutoFit/>
          </a:bodyPr>
          <a:lstStyle/>
          <a:p>
            <a:r>
              <a:rPr lang="en-US" dirty="0" smtClean="0">
                <a:solidFill>
                  <a:srgbClr val="C00000"/>
                </a:solidFill>
              </a:rPr>
              <a:t>Average Lumi Max Goal</a:t>
            </a:r>
            <a:endParaRPr lang="en-US" dirty="0">
              <a:solidFill>
                <a:srgbClr val="C00000"/>
              </a:solidFill>
            </a:endParaRPr>
          </a:p>
        </p:txBody>
      </p:sp>
    </p:spTree>
    <p:extLst>
      <p:ext uri="{BB962C8B-B14F-4D97-AF65-F5344CB8AC3E}">
        <p14:creationId xmlns:p14="http://schemas.microsoft.com/office/powerpoint/2010/main" val="1336590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8686800" cy="583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00400" y="120095"/>
            <a:ext cx="2390398" cy="369332"/>
          </a:xfrm>
          <a:prstGeom prst="rect">
            <a:avLst/>
          </a:prstGeom>
          <a:solidFill>
            <a:schemeClr val="bg1"/>
          </a:solidFill>
        </p:spPr>
        <p:txBody>
          <a:bodyPr wrap="none" rtlCol="0">
            <a:spAutoFit/>
          </a:bodyPr>
          <a:lstStyle/>
          <a:p>
            <a:r>
              <a:rPr lang="en-US" dirty="0" smtClean="0"/>
              <a:t>Store, 16929, 28 May</a:t>
            </a:r>
            <a:endParaRPr lang="en-US" dirty="0"/>
          </a:p>
        </p:txBody>
      </p:sp>
      <p:cxnSp>
        <p:nvCxnSpPr>
          <p:cNvPr id="4" name="Straight Connector 3"/>
          <p:cNvCxnSpPr/>
          <p:nvPr/>
        </p:nvCxnSpPr>
        <p:spPr>
          <a:xfrm>
            <a:off x="3200400" y="4700016"/>
            <a:ext cx="3733800"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15025" y="4515350"/>
            <a:ext cx="2655535" cy="369332"/>
          </a:xfrm>
          <a:prstGeom prst="rect">
            <a:avLst/>
          </a:prstGeom>
          <a:solidFill>
            <a:schemeClr val="bg1"/>
          </a:solidFill>
        </p:spPr>
        <p:txBody>
          <a:bodyPr wrap="none" rtlCol="0">
            <a:spAutoFit/>
          </a:bodyPr>
          <a:lstStyle/>
          <a:p>
            <a:r>
              <a:rPr lang="en-US" dirty="0" smtClean="0">
                <a:solidFill>
                  <a:srgbClr val="C00000"/>
                </a:solidFill>
              </a:rPr>
              <a:t>Average Lumi Max Goal</a:t>
            </a:r>
            <a:endParaRPr lang="en-US" dirty="0">
              <a:solidFill>
                <a:srgbClr val="C00000"/>
              </a:solidFill>
            </a:endParaRPr>
          </a:p>
        </p:txBody>
      </p:sp>
    </p:spTree>
    <p:extLst>
      <p:ext uri="{BB962C8B-B14F-4D97-AF65-F5344CB8AC3E}">
        <p14:creationId xmlns:p14="http://schemas.microsoft.com/office/powerpoint/2010/main" val="2652657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0" y="120095"/>
            <a:ext cx="2390398" cy="369332"/>
          </a:xfrm>
          <a:prstGeom prst="rect">
            <a:avLst/>
          </a:prstGeom>
          <a:solidFill>
            <a:schemeClr val="bg1"/>
          </a:solidFill>
        </p:spPr>
        <p:txBody>
          <a:bodyPr wrap="none" rtlCol="0">
            <a:spAutoFit/>
          </a:bodyPr>
          <a:lstStyle/>
          <a:p>
            <a:r>
              <a:rPr lang="en-US" dirty="0" smtClean="0"/>
              <a:t>Store, 16940, 31 May</a:t>
            </a:r>
            <a:endParaRPr lang="en-US" dirty="0"/>
          </a:p>
        </p:txBody>
      </p:sp>
      <p:cxnSp>
        <p:nvCxnSpPr>
          <p:cNvPr id="4" name="Straight Connector 3"/>
          <p:cNvCxnSpPr/>
          <p:nvPr/>
        </p:nvCxnSpPr>
        <p:spPr>
          <a:xfrm>
            <a:off x="3200400" y="4700016"/>
            <a:ext cx="3733800"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15025" y="4515350"/>
            <a:ext cx="2655535" cy="369332"/>
          </a:xfrm>
          <a:prstGeom prst="rect">
            <a:avLst/>
          </a:prstGeom>
          <a:solidFill>
            <a:schemeClr val="bg1"/>
          </a:solidFill>
        </p:spPr>
        <p:txBody>
          <a:bodyPr wrap="none" rtlCol="0">
            <a:spAutoFit/>
          </a:bodyPr>
          <a:lstStyle/>
          <a:p>
            <a:r>
              <a:rPr lang="en-US" dirty="0" smtClean="0">
                <a:solidFill>
                  <a:srgbClr val="C00000"/>
                </a:solidFill>
              </a:rPr>
              <a:t>Average Lumi Max Goal</a:t>
            </a:r>
            <a:endParaRPr lang="en-US" dirty="0">
              <a:solidFill>
                <a:srgbClr val="C0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86552"/>
            <a:ext cx="8686800" cy="6158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714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1035050"/>
            <a:ext cx="7078663"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558595" y="304800"/>
            <a:ext cx="5625771" cy="646331"/>
          </a:xfrm>
          <a:prstGeom prst="rect">
            <a:avLst/>
          </a:prstGeom>
          <a:noFill/>
        </p:spPr>
        <p:txBody>
          <a:bodyPr wrap="none" rtlCol="0">
            <a:spAutoFit/>
          </a:bodyPr>
          <a:lstStyle/>
          <a:p>
            <a:r>
              <a:rPr lang="en-US" dirty="0" smtClean="0"/>
              <a:t>PHENIX BUR Goal = 2.4 nb</a:t>
            </a:r>
            <a:r>
              <a:rPr lang="en-US" baseline="30000" dirty="0" smtClean="0"/>
              <a:t>-1</a:t>
            </a:r>
            <a:r>
              <a:rPr lang="en-US" dirty="0" smtClean="0"/>
              <a:t> sampled, ~11 delivered</a:t>
            </a:r>
          </a:p>
          <a:p>
            <a:r>
              <a:rPr lang="en-US" dirty="0" smtClean="0"/>
              <a:t>STAR Goal = ~5 nb</a:t>
            </a:r>
            <a:r>
              <a:rPr lang="en-US" baseline="30000" dirty="0" smtClean="0"/>
              <a:t>-1</a:t>
            </a:r>
            <a:r>
              <a:rPr lang="en-US" dirty="0" smtClean="0"/>
              <a:t> sampled, ~8 </a:t>
            </a:r>
            <a:r>
              <a:rPr lang="en-US" dirty="0"/>
              <a:t>nb</a:t>
            </a:r>
            <a:r>
              <a:rPr lang="en-US" baseline="30000" dirty="0"/>
              <a:t>-1</a:t>
            </a:r>
            <a:r>
              <a:rPr lang="en-US" dirty="0"/>
              <a:t> </a:t>
            </a:r>
            <a:r>
              <a:rPr lang="en-US" dirty="0" smtClean="0"/>
              <a:t>delivered</a:t>
            </a:r>
            <a:endParaRPr lang="en-US" dirty="0"/>
          </a:p>
        </p:txBody>
      </p:sp>
      <p:grpSp>
        <p:nvGrpSpPr>
          <p:cNvPr id="2" name="Group 1"/>
          <p:cNvGrpSpPr/>
          <p:nvPr/>
        </p:nvGrpSpPr>
        <p:grpSpPr>
          <a:xfrm>
            <a:off x="7162800" y="1161288"/>
            <a:ext cx="1625595" cy="1331976"/>
            <a:chOff x="7162800" y="1447800"/>
            <a:chExt cx="1625595" cy="1331976"/>
          </a:xfrm>
        </p:grpSpPr>
        <p:cxnSp>
          <p:nvCxnSpPr>
            <p:cNvPr id="3" name="Straight Connector 2"/>
            <p:cNvCxnSpPr/>
            <p:nvPr/>
          </p:nvCxnSpPr>
          <p:spPr>
            <a:xfrm>
              <a:off x="7162800" y="2474976"/>
              <a:ext cx="820947"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800867" y="1447800"/>
              <a:ext cx="0" cy="1331976"/>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001000" y="1607868"/>
              <a:ext cx="787395" cy="369332"/>
            </a:xfrm>
            <a:prstGeom prst="rect">
              <a:avLst/>
            </a:prstGeom>
            <a:noFill/>
          </p:spPr>
          <p:txBody>
            <a:bodyPr wrap="none" rtlCol="0">
              <a:spAutoFit/>
            </a:bodyPr>
            <a:lstStyle/>
            <a:p>
              <a:r>
                <a:rPr lang="en-US" u="sng" dirty="0" smtClean="0">
                  <a:solidFill>
                    <a:srgbClr val="FF0000"/>
                  </a:solidFill>
                </a:rPr>
                <a:t>Goals</a:t>
              </a:r>
              <a:endParaRPr lang="en-US" u="sng" dirty="0">
                <a:solidFill>
                  <a:srgbClr val="FF0000"/>
                </a:solidFill>
              </a:endParaRPr>
            </a:p>
          </p:txBody>
        </p:sp>
        <p:cxnSp>
          <p:nvCxnSpPr>
            <p:cNvPr id="8" name="Straight Connector 7"/>
            <p:cNvCxnSpPr/>
            <p:nvPr/>
          </p:nvCxnSpPr>
          <p:spPr>
            <a:xfrm>
              <a:off x="7162800" y="1524000"/>
              <a:ext cx="820947"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cxnSp>
        <p:nvCxnSpPr>
          <p:cNvPr id="7" name="Straight Connector 6"/>
          <p:cNvCxnSpPr/>
          <p:nvPr/>
        </p:nvCxnSpPr>
        <p:spPr>
          <a:xfrm flipV="1">
            <a:off x="3505200" y="1524000"/>
            <a:ext cx="4295667" cy="2819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962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1918"/>
            <a:ext cx="7315200" cy="6624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00400" y="120095"/>
            <a:ext cx="3172663" cy="369332"/>
          </a:xfrm>
          <a:prstGeom prst="rect">
            <a:avLst/>
          </a:prstGeom>
          <a:solidFill>
            <a:schemeClr val="bg1"/>
          </a:solidFill>
        </p:spPr>
        <p:txBody>
          <a:bodyPr wrap="none" rtlCol="0">
            <a:spAutoFit/>
          </a:bodyPr>
          <a:lstStyle/>
          <a:p>
            <a:r>
              <a:rPr lang="en-US" dirty="0" smtClean="0"/>
              <a:t>Stores, 16928-30, 27-28 May</a:t>
            </a:r>
            <a:endParaRPr lang="en-US" dirty="0"/>
          </a:p>
        </p:txBody>
      </p:sp>
    </p:spTree>
    <p:extLst>
      <p:ext uri="{BB962C8B-B14F-4D97-AF65-F5344CB8AC3E}">
        <p14:creationId xmlns:p14="http://schemas.microsoft.com/office/powerpoint/2010/main" val="1088188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6700"/>
            <a:ext cx="8686800" cy="646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11306" y="82034"/>
            <a:ext cx="7032694" cy="369332"/>
          </a:xfrm>
          <a:prstGeom prst="rect">
            <a:avLst/>
          </a:prstGeom>
          <a:noFill/>
        </p:spPr>
        <p:txBody>
          <a:bodyPr wrap="none" rtlCol="0">
            <a:spAutoFit/>
          </a:bodyPr>
          <a:lstStyle/>
          <a:p>
            <a:r>
              <a:rPr lang="en-US" dirty="0" smtClean="0"/>
              <a:t>The last vernier scan – note emittance issue with the PHENIX scan</a:t>
            </a:r>
            <a:endParaRPr lang="en-US" dirty="0"/>
          </a:p>
        </p:txBody>
      </p:sp>
    </p:spTree>
    <p:extLst>
      <p:ext uri="{BB962C8B-B14F-4D97-AF65-F5344CB8AC3E}">
        <p14:creationId xmlns:p14="http://schemas.microsoft.com/office/powerpoint/2010/main" val="2285939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686800" cy="6389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38600" y="1371600"/>
            <a:ext cx="3288080" cy="369332"/>
          </a:xfrm>
          <a:prstGeom prst="rect">
            <a:avLst/>
          </a:prstGeom>
          <a:noFill/>
        </p:spPr>
        <p:txBody>
          <a:bodyPr wrap="none" rtlCol="0">
            <a:spAutoFit/>
          </a:bodyPr>
          <a:lstStyle/>
          <a:p>
            <a:r>
              <a:rPr lang="en-US" dirty="0" smtClean="0"/>
              <a:t>First store for detector tune-up</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76200"/>
            <a:ext cx="6713496" cy="1315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641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02168"/>
            <a:ext cx="3198311" cy="369332"/>
          </a:xfrm>
          <a:prstGeom prst="rect">
            <a:avLst/>
          </a:prstGeom>
          <a:noFill/>
        </p:spPr>
        <p:txBody>
          <a:bodyPr wrap="none" rtlCol="0">
            <a:spAutoFit/>
          </a:bodyPr>
          <a:lstStyle/>
          <a:p>
            <a:r>
              <a:rPr lang="en-US" dirty="0" smtClean="0"/>
              <a:t>Last three UU physics stores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71500"/>
            <a:ext cx="8686800" cy="5858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05000" y="3787259"/>
            <a:ext cx="1422184" cy="369332"/>
          </a:xfrm>
          <a:prstGeom prst="rect">
            <a:avLst/>
          </a:prstGeom>
          <a:noFill/>
        </p:spPr>
        <p:txBody>
          <a:bodyPr wrap="none" rtlCol="0">
            <a:spAutoFit/>
          </a:bodyPr>
          <a:lstStyle/>
          <a:p>
            <a:r>
              <a:rPr lang="en-US" b="1" i="1" u="sng" dirty="0" smtClean="0">
                <a:solidFill>
                  <a:srgbClr val="C00000"/>
                </a:solidFill>
              </a:rPr>
              <a:t>~best store</a:t>
            </a:r>
            <a:endParaRPr lang="en-US" b="1" i="1" u="sng" dirty="0">
              <a:solidFill>
                <a:srgbClr val="C00000"/>
              </a:solidFill>
            </a:endParaRPr>
          </a:p>
        </p:txBody>
      </p:sp>
    </p:spTree>
    <p:extLst>
      <p:ext uri="{BB962C8B-B14F-4D97-AF65-F5344CB8AC3E}">
        <p14:creationId xmlns:p14="http://schemas.microsoft.com/office/powerpoint/2010/main" val="3353800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86800" cy="4375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5715000" y="3048000"/>
            <a:ext cx="0" cy="1752600"/>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400" y="2678668"/>
            <a:ext cx="1505540" cy="369332"/>
          </a:xfrm>
          <a:prstGeom prst="rect">
            <a:avLst/>
          </a:prstGeom>
          <a:noFill/>
        </p:spPr>
        <p:txBody>
          <a:bodyPr wrap="none" rtlCol="0">
            <a:spAutoFit/>
          </a:bodyPr>
          <a:lstStyle/>
          <a:p>
            <a:r>
              <a:rPr lang="en-US" dirty="0" smtClean="0"/>
              <a:t>If 5 week run</a:t>
            </a:r>
            <a:endParaRPr lang="en-US" dirty="0"/>
          </a:p>
        </p:txBody>
      </p:sp>
      <p:cxnSp>
        <p:nvCxnSpPr>
          <p:cNvPr id="8" name="Straight Connector 7"/>
          <p:cNvCxnSpPr/>
          <p:nvPr/>
        </p:nvCxnSpPr>
        <p:spPr>
          <a:xfrm flipH="1">
            <a:off x="1066800" y="3712464"/>
            <a:ext cx="4876800" cy="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09800" y="762000"/>
            <a:ext cx="5860900" cy="646331"/>
          </a:xfrm>
          <a:prstGeom prst="rect">
            <a:avLst/>
          </a:prstGeom>
          <a:noFill/>
        </p:spPr>
        <p:txBody>
          <a:bodyPr wrap="none" rtlCol="0">
            <a:spAutoFit/>
          </a:bodyPr>
          <a:lstStyle/>
          <a:p>
            <a:r>
              <a:rPr lang="en-US" dirty="0" smtClean="0"/>
              <a:t>PHENIX BUR Goal = 2.4 nb</a:t>
            </a:r>
            <a:r>
              <a:rPr lang="en-US" baseline="30000" dirty="0" smtClean="0"/>
              <a:t>-1</a:t>
            </a:r>
            <a:r>
              <a:rPr lang="en-US" dirty="0" smtClean="0"/>
              <a:t> sampled, ~8 delivered (?)</a:t>
            </a:r>
          </a:p>
          <a:p>
            <a:r>
              <a:rPr lang="en-US" dirty="0" smtClean="0"/>
              <a:t>STAR Goal = ?</a:t>
            </a:r>
            <a:endParaRPr lang="en-US" dirty="0"/>
          </a:p>
        </p:txBody>
      </p:sp>
      <p:sp>
        <p:nvSpPr>
          <p:cNvPr id="11" name="TextBox 10"/>
          <p:cNvSpPr txBox="1"/>
          <p:nvPr/>
        </p:nvSpPr>
        <p:spPr>
          <a:xfrm>
            <a:off x="5934075" y="3924300"/>
            <a:ext cx="904415" cy="369332"/>
          </a:xfrm>
          <a:prstGeom prst="rect">
            <a:avLst/>
          </a:prstGeom>
          <a:noFill/>
        </p:spPr>
        <p:txBody>
          <a:bodyPr wrap="none" rtlCol="0">
            <a:spAutoFit/>
          </a:bodyPr>
          <a:lstStyle/>
          <a:p>
            <a:r>
              <a:rPr lang="en-US" dirty="0" smtClean="0"/>
              <a:t>~8 nb</a:t>
            </a:r>
            <a:r>
              <a:rPr lang="en-US" baseline="30000" dirty="0" smtClean="0"/>
              <a:t>-1</a:t>
            </a:r>
            <a:endParaRPr lang="en-US" baseline="30000" dirty="0"/>
          </a:p>
        </p:txBody>
      </p:sp>
      <p:cxnSp>
        <p:nvCxnSpPr>
          <p:cNvPr id="13" name="Straight Arrow Connector 12"/>
          <p:cNvCxnSpPr/>
          <p:nvPr/>
        </p:nvCxnSpPr>
        <p:spPr>
          <a:xfrm flipH="1" flipV="1">
            <a:off x="5715000" y="3712464"/>
            <a:ext cx="381000" cy="32613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310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609600"/>
            <a:ext cx="8686800" cy="587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00200" y="304800"/>
            <a:ext cx="4108882" cy="369332"/>
          </a:xfrm>
          <a:prstGeom prst="rect">
            <a:avLst/>
          </a:prstGeom>
          <a:noFill/>
        </p:spPr>
        <p:txBody>
          <a:bodyPr wrap="none" rtlCol="0">
            <a:spAutoFit/>
          </a:bodyPr>
          <a:lstStyle/>
          <a:p>
            <a:r>
              <a:rPr lang="en-US" dirty="0" smtClean="0"/>
              <a:t>First UU physics store, 16780, 25 April</a:t>
            </a:r>
            <a:endParaRPr lang="en-US" dirty="0"/>
          </a:p>
        </p:txBody>
      </p:sp>
    </p:spTree>
    <p:extLst>
      <p:ext uri="{BB962C8B-B14F-4D97-AF65-F5344CB8AC3E}">
        <p14:creationId xmlns:p14="http://schemas.microsoft.com/office/powerpoint/2010/main" val="504463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42" y="220363"/>
            <a:ext cx="8686800" cy="638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891312" y="5221224"/>
            <a:ext cx="78486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891312" y="4910328"/>
            <a:ext cx="78486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487400" y="5264396"/>
            <a:ext cx="3561616" cy="369332"/>
          </a:xfrm>
          <a:prstGeom prst="rect">
            <a:avLst/>
          </a:prstGeom>
          <a:noFill/>
        </p:spPr>
        <p:txBody>
          <a:bodyPr wrap="none" rtlCol="0">
            <a:spAutoFit/>
          </a:bodyPr>
          <a:lstStyle/>
          <a:p>
            <a:r>
              <a:rPr lang="en-US" dirty="0" smtClean="0"/>
              <a:t>ion intensity minimum 111x6x10</a:t>
            </a:r>
            <a:r>
              <a:rPr lang="en-US" baseline="30000" dirty="0" smtClean="0"/>
              <a:t>8</a:t>
            </a:r>
            <a:endParaRPr lang="en-US" baseline="30000" dirty="0"/>
          </a:p>
        </p:txBody>
      </p:sp>
      <p:sp>
        <p:nvSpPr>
          <p:cNvPr id="7" name="TextBox 6"/>
          <p:cNvSpPr txBox="1"/>
          <p:nvPr/>
        </p:nvSpPr>
        <p:spPr>
          <a:xfrm>
            <a:off x="5341327" y="4460759"/>
            <a:ext cx="3818096" cy="369332"/>
          </a:xfrm>
          <a:prstGeom prst="rect">
            <a:avLst/>
          </a:prstGeom>
          <a:noFill/>
        </p:spPr>
        <p:txBody>
          <a:bodyPr wrap="none" rtlCol="0">
            <a:spAutoFit/>
          </a:bodyPr>
          <a:lstStyle/>
          <a:p>
            <a:r>
              <a:rPr lang="en-US" dirty="0" smtClean="0"/>
              <a:t>ion intensity maximum 111x8.5x10</a:t>
            </a:r>
            <a:r>
              <a:rPr lang="en-US" baseline="30000" dirty="0" smtClean="0"/>
              <a:t>8</a:t>
            </a:r>
            <a:endParaRPr lang="en-US" baseline="30000" dirty="0"/>
          </a:p>
        </p:txBody>
      </p:sp>
      <p:sp>
        <p:nvSpPr>
          <p:cNvPr id="6" name="Rectangle 5"/>
          <p:cNvSpPr/>
          <p:nvPr/>
        </p:nvSpPr>
        <p:spPr>
          <a:xfrm>
            <a:off x="990600" y="990600"/>
            <a:ext cx="7650024" cy="304800"/>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81600" y="265628"/>
            <a:ext cx="3459024" cy="369332"/>
          </a:xfrm>
          <a:prstGeom prst="rect">
            <a:avLst/>
          </a:prstGeom>
          <a:noFill/>
        </p:spPr>
        <p:txBody>
          <a:bodyPr wrap="none" rtlCol="0">
            <a:spAutoFit/>
          </a:bodyPr>
          <a:lstStyle/>
          <a:p>
            <a:r>
              <a:rPr lang="en-US" dirty="0" smtClean="0"/>
              <a:t>Transverse emittance projection</a:t>
            </a:r>
            <a:endParaRPr lang="en-US" dirty="0"/>
          </a:p>
        </p:txBody>
      </p:sp>
      <p:cxnSp>
        <p:nvCxnSpPr>
          <p:cNvPr id="9" name="Straight Arrow Connector 8"/>
          <p:cNvCxnSpPr/>
          <p:nvPr/>
        </p:nvCxnSpPr>
        <p:spPr>
          <a:xfrm flipH="1">
            <a:off x="5334000" y="533400"/>
            <a:ext cx="228600" cy="45720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1"/>
          </p:cNvCxnSpPr>
          <p:nvPr/>
        </p:nvCxnSpPr>
        <p:spPr>
          <a:xfrm flipH="1">
            <a:off x="5172075" y="4645425"/>
            <a:ext cx="169252" cy="282357"/>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317294" y="5220462"/>
            <a:ext cx="233372" cy="22860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81342" y="6297074"/>
            <a:ext cx="3225563" cy="307777"/>
          </a:xfrm>
          <a:prstGeom prst="rect">
            <a:avLst/>
          </a:prstGeom>
          <a:noFill/>
        </p:spPr>
        <p:txBody>
          <a:bodyPr wrap="none" rtlCol="0">
            <a:spAutoFit/>
          </a:bodyPr>
          <a:lstStyle/>
          <a:p>
            <a:r>
              <a:rPr lang="en-US" sz="1400" dirty="0" smtClean="0"/>
              <a:t>84/84bunches – 2.0/1.7 x 10</a:t>
            </a:r>
            <a:r>
              <a:rPr lang="en-US" sz="1400" baseline="30000" dirty="0" smtClean="0"/>
              <a:t>8</a:t>
            </a:r>
            <a:r>
              <a:rPr lang="en-US" sz="1400" dirty="0" smtClean="0"/>
              <a:t> U/bunch</a:t>
            </a:r>
            <a:endParaRPr lang="en-US" sz="1400" dirty="0"/>
          </a:p>
        </p:txBody>
      </p:sp>
      <p:cxnSp>
        <p:nvCxnSpPr>
          <p:cNvPr id="26" name="Straight Arrow Connector 25"/>
          <p:cNvCxnSpPr>
            <a:stCxn id="24" idx="0"/>
          </p:cNvCxnSpPr>
          <p:nvPr/>
        </p:nvCxnSpPr>
        <p:spPr>
          <a:xfrm flipH="1" flipV="1">
            <a:off x="1524000" y="5791201"/>
            <a:ext cx="270124" cy="50587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960" y="143946"/>
            <a:ext cx="3647152" cy="369332"/>
          </a:xfrm>
          <a:prstGeom prst="rect">
            <a:avLst/>
          </a:prstGeom>
          <a:solidFill>
            <a:schemeClr val="bg1"/>
          </a:solidFill>
        </p:spPr>
        <p:txBody>
          <a:bodyPr wrap="none" rtlCol="0">
            <a:spAutoFit/>
          </a:bodyPr>
          <a:lstStyle/>
          <a:p>
            <a:r>
              <a:rPr lang="en-US" dirty="0" smtClean="0"/>
              <a:t>Setup Store, no rebucketing yet…</a:t>
            </a:r>
            <a:endParaRPr lang="en-US" dirty="0"/>
          </a:p>
        </p:txBody>
      </p:sp>
      <p:sp>
        <p:nvSpPr>
          <p:cNvPr id="29" name="TextBox 28"/>
          <p:cNvSpPr txBox="1"/>
          <p:nvPr/>
        </p:nvSpPr>
        <p:spPr>
          <a:xfrm>
            <a:off x="7415396" y="6604851"/>
            <a:ext cx="1078693" cy="276999"/>
          </a:xfrm>
          <a:prstGeom prst="rect">
            <a:avLst/>
          </a:prstGeom>
          <a:noFill/>
        </p:spPr>
        <p:txBody>
          <a:bodyPr wrap="none" rtlCol="0">
            <a:spAutoFit/>
          </a:bodyPr>
          <a:lstStyle/>
          <a:p>
            <a:r>
              <a:rPr lang="en-US" sz="1200" dirty="0" smtClean="0"/>
              <a:t>23 April 2012</a:t>
            </a:r>
            <a:endParaRPr lang="en-US" sz="1200" dirty="0"/>
          </a:p>
        </p:txBody>
      </p:sp>
    </p:spTree>
    <p:extLst>
      <p:ext uri="{BB962C8B-B14F-4D97-AF65-F5344CB8AC3E}">
        <p14:creationId xmlns:p14="http://schemas.microsoft.com/office/powerpoint/2010/main" val="944749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75" y="914400"/>
            <a:ext cx="82423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0" y="6096000"/>
            <a:ext cx="4722447" cy="646331"/>
          </a:xfrm>
          <a:prstGeom prst="rect">
            <a:avLst/>
          </a:prstGeom>
          <a:noFill/>
        </p:spPr>
        <p:txBody>
          <a:bodyPr wrap="none" rtlCol="0">
            <a:spAutoFit/>
          </a:bodyPr>
          <a:lstStyle/>
          <a:p>
            <a:r>
              <a:rPr lang="en-US" dirty="0" smtClean="0"/>
              <a:t>Blue weighted average    =  50.3% ± 0.5%</a:t>
            </a:r>
          </a:p>
          <a:p>
            <a:r>
              <a:rPr lang="en-US" dirty="0" smtClean="0"/>
              <a:t>Yellow weighted average =  53.4% ± 0.5%</a:t>
            </a:r>
            <a:endParaRPr lang="en-US" dirty="0"/>
          </a:p>
        </p:txBody>
      </p:sp>
      <p:sp>
        <p:nvSpPr>
          <p:cNvPr id="3" name="TextBox 2"/>
          <p:cNvSpPr txBox="1"/>
          <p:nvPr/>
        </p:nvSpPr>
        <p:spPr>
          <a:xfrm>
            <a:off x="7086600" y="2325648"/>
            <a:ext cx="1935145" cy="369332"/>
          </a:xfrm>
          <a:prstGeom prst="rect">
            <a:avLst/>
          </a:prstGeom>
          <a:noFill/>
        </p:spPr>
        <p:txBody>
          <a:bodyPr wrap="none" rtlCol="0">
            <a:spAutoFit/>
          </a:bodyPr>
          <a:lstStyle/>
          <a:p>
            <a:r>
              <a:rPr lang="en-US" dirty="0"/>
              <a:t>a</a:t>
            </a:r>
            <a:r>
              <a:rPr lang="en-US" dirty="0" smtClean="0"/>
              <a:t>verage = 78.7%</a:t>
            </a:r>
            <a:endParaRPr lang="en-US" dirty="0"/>
          </a:p>
        </p:txBody>
      </p:sp>
      <p:cxnSp>
        <p:nvCxnSpPr>
          <p:cNvPr id="5" name="Straight Arrow Connector 4"/>
          <p:cNvCxnSpPr/>
          <p:nvPr/>
        </p:nvCxnSpPr>
        <p:spPr>
          <a:xfrm flipH="1" flipV="1">
            <a:off x="7010400" y="2209800"/>
            <a:ext cx="304800" cy="140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61175" y="457200"/>
            <a:ext cx="4705134" cy="369332"/>
          </a:xfrm>
          <a:prstGeom prst="rect">
            <a:avLst/>
          </a:prstGeom>
          <a:noFill/>
        </p:spPr>
        <p:txBody>
          <a:bodyPr wrap="none" rtlCol="0">
            <a:spAutoFit/>
          </a:bodyPr>
          <a:lstStyle/>
          <a:p>
            <a:r>
              <a:rPr lang="en-US" dirty="0" smtClean="0"/>
              <a:t>Blue beam at injection jet target result = ? %</a:t>
            </a:r>
            <a:endParaRPr lang="en-US" dirty="0"/>
          </a:p>
        </p:txBody>
      </p:sp>
    </p:spTree>
    <p:extLst>
      <p:ext uri="{BB962C8B-B14F-4D97-AF65-F5344CB8AC3E}">
        <p14:creationId xmlns:p14="http://schemas.microsoft.com/office/powerpoint/2010/main" val="3360217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 y="1136650"/>
            <a:ext cx="82423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5893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5900"/>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44875"/>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476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613" y="1066800"/>
            <a:ext cx="6962775" cy="470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7162800" y="1784866"/>
            <a:ext cx="457200" cy="0"/>
          </a:xfrm>
          <a:prstGeom prst="line">
            <a:avLst/>
          </a:prstGeom>
          <a:ln w="25400">
            <a:solidFill>
              <a:srgbClr val="3333FF"/>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750493" y="1600200"/>
            <a:ext cx="979755" cy="369332"/>
          </a:xfrm>
          <a:prstGeom prst="rect">
            <a:avLst/>
          </a:prstGeom>
          <a:noFill/>
        </p:spPr>
        <p:txBody>
          <a:bodyPr wrap="none" rtlCol="0">
            <a:spAutoFit/>
          </a:bodyPr>
          <a:lstStyle/>
          <a:p>
            <a:r>
              <a:rPr lang="en-US" u="sng" dirty="0" smtClean="0">
                <a:solidFill>
                  <a:srgbClr val="3333FF"/>
                </a:solidFill>
              </a:rPr>
              <a:t>Cu goal</a:t>
            </a:r>
            <a:endParaRPr lang="en-US" u="sng" dirty="0">
              <a:solidFill>
                <a:srgbClr val="3333FF"/>
              </a:solidFill>
            </a:endParaRPr>
          </a:p>
        </p:txBody>
      </p:sp>
      <p:sp>
        <p:nvSpPr>
          <p:cNvPr id="6" name="TextBox 5"/>
          <p:cNvSpPr txBox="1"/>
          <p:nvPr/>
        </p:nvSpPr>
        <p:spPr>
          <a:xfrm>
            <a:off x="7750493" y="3875270"/>
            <a:ext cx="966931" cy="369332"/>
          </a:xfrm>
          <a:prstGeom prst="rect">
            <a:avLst/>
          </a:prstGeom>
          <a:noFill/>
        </p:spPr>
        <p:txBody>
          <a:bodyPr wrap="none" rtlCol="0">
            <a:spAutoFit/>
          </a:bodyPr>
          <a:lstStyle/>
          <a:p>
            <a:r>
              <a:rPr lang="en-US" u="sng" dirty="0" smtClean="0">
                <a:solidFill>
                  <a:srgbClr val="FF0000"/>
                </a:solidFill>
              </a:rPr>
              <a:t>Au goal</a:t>
            </a:r>
            <a:endParaRPr lang="en-US" u="sng" dirty="0">
              <a:solidFill>
                <a:srgbClr val="FF0000"/>
              </a:solidFill>
            </a:endParaRPr>
          </a:p>
        </p:txBody>
      </p:sp>
      <p:cxnSp>
        <p:nvCxnSpPr>
          <p:cNvPr id="8" name="Straight Connector 7"/>
          <p:cNvCxnSpPr/>
          <p:nvPr/>
        </p:nvCxnSpPr>
        <p:spPr>
          <a:xfrm>
            <a:off x="7162800" y="4078224"/>
            <a:ext cx="4572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10000" y="609600"/>
            <a:ext cx="3275256" cy="369332"/>
          </a:xfrm>
          <a:prstGeom prst="rect">
            <a:avLst/>
          </a:prstGeom>
          <a:noFill/>
        </p:spPr>
        <p:txBody>
          <a:bodyPr wrap="none" rtlCol="0">
            <a:spAutoFit/>
          </a:bodyPr>
          <a:lstStyle/>
          <a:p>
            <a:r>
              <a:rPr lang="en-US" dirty="0" smtClean="0"/>
              <a:t>Through store </a:t>
            </a:r>
            <a:r>
              <a:rPr lang="en-US" dirty="0" smtClean="0"/>
              <a:t>16979, </a:t>
            </a:r>
            <a:r>
              <a:rPr lang="en-US" dirty="0" smtClean="0"/>
              <a:t>12</a:t>
            </a:r>
            <a:r>
              <a:rPr lang="en-US" dirty="0" smtClean="0"/>
              <a:t> </a:t>
            </a:r>
            <a:r>
              <a:rPr lang="en-US" dirty="0" smtClean="0"/>
              <a:t>June</a:t>
            </a:r>
            <a:endParaRPr lang="en-US" dirty="0"/>
          </a:p>
        </p:txBody>
      </p:sp>
      <p:sp>
        <p:nvSpPr>
          <p:cNvPr id="7" name="TextBox 6"/>
          <p:cNvSpPr txBox="1"/>
          <p:nvPr/>
        </p:nvSpPr>
        <p:spPr>
          <a:xfrm>
            <a:off x="316" y="6081247"/>
            <a:ext cx="8071312" cy="584775"/>
          </a:xfrm>
          <a:prstGeom prst="rect">
            <a:avLst/>
          </a:prstGeom>
          <a:noFill/>
        </p:spPr>
        <p:txBody>
          <a:bodyPr wrap="none" rtlCol="0">
            <a:spAutoFit/>
          </a:bodyPr>
          <a:lstStyle/>
          <a:p>
            <a:r>
              <a:rPr lang="en-US" sz="1600" dirty="0">
                <a:hlinkClick r:id="rId3"/>
              </a:rPr>
              <a:t>http://</a:t>
            </a:r>
            <a:r>
              <a:rPr lang="en-US" sz="1600" dirty="0" smtClean="0">
                <a:hlinkClick r:id="rId3"/>
              </a:rPr>
              <a:t>www.rhichome.bnl.gov/AGS/Operations/Run12/Run12_Lumi_100Cu_100Au.xlsx</a:t>
            </a:r>
            <a:r>
              <a:rPr lang="en-US" sz="1600" dirty="0" smtClean="0"/>
              <a:t> </a:t>
            </a:r>
          </a:p>
          <a:p>
            <a:r>
              <a:rPr lang="en-US" sz="1600" dirty="0" smtClean="0"/>
              <a:t>and </a:t>
            </a:r>
            <a:r>
              <a:rPr lang="en-US" sz="1600" dirty="0" err="1" smtClean="0"/>
              <a:t>LogView</a:t>
            </a:r>
            <a:endParaRPr lang="en-US" sz="1600" dirty="0"/>
          </a:p>
        </p:txBody>
      </p:sp>
    </p:spTree>
    <p:extLst>
      <p:ext uri="{BB962C8B-B14F-4D97-AF65-F5344CB8AC3E}">
        <p14:creationId xmlns:p14="http://schemas.microsoft.com/office/powerpoint/2010/main" val="3441060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143000"/>
            <a:ext cx="4674264" cy="4524316"/>
          </a:xfrm>
          <a:prstGeom prst="rect">
            <a:avLst/>
          </a:prstGeom>
          <a:noFill/>
        </p:spPr>
        <p:txBody>
          <a:bodyPr wrap="none" rtlCol="0">
            <a:spAutoFit/>
          </a:bodyPr>
          <a:lstStyle/>
          <a:p>
            <a:r>
              <a:rPr lang="en-US" dirty="0" smtClean="0"/>
              <a:t>Where we are with Uranium (From K. Zeno) </a:t>
            </a:r>
          </a:p>
          <a:p>
            <a:endParaRPr lang="en-US" dirty="0" smtClean="0"/>
          </a:p>
          <a:p>
            <a:r>
              <a:rPr lang="en-US" dirty="0" smtClean="0"/>
              <a:t>Into the booster 8 </a:t>
            </a:r>
            <a:r>
              <a:rPr lang="en-US" dirty="0" err="1" smtClean="0"/>
              <a:t>x</a:t>
            </a:r>
            <a:r>
              <a:rPr lang="en-US" dirty="0" smtClean="0"/>
              <a:t> 10^8 in 4 bunches</a:t>
            </a:r>
          </a:p>
          <a:p>
            <a:endParaRPr lang="en-US" dirty="0" smtClean="0"/>
          </a:p>
          <a:p>
            <a:r>
              <a:rPr lang="en-US" dirty="0" smtClean="0"/>
              <a:t>These are then combined into one bunch</a:t>
            </a:r>
          </a:p>
          <a:p>
            <a:endParaRPr lang="en-US" dirty="0" smtClean="0"/>
          </a:p>
          <a:p>
            <a:r>
              <a:rPr lang="en-US" dirty="0" smtClean="0"/>
              <a:t>Booster extraction 6.5 </a:t>
            </a:r>
            <a:r>
              <a:rPr lang="en-US" dirty="0" err="1" smtClean="0"/>
              <a:t>x</a:t>
            </a:r>
            <a:r>
              <a:rPr lang="en-US" dirty="0" smtClean="0"/>
              <a:t> 10^8 / bunch</a:t>
            </a:r>
          </a:p>
          <a:p>
            <a:endParaRPr lang="en-US" dirty="0" smtClean="0"/>
          </a:p>
          <a:p>
            <a:r>
              <a:rPr lang="en-US" dirty="0" smtClean="0"/>
              <a:t>30% efficiency into the AGS</a:t>
            </a:r>
          </a:p>
          <a:p>
            <a:endParaRPr lang="en-US" dirty="0" smtClean="0"/>
          </a:p>
          <a:p>
            <a:r>
              <a:rPr lang="en-US" dirty="0" smtClean="0"/>
              <a:t>AGS extraction is at 2 </a:t>
            </a:r>
            <a:r>
              <a:rPr lang="en-US" dirty="0" err="1" smtClean="0"/>
              <a:t>x</a:t>
            </a:r>
            <a:r>
              <a:rPr lang="en-US" dirty="0" smtClean="0"/>
              <a:t> 10^8 / bunch</a:t>
            </a:r>
          </a:p>
          <a:p>
            <a:endParaRPr lang="en-US" dirty="0" smtClean="0"/>
          </a:p>
          <a:p>
            <a:r>
              <a:rPr lang="en-US" dirty="0" smtClean="0"/>
              <a:t>Desired (Wolfram) ~ 7 </a:t>
            </a:r>
            <a:r>
              <a:rPr lang="en-US" dirty="0" err="1" smtClean="0"/>
              <a:t>x</a:t>
            </a:r>
            <a:r>
              <a:rPr lang="en-US" dirty="0" smtClean="0"/>
              <a:t> 10^8 / bunch</a:t>
            </a:r>
          </a:p>
          <a:p>
            <a:endParaRPr lang="en-US" dirty="0" smtClean="0"/>
          </a:p>
          <a:p>
            <a:r>
              <a:rPr lang="en-US" dirty="0" smtClean="0"/>
              <a:t>&gt;&gt;&gt; 6 </a:t>
            </a:r>
            <a:r>
              <a:rPr lang="en-US" dirty="0" err="1" smtClean="0"/>
              <a:t>x</a:t>
            </a:r>
            <a:r>
              <a:rPr lang="en-US" dirty="0" smtClean="0"/>
              <a:t> 10^8 / bunch in RHIC</a:t>
            </a:r>
          </a:p>
          <a:p>
            <a:endParaRPr lang="en-US" dirty="0" smtClean="0"/>
          </a:p>
        </p:txBody>
      </p:sp>
      <p:sp>
        <p:nvSpPr>
          <p:cNvPr id="3" name="TextBox 2"/>
          <p:cNvSpPr txBox="1"/>
          <p:nvPr/>
        </p:nvSpPr>
        <p:spPr>
          <a:xfrm>
            <a:off x="6400800" y="6248400"/>
            <a:ext cx="1531253" cy="369332"/>
          </a:xfrm>
          <a:prstGeom prst="rect">
            <a:avLst/>
          </a:prstGeom>
          <a:noFill/>
        </p:spPr>
        <p:txBody>
          <a:bodyPr wrap="none" rtlCol="0">
            <a:spAutoFit/>
          </a:bodyPr>
          <a:lstStyle/>
          <a:p>
            <a:r>
              <a:rPr lang="en-US" dirty="0" smtClean="0"/>
              <a:t>17 April 2012</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686800" cy="5989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97791" y="106918"/>
            <a:ext cx="5331909" cy="369332"/>
          </a:xfrm>
          <a:prstGeom prst="rect">
            <a:avLst/>
          </a:prstGeom>
          <a:noFill/>
        </p:spPr>
        <p:txBody>
          <a:bodyPr wrap="none" rtlCol="0">
            <a:spAutoFit/>
          </a:bodyPr>
          <a:lstStyle/>
          <a:p>
            <a:r>
              <a:rPr lang="en-US" dirty="0" smtClean="0"/>
              <a:t>√s = 193 GeV/n UU – stores 16769 through 16775</a:t>
            </a:r>
            <a:endParaRPr lang="en-US" dirty="0"/>
          </a:p>
        </p:txBody>
      </p:sp>
      <p:sp>
        <p:nvSpPr>
          <p:cNvPr id="4" name="TextBox 3"/>
          <p:cNvSpPr txBox="1"/>
          <p:nvPr/>
        </p:nvSpPr>
        <p:spPr>
          <a:xfrm>
            <a:off x="51960" y="143946"/>
            <a:ext cx="3762568" cy="369332"/>
          </a:xfrm>
          <a:prstGeom prst="rect">
            <a:avLst/>
          </a:prstGeom>
          <a:solidFill>
            <a:schemeClr val="bg1"/>
          </a:solidFill>
        </p:spPr>
        <p:txBody>
          <a:bodyPr wrap="none" rtlCol="0">
            <a:spAutoFit/>
          </a:bodyPr>
          <a:lstStyle/>
          <a:p>
            <a:r>
              <a:rPr lang="en-US" dirty="0" smtClean="0"/>
              <a:t>Setup Stores, no rebucketing yet…</a:t>
            </a:r>
            <a:endParaRPr lang="en-US" dirty="0"/>
          </a:p>
        </p:txBody>
      </p:sp>
    </p:spTree>
    <p:extLst>
      <p:ext uri="{BB962C8B-B14F-4D97-AF65-F5344CB8AC3E}">
        <p14:creationId xmlns:p14="http://schemas.microsoft.com/office/powerpoint/2010/main" val="1964829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 y="196850"/>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3409950"/>
            <a:ext cx="82423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344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38100"/>
            <a:ext cx="2339230" cy="369332"/>
          </a:xfrm>
          <a:prstGeom prst="rect">
            <a:avLst/>
          </a:prstGeom>
          <a:noFill/>
        </p:spPr>
        <p:txBody>
          <a:bodyPr wrap="none" rtlCol="0">
            <a:spAutoFit/>
          </a:bodyPr>
          <a:lstStyle/>
          <a:p>
            <a:r>
              <a:rPr lang="en-US" dirty="0"/>
              <a:t>4</a:t>
            </a:r>
            <a:r>
              <a:rPr lang="en-US" dirty="0" smtClean="0"/>
              <a:t> Apr – 10 Apr stores</a:t>
            </a:r>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686800" cy="5762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6541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210" y="1371600"/>
            <a:ext cx="7336175" cy="1477328"/>
          </a:xfrm>
          <a:prstGeom prst="rect">
            <a:avLst/>
          </a:prstGeom>
          <a:noFill/>
        </p:spPr>
        <p:txBody>
          <a:bodyPr wrap="none" rtlCol="0">
            <a:spAutoFit/>
          </a:bodyPr>
          <a:lstStyle/>
          <a:p>
            <a:r>
              <a:rPr lang="en-US" b="1" dirty="0" smtClean="0"/>
              <a:t>STAR Goal for 5 weeks longitudal polarization (50% polarization):</a:t>
            </a:r>
            <a:br>
              <a:rPr lang="en-US" b="1" dirty="0" smtClean="0"/>
            </a:br>
            <a:endParaRPr lang="en-US" b="1" dirty="0" smtClean="0"/>
          </a:p>
          <a:p>
            <a:pPr marL="742950" lvl="1" indent="-285750">
              <a:buFont typeface="Arial" pitchFamily="34" charset="0"/>
              <a:buChar char="•"/>
            </a:pPr>
            <a:r>
              <a:rPr lang="en-US" dirty="0" smtClean="0"/>
              <a:t>Sampled Luminosity = 45 pb</a:t>
            </a:r>
            <a:r>
              <a:rPr lang="en-US" baseline="30000" dirty="0" smtClean="0"/>
              <a:t>-1</a:t>
            </a:r>
            <a:r>
              <a:rPr lang="en-US" dirty="0" smtClean="0"/>
              <a:t> with 50% polarization</a:t>
            </a:r>
            <a:br>
              <a:rPr lang="en-US" dirty="0" smtClean="0"/>
            </a:br>
            <a:endParaRPr lang="en-US" dirty="0" smtClean="0"/>
          </a:p>
          <a:p>
            <a:pPr marL="742950" lvl="1" indent="-285750">
              <a:buFont typeface="Arial" pitchFamily="34" charset="0"/>
              <a:buChar char="•"/>
            </a:pPr>
            <a:r>
              <a:rPr lang="en-US" dirty="0" smtClean="0"/>
              <a:t>Delivered Luminosity = 75 pb</a:t>
            </a:r>
            <a:r>
              <a:rPr lang="en-US" baseline="30000" dirty="0" smtClean="0"/>
              <a:t>-1</a:t>
            </a:r>
            <a:endParaRPr lang="en-US" baseline="30000" dirty="0"/>
          </a:p>
        </p:txBody>
      </p:sp>
      <p:sp>
        <p:nvSpPr>
          <p:cNvPr id="3" name="TextBox 2"/>
          <p:cNvSpPr txBox="1"/>
          <p:nvPr/>
        </p:nvSpPr>
        <p:spPr>
          <a:xfrm>
            <a:off x="295210" y="3276600"/>
            <a:ext cx="8879354" cy="1754326"/>
          </a:xfrm>
          <a:prstGeom prst="rect">
            <a:avLst/>
          </a:prstGeom>
          <a:noFill/>
        </p:spPr>
        <p:txBody>
          <a:bodyPr wrap="none" rtlCol="0">
            <a:spAutoFit/>
          </a:bodyPr>
          <a:lstStyle/>
          <a:p>
            <a:r>
              <a:rPr lang="en-US" b="1" dirty="0" smtClean="0"/>
              <a:t>PHENIX Goal for 5 weeks longitudal polarization (50% polarization):</a:t>
            </a:r>
            <a:br>
              <a:rPr lang="en-US" b="1" dirty="0" smtClean="0"/>
            </a:br>
            <a:endParaRPr lang="en-US" b="1" dirty="0" smtClean="0"/>
          </a:p>
          <a:p>
            <a:pPr marL="742950" lvl="1" indent="-285750">
              <a:buFont typeface="Arial" pitchFamily="34" charset="0"/>
              <a:buChar char="•"/>
            </a:pPr>
            <a:r>
              <a:rPr lang="en-US" dirty="0" smtClean="0"/>
              <a:t>Sampled Luminosity = 30 pb</a:t>
            </a:r>
            <a:r>
              <a:rPr lang="en-US" baseline="30000" dirty="0" smtClean="0"/>
              <a:t>-1</a:t>
            </a:r>
            <a:r>
              <a:rPr lang="en-US" dirty="0" smtClean="0"/>
              <a:t> with |z| &lt;30 cm</a:t>
            </a:r>
          </a:p>
          <a:p>
            <a:pPr lvl="1"/>
            <a:r>
              <a:rPr lang="en-US" dirty="0" smtClean="0"/>
              <a:t>                                      = 10 </a:t>
            </a:r>
            <a:r>
              <a:rPr lang="en-US" dirty="0"/>
              <a:t>pb</a:t>
            </a:r>
            <a:r>
              <a:rPr lang="en-US" baseline="30000" dirty="0"/>
              <a:t>-1</a:t>
            </a:r>
            <a:r>
              <a:rPr lang="en-US" dirty="0"/>
              <a:t> with |z| </a:t>
            </a:r>
            <a:r>
              <a:rPr lang="en-US" dirty="0" smtClean="0"/>
              <a:t>&lt;10 cm</a:t>
            </a:r>
            <a:br>
              <a:rPr lang="en-US" dirty="0" smtClean="0"/>
            </a:br>
            <a:endParaRPr lang="en-US" dirty="0" smtClean="0"/>
          </a:p>
          <a:p>
            <a:pPr marL="742950" lvl="1" indent="-285750">
              <a:buFont typeface="Arial" pitchFamily="34" charset="0"/>
              <a:buChar char="•"/>
            </a:pPr>
            <a:r>
              <a:rPr lang="en-US" dirty="0" smtClean="0"/>
              <a:t>Delivered Luminosity = </a:t>
            </a:r>
            <a:r>
              <a:rPr lang="en-US" strike="sngStrike" dirty="0" smtClean="0"/>
              <a:t>75</a:t>
            </a:r>
            <a:r>
              <a:rPr lang="en-US" dirty="0" smtClean="0"/>
              <a:t> pb</a:t>
            </a:r>
            <a:r>
              <a:rPr lang="en-US" baseline="30000" dirty="0" smtClean="0"/>
              <a:t>-1  </a:t>
            </a:r>
            <a:r>
              <a:rPr lang="en-US" dirty="0" smtClean="0"/>
              <a:t>changed to 120 pb</a:t>
            </a:r>
            <a:r>
              <a:rPr lang="en-US" baseline="30000" dirty="0" smtClean="0"/>
              <a:t>-1</a:t>
            </a:r>
            <a:r>
              <a:rPr lang="en-US" dirty="0" smtClean="0"/>
              <a:t>, 3/29/12, Ed O’Brien email</a:t>
            </a:r>
            <a:endParaRPr lang="en-US" dirty="0"/>
          </a:p>
        </p:txBody>
      </p:sp>
      <p:sp>
        <p:nvSpPr>
          <p:cNvPr id="4" name="TextBox 3"/>
          <p:cNvSpPr txBox="1"/>
          <p:nvPr/>
        </p:nvSpPr>
        <p:spPr>
          <a:xfrm>
            <a:off x="914400" y="457200"/>
            <a:ext cx="6973384" cy="369332"/>
          </a:xfrm>
          <a:prstGeom prst="rect">
            <a:avLst/>
          </a:prstGeom>
          <a:noFill/>
        </p:spPr>
        <p:txBody>
          <a:bodyPr wrap="none" rtlCol="0">
            <a:spAutoFit/>
          </a:bodyPr>
          <a:lstStyle/>
          <a:p>
            <a:r>
              <a:rPr lang="en-US" b="1" u="sng" dirty="0" smtClean="0"/>
              <a:t>Run 12, √s = 510 GeV polarized proton run – experiment goals</a:t>
            </a:r>
            <a:endParaRPr lang="en-US" b="1" u="sng" dirty="0"/>
          </a:p>
        </p:txBody>
      </p:sp>
    </p:spTree>
    <p:extLst>
      <p:ext uri="{BB962C8B-B14F-4D97-AF65-F5344CB8AC3E}">
        <p14:creationId xmlns:p14="http://schemas.microsoft.com/office/powerpoint/2010/main" val="3507554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56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95600" y="38100"/>
            <a:ext cx="2390463" cy="369332"/>
          </a:xfrm>
          <a:prstGeom prst="rect">
            <a:avLst/>
          </a:prstGeom>
          <a:noFill/>
        </p:spPr>
        <p:txBody>
          <a:bodyPr wrap="none" rtlCol="0">
            <a:spAutoFit/>
          </a:bodyPr>
          <a:lstStyle/>
          <a:p>
            <a:r>
              <a:rPr lang="en-US" dirty="0" smtClean="0"/>
              <a:t>27 Mar – 3 Apr stores</a:t>
            </a:r>
            <a:endParaRPr lang="en-US" dirty="0"/>
          </a:p>
        </p:txBody>
      </p:sp>
    </p:spTree>
    <p:extLst>
      <p:ext uri="{BB962C8B-B14F-4D97-AF65-F5344CB8AC3E}">
        <p14:creationId xmlns:p14="http://schemas.microsoft.com/office/powerpoint/2010/main" val="1940057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16632, Blue jet = 56.5 +/- 3.0; Yellow jet = 63.0 +/- 3.1</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66725"/>
            <a:ext cx="8686800" cy="626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38400" y="533400"/>
            <a:ext cx="6179897" cy="369332"/>
          </a:xfrm>
          <a:prstGeom prst="rect">
            <a:avLst/>
          </a:prstGeom>
          <a:noFill/>
        </p:spPr>
        <p:txBody>
          <a:bodyPr wrap="none" rtlCol="0">
            <a:spAutoFit/>
          </a:bodyPr>
          <a:lstStyle/>
          <a:p>
            <a:r>
              <a:rPr lang="en-US" dirty="0" smtClean="0"/>
              <a:t>Best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19152563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77798"/>
            <a:ext cx="458470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429000"/>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177798"/>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1"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00" y="3429000"/>
            <a:ext cx="45847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1260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686800" cy="608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599"/>
            <a:ext cx="623093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228600"/>
            <a:ext cx="1441420" cy="369332"/>
          </a:xfrm>
          <a:prstGeom prst="rect">
            <a:avLst/>
          </a:prstGeom>
          <a:noFill/>
        </p:spPr>
        <p:txBody>
          <a:bodyPr wrap="none" rtlCol="0">
            <a:spAutoFit/>
          </a:bodyPr>
          <a:lstStyle/>
          <a:p>
            <a:r>
              <a:rPr lang="en-US" dirty="0" smtClean="0"/>
              <a:t>Store 16632</a:t>
            </a:r>
            <a:endParaRPr lang="en-US" dirty="0"/>
          </a:p>
        </p:txBody>
      </p:sp>
      <p:cxnSp>
        <p:nvCxnSpPr>
          <p:cNvPr id="5" name="Straight Connector 4"/>
          <p:cNvCxnSpPr/>
          <p:nvPr/>
        </p:nvCxnSpPr>
        <p:spPr>
          <a:xfrm>
            <a:off x="857250" y="5469898"/>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96050" y="5104257"/>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7" name="Straight Connector 6"/>
          <p:cNvCxnSpPr/>
          <p:nvPr/>
        </p:nvCxnSpPr>
        <p:spPr>
          <a:xfrm>
            <a:off x="857250" y="4857250"/>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67475" y="4473059"/>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Tree>
    <p:extLst>
      <p:ext uri="{BB962C8B-B14F-4D97-AF65-F5344CB8AC3E}">
        <p14:creationId xmlns:p14="http://schemas.microsoft.com/office/powerpoint/2010/main" val="41452957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16618, Blue jet = 51.0 +/- 3.2; Yellow jet = 32.6 +/- 3.3</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76275"/>
            <a:ext cx="8686800" cy="61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38400" y="533400"/>
            <a:ext cx="6316794" cy="369332"/>
          </a:xfrm>
          <a:prstGeom prst="rect">
            <a:avLst/>
          </a:prstGeom>
          <a:noFill/>
        </p:spPr>
        <p:txBody>
          <a:bodyPr wrap="none" rtlCol="0">
            <a:spAutoFit/>
          </a:bodyPr>
          <a:lstStyle/>
          <a:p>
            <a:r>
              <a:rPr lang="en-US" dirty="0" smtClean="0"/>
              <a:t>Worst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982008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60" y="490865"/>
            <a:ext cx="8686800" cy="5989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00400" y="120095"/>
            <a:ext cx="4326826" cy="369332"/>
          </a:xfrm>
          <a:prstGeom prst="rect">
            <a:avLst/>
          </a:prstGeom>
          <a:solidFill>
            <a:schemeClr val="bg1"/>
          </a:solidFill>
        </p:spPr>
        <p:txBody>
          <a:bodyPr wrap="none" rtlCol="0">
            <a:spAutoFit/>
          </a:bodyPr>
          <a:lstStyle/>
          <a:p>
            <a:r>
              <a:rPr lang="en-US" dirty="0" smtClean="0"/>
              <a:t>Store 16889, 18 May (first physics store)</a:t>
            </a:r>
            <a:endParaRPr lang="en-US" dirty="0"/>
          </a:p>
        </p:txBody>
      </p:sp>
      <p:cxnSp>
        <p:nvCxnSpPr>
          <p:cNvPr id="7" name="Straight Connector 6"/>
          <p:cNvCxnSpPr/>
          <p:nvPr/>
        </p:nvCxnSpPr>
        <p:spPr>
          <a:xfrm>
            <a:off x="3352800" y="4700016"/>
            <a:ext cx="3733800"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99458" y="4532801"/>
            <a:ext cx="2809423" cy="369332"/>
          </a:xfrm>
          <a:prstGeom prst="rect">
            <a:avLst/>
          </a:prstGeom>
          <a:solidFill>
            <a:schemeClr val="bg1"/>
          </a:solidFill>
        </p:spPr>
        <p:txBody>
          <a:bodyPr wrap="none" rtlCol="0">
            <a:spAutoFit/>
          </a:bodyPr>
          <a:lstStyle/>
          <a:p>
            <a:r>
              <a:rPr lang="en-US" dirty="0" smtClean="0">
                <a:solidFill>
                  <a:srgbClr val="C00000"/>
                </a:solidFill>
              </a:rPr>
              <a:t>Average </a:t>
            </a:r>
            <a:r>
              <a:rPr lang="en-US" dirty="0" err="1" smtClean="0">
                <a:solidFill>
                  <a:srgbClr val="C00000"/>
                </a:solidFill>
              </a:rPr>
              <a:t>Lumi</a:t>
            </a:r>
            <a:r>
              <a:rPr lang="en-US" dirty="0" smtClean="0">
                <a:solidFill>
                  <a:srgbClr val="C00000"/>
                </a:solidFill>
              </a:rPr>
              <a:t> </a:t>
            </a:r>
            <a:r>
              <a:rPr lang="en-US" dirty="0" smtClean="0">
                <a:solidFill>
                  <a:srgbClr val="C00000"/>
                </a:solidFill>
              </a:rPr>
              <a:t>(Max) </a:t>
            </a:r>
            <a:r>
              <a:rPr lang="en-US" dirty="0" smtClean="0">
                <a:solidFill>
                  <a:srgbClr val="C00000"/>
                </a:solidFill>
              </a:rPr>
              <a:t>Goal</a:t>
            </a:r>
            <a:endParaRPr lang="en-US" dirty="0">
              <a:solidFill>
                <a:srgbClr val="C00000"/>
              </a:solidFill>
            </a:endParaRPr>
          </a:p>
        </p:txBody>
      </p:sp>
      <p:sp>
        <p:nvSpPr>
          <p:cNvPr id="10" name="TextBox 9"/>
          <p:cNvSpPr txBox="1"/>
          <p:nvPr/>
        </p:nvSpPr>
        <p:spPr>
          <a:xfrm>
            <a:off x="4516781" y="5029200"/>
            <a:ext cx="4493538" cy="369332"/>
          </a:xfrm>
          <a:prstGeom prst="rect">
            <a:avLst/>
          </a:prstGeom>
          <a:solidFill>
            <a:schemeClr val="bg1"/>
          </a:solidFill>
        </p:spPr>
        <p:txBody>
          <a:bodyPr wrap="none" rtlCol="0">
            <a:spAutoFit/>
          </a:bodyPr>
          <a:lstStyle/>
          <a:p>
            <a:r>
              <a:rPr lang="en-US" dirty="0" smtClean="0">
                <a:solidFill>
                  <a:srgbClr val="C00000"/>
                </a:solidFill>
              </a:rPr>
              <a:t>Peak </a:t>
            </a:r>
            <a:r>
              <a:rPr lang="en-US" dirty="0" err="1" smtClean="0">
                <a:solidFill>
                  <a:srgbClr val="C00000"/>
                </a:solidFill>
              </a:rPr>
              <a:t>Lumi</a:t>
            </a:r>
            <a:r>
              <a:rPr lang="en-US" dirty="0" smtClean="0">
                <a:solidFill>
                  <a:srgbClr val="C00000"/>
                </a:solidFill>
              </a:rPr>
              <a:t> </a:t>
            </a:r>
            <a:r>
              <a:rPr lang="en-US" dirty="0" smtClean="0">
                <a:solidFill>
                  <a:srgbClr val="C00000"/>
                </a:solidFill>
              </a:rPr>
              <a:t>(Max) Goal = 1.7 x 10</a:t>
            </a:r>
            <a:r>
              <a:rPr lang="en-US" baseline="30000" dirty="0" smtClean="0">
                <a:solidFill>
                  <a:srgbClr val="C00000"/>
                </a:solidFill>
              </a:rPr>
              <a:t>28</a:t>
            </a:r>
            <a:r>
              <a:rPr lang="en-US" dirty="0" smtClean="0">
                <a:solidFill>
                  <a:srgbClr val="C00000"/>
                </a:solidFill>
              </a:rPr>
              <a:t> cm</a:t>
            </a:r>
            <a:r>
              <a:rPr lang="en-US" baseline="30000" dirty="0" smtClean="0">
                <a:solidFill>
                  <a:srgbClr val="C00000"/>
                </a:solidFill>
              </a:rPr>
              <a:t>-1</a:t>
            </a:r>
            <a:r>
              <a:rPr lang="en-US" dirty="0" smtClean="0">
                <a:solidFill>
                  <a:srgbClr val="C00000"/>
                </a:solidFill>
              </a:rPr>
              <a:t>s</a:t>
            </a:r>
            <a:r>
              <a:rPr lang="en-US" baseline="30000" dirty="0" smtClean="0">
                <a:solidFill>
                  <a:srgbClr val="C00000"/>
                </a:solidFill>
              </a:rPr>
              <a:t>-1</a:t>
            </a:r>
            <a:endParaRPr lang="en-US" baseline="30000" dirty="0">
              <a:solidFill>
                <a:srgbClr val="C00000"/>
              </a:solidFill>
            </a:endParaRPr>
          </a:p>
        </p:txBody>
      </p:sp>
    </p:spTree>
    <p:extLst>
      <p:ext uri="{BB962C8B-B14F-4D97-AF65-F5344CB8AC3E}">
        <p14:creationId xmlns:p14="http://schemas.microsoft.com/office/powerpoint/2010/main" val="25312189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2400"/>
            <a:ext cx="636428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08720"/>
            <a:ext cx="8686800" cy="60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152400"/>
            <a:ext cx="1441420" cy="369332"/>
          </a:xfrm>
          <a:prstGeom prst="rect">
            <a:avLst/>
          </a:prstGeom>
          <a:noFill/>
        </p:spPr>
        <p:txBody>
          <a:bodyPr wrap="none" rtlCol="0">
            <a:spAutoFit/>
          </a:bodyPr>
          <a:lstStyle/>
          <a:p>
            <a:r>
              <a:rPr lang="en-US" dirty="0" smtClean="0"/>
              <a:t>Store 16618</a:t>
            </a:r>
            <a:endParaRPr lang="en-US" dirty="0"/>
          </a:p>
        </p:txBody>
      </p:sp>
    </p:spTree>
    <p:extLst>
      <p:ext uri="{BB962C8B-B14F-4D97-AF65-F5344CB8AC3E}">
        <p14:creationId xmlns:p14="http://schemas.microsoft.com/office/powerpoint/2010/main" val="1569878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604358"/>
            <a:ext cx="8686800" cy="6253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3500" y="21193"/>
            <a:ext cx="6302046" cy="369332"/>
          </a:xfrm>
          <a:prstGeom prst="rect">
            <a:avLst/>
          </a:prstGeom>
          <a:noFill/>
        </p:spPr>
        <p:txBody>
          <a:bodyPr wrap="none" rtlCol="0">
            <a:spAutoFit/>
          </a:bodyPr>
          <a:lstStyle/>
          <a:p>
            <a:r>
              <a:rPr lang="en-US" dirty="0" smtClean="0"/>
              <a:t>Store 16587, Blue jet = 47.2 +/- 2.8; Yellow jet = 39.4 +/- 2.9</a:t>
            </a:r>
            <a:endParaRPr lang="en-US" dirty="0"/>
          </a:p>
        </p:txBody>
      </p:sp>
      <p:sp>
        <p:nvSpPr>
          <p:cNvPr id="4" name="TextBox 3"/>
          <p:cNvSpPr txBox="1"/>
          <p:nvPr/>
        </p:nvSpPr>
        <p:spPr>
          <a:xfrm>
            <a:off x="2086712" y="390525"/>
            <a:ext cx="7047763" cy="369332"/>
          </a:xfrm>
          <a:prstGeom prst="rect">
            <a:avLst/>
          </a:prstGeom>
          <a:noFill/>
        </p:spPr>
        <p:txBody>
          <a:bodyPr wrap="none" rtlCol="0">
            <a:spAutoFit/>
          </a:bodyPr>
          <a:lstStyle/>
          <a:p>
            <a:r>
              <a:rPr lang="en-US" dirty="0" smtClean="0"/>
              <a:t>Next to worst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11779742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
            <a:ext cx="71088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686800" cy="5938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228600"/>
            <a:ext cx="1441420" cy="369332"/>
          </a:xfrm>
          <a:prstGeom prst="rect">
            <a:avLst/>
          </a:prstGeom>
          <a:noFill/>
        </p:spPr>
        <p:txBody>
          <a:bodyPr wrap="none" rtlCol="0">
            <a:spAutoFit/>
          </a:bodyPr>
          <a:lstStyle/>
          <a:p>
            <a:r>
              <a:rPr lang="en-US" dirty="0" smtClean="0"/>
              <a:t>Store 16587</a:t>
            </a:r>
            <a:endParaRPr lang="en-US" dirty="0"/>
          </a:p>
        </p:txBody>
      </p:sp>
    </p:spTree>
    <p:extLst>
      <p:ext uri="{BB962C8B-B14F-4D97-AF65-F5344CB8AC3E}">
        <p14:creationId xmlns:p14="http://schemas.microsoft.com/office/powerpoint/2010/main" val="22069444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87868"/>
            <a:ext cx="6302046" cy="369332"/>
          </a:xfrm>
          <a:prstGeom prst="rect">
            <a:avLst/>
          </a:prstGeom>
          <a:noFill/>
        </p:spPr>
        <p:txBody>
          <a:bodyPr wrap="none" rtlCol="0">
            <a:spAutoFit/>
          </a:bodyPr>
          <a:lstStyle/>
          <a:p>
            <a:r>
              <a:rPr lang="en-US" dirty="0" smtClean="0"/>
              <a:t>Store 16667, Blue jet = 58.1 +/- 2.9; Yellow jet = 60.7 +/- 3.1</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686800" cy="600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10413" y="457200"/>
            <a:ext cx="6962162" cy="369332"/>
          </a:xfrm>
          <a:prstGeom prst="rect">
            <a:avLst/>
          </a:prstGeom>
          <a:noFill/>
        </p:spPr>
        <p:txBody>
          <a:bodyPr wrap="none" rtlCol="0">
            <a:spAutoFit/>
          </a:bodyPr>
          <a:lstStyle/>
          <a:p>
            <a:r>
              <a:rPr lang="en-US" dirty="0" smtClean="0"/>
              <a:t>Second best average polarization measured by jet for store &gt; 8 </a:t>
            </a:r>
            <a:r>
              <a:rPr lang="en-US" dirty="0" err="1" smtClean="0"/>
              <a:t>hrs</a:t>
            </a:r>
            <a:endParaRPr lang="en-US" dirty="0"/>
          </a:p>
        </p:txBody>
      </p:sp>
    </p:spTree>
    <p:extLst>
      <p:ext uri="{BB962C8B-B14F-4D97-AF65-F5344CB8AC3E}">
        <p14:creationId xmlns:p14="http://schemas.microsoft.com/office/powerpoint/2010/main" val="29058851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8686800" cy="598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3199"/>
            <a:ext cx="70421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201612"/>
            <a:ext cx="1441420" cy="369332"/>
          </a:xfrm>
          <a:prstGeom prst="rect">
            <a:avLst/>
          </a:prstGeom>
          <a:noFill/>
        </p:spPr>
        <p:txBody>
          <a:bodyPr wrap="none" rtlCol="0">
            <a:spAutoFit/>
          </a:bodyPr>
          <a:lstStyle/>
          <a:p>
            <a:r>
              <a:rPr lang="en-US" dirty="0" smtClean="0"/>
              <a:t>Store 16667</a:t>
            </a:r>
            <a:endParaRPr lang="en-US" dirty="0"/>
          </a:p>
        </p:txBody>
      </p:sp>
      <p:cxnSp>
        <p:nvCxnSpPr>
          <p:cNvPr id="7" name="Straight Connector 6"/>
          <p:cNvCxnSpPr/>
          <p:nvPr/>
        </p:nvCxnSpPr>
        <p:spPr>
          <a:xfrm>
            <a:off x="949310" y="5495544"/>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88110" y="5200150"/>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9" name="Straight Connector 8"/>
          <p:cNvCxnSpPr/>
          <p:nvPr/>
        </p:nvCxnSpPr>
        <p:spPr>
          <a:xfrm>
            <a:off x="949310" y="4873752"/>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59535" y="4459343"/>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Tree>
    <p:extLst>
      <p:ext uri="{BB962C8B-B14F-4D97-AF65-F5344CB8AC3E}">
        <p14:creationId xmlns:p14="http://schemas.microsoft.com/office/powerpoint/2010/main" val="30737781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590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525" y="6443133"/>
            <a:ext cx="9340699" cy="338554"/>
          </a:xfrm>
          <a:prstGeom prst="rect">
            <a:avLst/>
          </a:prstGeom>
          <a:noFill/>
        </p:spPr>
        <p:txBody>
          <a:bodyPr wrap="none" rtlCol="0">
            <a:spAutoFit/>
          </a:bodyPr>
          <a:lstStyle/>
          <a:p>
            <a:r>
              <a:rPr lang="en-US" sz="1600" dirty="0" smtClean="0"/>
              <a:t>Table2: Max </a:t>
            </a:r>
            <a:r>
              <a:rPr lang="en-US" sz="1600" dirty="0" err="1" smtClean="0"/>
              <a:t>lumi</a:t>
            </a:r>
            <a:r>
              <a:rPr lang="en-US" sz="1600" dirty="0" smtClean="0"/>
              <a:t> parameters: 1.65x10</a:t>
            </a:r>
            <a:r>
              <a:rPr lang="en-US" sz="1600" baseline="30000" dirty="0" smtClean="0"/>
              <a:t>9</a:t>
            </a:r>
            <a:r>
              <a:rPr lang="en-US" sz="1600" dirty="0" smtClean="0"/>
              <a:t>/bunch, 0.6 </a:t>
            </a:r>
            <a:r>
              <a:rPr lang="en-US" sz="1600" dirty="0" smtClean="0">
                <a:latin typeface="Symbol" pitchFamily="18" charset="2"/>
              </a:rPr>
              <a:t>b</a:t>
            </a:r>
            <a:r>
              <a:rPr lang="en-US" sz="1600" dirty="0" smtClean="0"/>
              <a:t>*, 20-25 </a:t>
            </a:r>
            <a:r>
              <a:rPr lang="en-US" sz="1600" dirty="0" err="1" smtClean="0"/>
              <a:t>mmmr</a:t>
            </a:r>
            <a:r>
              <a:rPr lang="en-US" sz="1600" dirty="0" smtClean="0"/>
              <a:t> </a:t>
            </a:r>
            <a:r>
              <a:rPr lang="en-US" sz="1600" dirty="0" err="1" smtClean="0"/>
              <a:t>emitt</a:t>
            </a:r>
            <a:r>
              <a:rPr lang="en-US" sz="1600" dirty="0" smtClean="0"/>
              <a:t> </a:t>
            </a:r>
            <a:r>
              <a:rPr lang="en-US" sz="1600" dirty="0" smtClean="0">
                <a:sym typeface="Wingdings" pitchFamily="2" charset="2"/>
              </a:rPr>
              <a:t> peak = 200x10</a:t>
            </a:r>
            <a:r>
              <a:rPr lang="en-US" sz="1600" baseline="30000" dirty="0" smtClean="0">
                <a:sym typeface="Wingdings" pitchFamily="2" charset="2"/>
              </a:rPr>
              <a:t>30</a:t>
            </a:r>
            <a:r>
              <a:rPr lang="en-US" sz="1600" dirty="0" smtClean="0">
                <a:sym typeface="Wingdings" pitchFamily="2" charset="2"/>
              </a:rPr>
              <a:t> cm</a:t>
            </a:r>
            <a:r>
              <a:rPr lang="en-US" sz="1600" baseline="30000" dirty="0" smtClean="0">
                <a:sym typeface="Wingdings" pitchFamily="2" charset="2"/>
              </a:rPr>
              <a:t>-2</a:t>
            </a:r>
            <a:r>
              <a:rPr lang="en-US" sz="1600" dirty="0" smtClean="0">
                <a:sym typeface="Wingdings" pitchFamily="2" charset="2"/>
              </a:rPr>
              <a:t>s</a:t>
            </a:r>
            <a:r>
              <a:rPr lang="en-US" sz="1600" baseline="30000" dirty="0" smtClean="0">
                <a:sym typeface="Wingdings" pitchFamily="2" charset="2"/>
              </a:rPr>
              <a:t>-1</a:t>
            </a:r>
            <a:endParaRPr lang="en-US" sz="1600" baseline="30000" dirty="0"/>
          </a:p>
        </p:txBody>
      </p:sp>
      <p:cxnSp>
        <p:nvCxnSpPr>
          <p:cNvPr id="4" name="Straight Connector 3"/>
          <p:cNvCxnSpPr/>
          <p:nvPr/>
        </p:nvCxnSpPr>
        <p:spPr>
          <a:xfrm>
            <a:off x="838200" y="5285232"/>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477000" y="5029200"/>
            <a:ext cx="2027158" cy="369332"/>
          </a:xfrm>
          <a:prstGeom prst="rect">
            <a:avLst/>
          </a:prstGeom>
          <a:noFill/>
        </p:spPr>
        <p:txBody>
          <a:bodyPr wrap="none" rtlCol="0">
            <a:spAutoFit/>
          </a:bodyPr>
          <a:lstStyle/>
          <a:p>
            <a:r>
              <a:rPr lang="en-US" dirty="0" smtClean="0"/>
              <a:t>Average </a:t>
            </a:r>
            <a:r>
              <a:rPr lang="en-US" dirty="0" err="1" smtClean="0"/>
              <a:t>lumi</a:t>
            </a:r>
            <a:r>
              <a:rPr lang="en-US" dirty="0" smtClean="0"/>
              <a:t> goal</a:t>
            </a:r>
            <a:endParaRPr lang="en-US" dirty="0"/>
          </a:p>
        </p:txBody>
      </p:sp>
      <p:cxnSp>
        <p:nvCxnSpPr>
          <p:cNvPr id="7" name="Straight Connector 6"/>
          <p:cNvCxnSpPr/>
          <p:nvPr/>
        </p:nvCxnSpPr>
        <p:spPr>
          <a:xfrm>
            <a:off x="838200" y="4672584"/>
            <a:ext cx="60198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48425" y="4288393"/>
            <a:ext cx="1697901" cy="369332"/>
          </a:xfrm>
          <a:prstGeom prst="rect">
            <a:avLst/>
          </a:prstGeom>
          <a:noFill/>
        </p:spPr>
        <p:txBody>
          <a:bodyPr wrap="none" rtlCol="0">
            <a:spAutoFit/>
          </a:bodyPr>
          <a:lstStyle/>
          <a:p>
            <a:r>
              <a:rPr lang="en-US" dirty="0" smtClean="0"/>
              <a:t>Peak </a:t>
            </a:r>
            <a:r>
              <a:rPr lang="en-US" dirty="0" err="1" smtClean="0"/>
              <a:t>lumi</a:t>
            </a:r>
            <a:r>
              <a:rPr lang="en-US" dirty="0" smtClean="0"/>
              <a:t> goal</a:t>
            </a:r>
            <a:endParaRPr lang="en-US" dirty="0"/>
          </a:p>
        </p:txBody>
      </p:sp>
      <p:sp>
        <p:nvSpPr>
          <p:cNvPr id="6" name="TextBox 5"/>
          <p:cNvSpPr txBox="1"/>
          <p:nvPr/>
        </p:nvSpPr>
        <p:spPr>
          <a:xfrm>
            <a:off x="1905000" y="173593"/>
            <a:ext cx="2339102" cy="369332"/>
          </a:xfrm>
          <a:prstGeom prst="rect">
            <a:avLst/>
          </a:prstGeom>
          <a:noFill/>
        </p:spPr>
        <p:txBody>
          <a:bodyPr wrap="none" rtlCol="0">
            <a:spAutoFit/>
          </a:bodyPr>
          <a:lstStyle/>
          <a:p>
            <a:r>
              <a:rPr lang="en-US" dirty="0" smtClean="0"/>
              <a:t>Store 16632, 3/27/12</a:t>
            </a:r>
            <a:endParaRPr lang="en-US" dirty="0"/>
          </a:p>
        </p:txBody>
      </p:sp>
    </p:spTree>
    <p:extLst>
      <p:ext uri="{BB962C8B-B14F-4D97-AF65-F5344CB8AC3E}">
        <p14:creationId xmlns:p14="http://schemas.microsoft.com/office/powerpoint/2010/main" val="22147846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615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7999" y="19050"/>
            <a:ext cx="2569934" cy="369332"/>
          </a:xfrm>
          <a:prstGeom prst="rect">
            <a:avLst/>
          </a:prstGeom>
          <a:noFill/>
        </p:spPr>
        <p:txBody>
          <a:bodyPr wrap="none" rtlCol="0">
            <a:spAutoFit/>
          </a:bodyPr>
          <a:lstStyle/>
          <a:p>
            <a:r>
              <a:rPr lang="en-US" dirty="0" smtClean="0"/>
              <a:t>23 Mar – 27 Mar stores</a:t>
            </a:r>
            <a:endParaRPr lang="en-US" dirty="0"/>
          </a:p>
        </p:txBody>
      </p:sp>
    </p:spTree>
    <p:extLst>
      <p:ext uri="{BB962C8B-B14F-4D97-AF65-F5344CB8AC3E}">
        <p14:creationId xmlns:p14="http://schemas.microsoft.com/office/powerpoint/2010/main" val="32335639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196138" cy="390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463" y="3077284"/>
            <a:ext cx="6967537" cy="3780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5561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27098"/>
            <a:ext cx="5391219" cy="369332"/>
          </a:xfrm>
          <a:prstGeom prst="rect">
            <a:avLst/>
          </a:prstGeom>
          <a:noFill/>
        </p:spPr>
        <p:txBody>
          <a:bodyPr wrap="none" rtlCol="0">
            <a:spAutoFit/>
          </a:bodyPr>
          <a:lstStyle/>
          <a:p>
            <a:r>
              <a:rPr lang="en-US" dirty="0" smtClean="0"/>
              <a:t>All “physics” stores beginning with16570, 15 March</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2234"/>
            <a:ext cx="8686800" cy="618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838200" y="896112"/>
            <a:ext cx="79248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440316" y="1752600"/>
            <a:ext cx="1609736" cy="369332"/>
          </a:xfrm>
          <a:prstGeom prst="rect">
            <a:avLst/>
          </a:prstGeom>
          <a:noFill/>
        </p:spPr>
        <p:txBody>
          <a:bodyPr wrap="none" rtlCol="0">
            <a:spAutoFit/>
          </a:bodyPr>
          <a:lstStyle/>
          <a:p>
            <a:r>
              <a:rPr lang="en-US" i="1" dirty="0" smtClean="0"/>
              <a:t>~L</a:t>
            </a:r>
            <a:r>
              <a:rPr lang="en-US" baseline="-25000" dirty="0" smtClean="0"/>
              <a:t>store </a:t>
            </a:r>
            <a:r>
              <a:rPr lang="en-US" baseline="-25000" dirty="0" err="1" smtClean="0"/>
              <a:t>avg</a:t>
            </a:r>
            <a:r>
              <a:rPr lang="en-US" baseline="-25000" dirty="0" smtClean="0"/>
              <a:t> </a:t>
            </a:r>
            <a:r>
              <a:rPr lang="en-US" dirty="0" smtClean="0"/>
              <a:t>Goal</a:t>
            </a:r>
            <a:endParaRPr lang="en-US" dirty="0"/>
          </a:p>
        </p:txBody>
      </p:sp>
      <p:cxnSp>
        <p:nvCxnSpPr>
          <p:cNvPr id="7" name="Straight Arrow Connector 6"/>
          <p:cNvCxnSpPr/>
          <p:nvPr/>
        </p:nvCxnSpPr>
        <p:spPr>
          <a:xfrm flipV="1">
            <a:off x="8610600" y="896112"/>
            <a:ext cx="152400" cy="856488"/>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0766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52450" y="4560332"/>
            <a:ext cx="6086475" cy="2133600"/>
            <a:chOff x="1528763" y="2362200"/>
            <a:chExt cx="6086475" cy="2133600"/>
          </a:xfrm>
        </p:grpSpPr>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2362200"/>
              <a:ext cx="60864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29200" y="2667000"/>
              <a:ext cx="825867" cy="369332"/>
            </a:xfrm>
            <a:prstGeom prst="rect">
              <a:avLst/>
            </a:prstGeom>
            <a:noFill/>
          </p:spPr>
          <p:txBody>
            <a:bodyPr wrap="none" rtlCol="0">
              <a:spAutoFit/>
            </a:bodyPr>
            <a:lstStyle/>
            <a:p>
              <a:r>
                <a:rPr lang="en-US" dirty="0" smtClean="0"/>
                <a:t>16592</a:t>
              </a:r>
              <a:endParaRPr lang="en-US" dirty="0"/>
            </a:p>
          </p:txBody>
        </p:sp>
      </p:grpSp>
      <p:grpSp>
        <p:nvGrpSpPr>
          <p:cNvPr id="7" name="Group 6"/>
          <p:cNvGrpSpPr/>
          <p:nvPr/>
        </p:nvGrpSpPr>
        <p:grpSpPr>
          <a:xfrm>
            <a:off x="685800" y="388383"/>
            <a:ext cx="6057900" cy="2143125"/>
            <a:chOff x="1371600" y="247651"/>
            <a:chExt cx="6057900" cy="2143125"/>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47651"/>
              <a:ext cx="60579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05399" y="497443"/>
              <a:ext cx="825867" cy="369332"/>
            </a:xfrm>
            <a:prstGeom prst="rect">
              <a:avLst/>
            </a:prstGeom>
            <a:noFill/>
          </p:spPr>
          <p:txBody>
            <a:bodyPr wrap="none" rtlCol="0">
              <a:spAutoFit/>
            </a:bodyPr>
            <a:lstStyle/>
            <a:p>
              <a:r>
                <a:rPr lang="en-US" dirty="0" smtClean="0"/>
                <a:t>16578</a:t>
              </a:r>
              <a:endParaRPr lang="en-US" dirty="0"/>
            </a:p>
          </p:txBody>
        </p:sp>
      </p:grpSp>
      <p:grpSp>
        <p:nvGrpSpPr>
          <p:cNvPr id="8" name="Group 7"/>
          <p:cNvGrpSpPr/>
          <p:nvPr/>
        </p:nvGrpSpPr>
        <p:grpSpPr>
          <a:xfrm>
            <a:off x="609600" y="2583895"/>
            <a:ext cx="6029325" cy="2076450"/>
            <a:chOff x="1524000" y="4491038"/>
            <a:chExt cx="6029325" cy="2076450"/>
          </a:xfrm>
        </p:grpSpPr>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91038"/>
              <a:ext cx="602932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05398" y="4692134"/>
              <a:ext cx="825867" cy="369332"/>
            </a:xfrm>
            <a:prstGeom prst="rect">
              <a:avLst/>
            </a:prstGeom>
            <a:noFill/>
          </p:spPr>
          <p:txBody>
            <a:bodyPr wrap="none" rtlCol="0">
              <a:spAutoFit/>
            </a:bodyPr>
            <a:lstStyle/>
            <a:p>
              <a:r>
                <a:rPr lang="en-US" dirty="0" smtClean="0"/>
                <a:t>16586</a:t>
              </a:r>
              <a:endParaRPr lang="en-US" dirty="0"/>
            </a:p>
          </p:txBody>
        </p:sp>
      </p:grpSp>
      <p:sp>
        <p:nvSpPr>
          <p:cNvPr id="5" name="TextBox 4"/>
          <p:cNvSpPr txBox="1"/>
          <p:nvPr/>
        </p:nvSpPr>
        <p:spPr>
          <a:xfrm>
            <a:off x="2362200" y="28576"/>
            <a:ext cx="4523995" cy="369332"/>
          </a:xfrm>
          <a:prstGeom prst="rect">
            <a:avLst/>
          </a:prstGeom>
          <a:noFill/>
        </p:spPr>
        <p:txBody>
          <a:bodyPr wrap="none" rtlCol="0">
            <a:spAutoFit/>
          </a:bodyPr>
          <a:lstStyle/>
          <a:p>
            <a:r>
              <a:rPr lang="en-US" dirty="0" smtClean="0"/>
              <a:t>From “StoreAnalysis” program in “StartUp”</a:t>
            </a:r>
            <a:endParaRPr lang="en-US" dirty="0"/>
          </a:p>
        </p:txBody>
      </p:sp>
      <p:cxnSp>
        <p:nvCxnSpPr>
          <p:cNvPr id="10" name="Straight Connector 9"/>
          <p:cNvCxnSpPr/>
          <p:nvPr/>
        </p:nvCxnSpPr>
        <p:spPr>
          <a:xfrm>
            <a:off x="5638800" y="762000"/>
            <a:ext cx="1905000" cy="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92918" y="453509"/>
            <a:ext cx="1941557" cy="369332"/>
          </a:xfrm>
          <a:prstGeom prst="rect">
            <a:avLst/>
          </a:prstGeom>
          <a:noFill/>
        </p:spPr>
        <p:txBody>
          <a:bodyPr wrap="none" rtlCol="0">
            <a:spAutoFit/>
          </a:bodyPr>
          <a:lstStyle/>
          <a:p>
            <a:r>
              <a:rPr lang="en-US" dirty="0" smtClean="0"/>
              <a:t>Polarization Goal</a:t>
            </a:r>
            <a:endParaRPr lang="en-US" dirty="0"/>
          </a:p>
        </p:txBody>
      </p:sp>
    </p:spTree>
    <p:extLst>
      <p:ext uri="{BB962C8B-B14F-4D97-AF65-F5344CB8AC3E}">
        <p14:creationId xmlns:p14="http://schemas.microsoft.com/office/powerpoint/2010/main" val="3156992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81000"/>
            <a:ext cx="8763000" cy="6120581"/>
          </a:xfrm>
          <a:prstGeom prst="rect">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57200"/>
            <a:ext cx="8686800" cy="604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360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V="1">
            <a:off x="4800600" y="1981200"/>
            <a:ext cx="0" cy="19812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2133600" y="3319272"/>
            <a:ext cx="5638800" cy="0"/>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981200" y="4572000"/>
            <a:ext cx="16002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38200" y="214015"/>
            <a:ext cx="6296917" cy="923330"/>
          </a:xfrm>
          <a:prstGeom prst="rect">
            <a:avLst/>
          </a:prstGeom>
          <a:noFill/>
        </p:spPr>
        <p:txBody>
          <a:bodyPr wrap="none" rtlCol="0">
            <a:spAutoFit/>
          </a:bodyPr>
          <a:lstStyle/>
          <a:p>
            <a:r>
              <a:rPr lang="en-US" b="1" i="1" u="sng" dirty="0" smtClean="0">
                <a:solidFill>
                  <a:srgbClr val="3333FF"/>
                </a:solidFill>
              </a:rPr>
              <a:t>Expectation for 5 weeks physics:</a:t>
            </a:r>
          </a:p>
          <a:p>
            <a:r>
              <a:rPr lang="en-US" b="1" i="1" u="sng" dirty="0" smtClean="0">
                <a:solidFill>
                  <a:srgbClr val="3333FF"/>
                </a:solidFill>
              </a:rPr>
              <a:t>45-95 pb</a:t>
            </a:r>
            <a:r>
              <a:rPr lang="en-US" b="1" i="1" u="sng" baseline="30000" dirty="0" smtClean="0">
                <a:solidFill>
                  <a:srgbClr val="3333FF"/>
                </a:solidFill>
              </a:rPr>
              <a:t>-1</a:t>
            </a:r>
            <a:r>
              <a:rPr lang="en-US" b="1" i="1" u="sng" dirty="0" smtClean="0">
                <a:solidFill>
                  <a:srgbClr val="3333FF"/>
                </a:solidFill>
              </a:rPr>
              <a:t> delivered luminosity with 45-50% polarization</a:t>
            </a:r>
          </a:p>
          <a:p>
            <a:endParaRPr lang="en-US" dirty="0"/>
          </a:p>
        </p:txBody>
      </p:sp>
      <p:sp>
        <p:nvSpPr>
          <p:cNvPr id="10" name="TextBox 9"/>
          <p:cNvSpPr txBox="1"/>
          <p:nvPr/>
        </p:nvSpPr>
        <p:spPr>
          <a:xfrm>
            <a:off x="5257800" y="2396609"/>
            <a:ext cx="1434432" cy="369332"/>
          </a:xfrm>
          <a:prstGeom prst="rect">
            <a:avLst/>
          </a:prstGeom>
          <a:noFill/>
        </p:spPr>
        <p:txBody>
          <a:bodyPr wrap="none" rtlCol="0">
            <a:spAutoFit/>
          </a:bodyPr>
          <a:lstStyle/>
          <a:p>
            <a:r>
              <a:rPr lang="en-US" dirty="0" smtClean="0"/>
              <a:t>P</a:t>
            </a:r>
            <a:r>
              <a:rPr lang="en-US" baseline="30000" dirty="0" smtClean="0"/>
              <a:t>4</a:t>
            </a:r>
            <a:r>
              <a:rPr lang="en-US" i="1" dirty="0" smtClean="0"/>
              <a:t>L</a:t>
            </a:r>
            <a:r>
              <a:rPr lang="en-US" dirty="0" smtClean="0"/>
              <a:t> ~ 4 pb</a:t>
            </a:r>
            <a:r>
              <a:rPr lang="en-US" baseline="30000" dirty="0" smtClean="0"/>
              <a:t>-1</a:t>
            </a:r>
            <a:endParaRPr lang="en-US" baseline="30000" dirty="0"/>
          </a:p>
        </p:txBody>
      </p:sp>
      <p:cxnSp>
        <p:nvCxnSpPr>
          <p:cNvPr id="12" name="Straight Arrow Connector 11"/>
          <p:cNvCxnSpPr/>
          <p:nvPr/>
        </p:nvCxnSpPr>
        <p:spPr>
          <a:xfrm flipH="1">
            <a:off x="4876800" y="2765941"/>
            <a:ext cx="609600" cy="510659"/>
          </a:xfrm>
          <a:prstGeom prst="straightConnector1">
            <a:avLst/>
          </a:prstGeom>
          <a:ln>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6216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846138"/>
            <a:ext cx="764540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3"/>
          <p:cNvSpPr txBox="1">
            <a:spLocks noChangeArrowheads="1"/>
          </p:cNvSpPr>
          <p:nvPr/>
        </p:nvSpPr>
        <p:spPr bwMode="auto">
          <a:xfrm>
            <a:off x="381000" y="6010275"/>
            <a:ext cx="84582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Blue Jet weighted average </a:t>
            </a:r>
            <a:r>
              <a:rPr lang="en-US" sz="1400" dirty="0" smtClean="0"/>
              <a:t>   = 61.2% </a:t>
            </a:r>
            <a:r>
              <a:rPr lang="en-US" sz="1400" dirty="0"/>
              <a:t>± </a:t>
            </a:r>
            <a:r>
              <a:rPr lang="en-US" sz="1400" dirty="0" smtClean="0"/>
              <a:t>0.5%;	source blue average    = 77.5%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20% lost</a:t>
            </a:r>
            <a:endParaRPr lang="en-US" sz="1400" b="1" u="sng" dirty="0">
              <a:solidFill>
                <a:srgbClr val="C00000"/>
              </a:solidFill>
            </a:endParaRPr>
          </a:p>
          <a:p>
            <a:pPr eaLnBrk="1" hangingPunct="1"/>
            <a:r>
              <a:rPr lang="en-US" sz="1400" dirty="0"/>
              <a:t>Yellow Jet weighted average = </a:t>
            </a:r>
            <a:r>
              <a:rPr lang="en-US" sz="1400" dirty="0" smtClean="0"/>
              <a:t>55.8% </a:t>
            </a:r>
            <a:r>
              <a:rPr lang="en-US" sz="1400" dirty="0"/>
              <a:t>± </a:t>
            </a:r>
            <a:r>
              <a:rPr lang="en-US" sz="1400" dirty="0" smtClean="0"/>
              <a:t>0.5%;	source yellow average = 77.4%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28% lost</a:t>
            </a:r>
            <a:endParaRPr lang="en-US" sz="1400" b="1" u="sng" dirty="0">
              <a:solidFill>
                <a:srgbClr val="C00000"/>
              </a:solidFill>
            </a:endParaRPr>
          </a:p>
          <a:p>
            <a:pPr eaLnBrk="1" hangingPunct="1"/>
            <a:endParaRPr lang="en-US" dirty="0"/>
          </a:p>
        </p:txBody>
      </p:sp>
      <p:sp>
        <p:nvSpPr>
          <p:cNvPr id="2" name="Rectangle 1"/>
          <p:cNvSpPr/>
          <p:nvPr/>
        </p:nvSpPr>
        <p:spPr>
          <a:xfrm>
            <a:off x="7696200" y="2971800"/>
            <a:ext cx="762000" cy="201168"/>
          </a:xfrm>
          <a:prstGeom prst="rect">
            <a:avLst/>
          </a:prstGeom>
          <a:gradFill flip="none" rotWithShape="1">
            <a:gsLst>
              <a:gs pos="42000">
                <a:srgbClr val="C00000"/>
              </a:gs>
              <a:gs pos="65000">
                <a:srgbClr val="9CB86E"/>
              </a:gs>
              <a:gs pos="100000">
                <a:srgbClr val="156B13"/>
              </a:gs>
            </a:gsLst>
            <a:lin ang="16200000" scaled="0"/>
            <a:tileRect/>
          </a:gra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64085" y="4495800"/>
            <a:ext cx="3860865" cy="369332"/>
          </a:xfrm>
          <a:prstGeom prst="rect">
            <a:avLst/>
          </a:prstGeom>
          <a:noFill/>
        </p:spPr>
        <p:txBody>
          <a:bodyPr wrap="none" rtlCol="0">
            <a:spAutoFit/>
          </a:bodyPr>
          <a:lstStyle/>
          <a:p>
            <a:r>
              <a:rPr lang="en-US" dirty="0" smtClean="0"/>
              <a:t>STAR &amp; PHENIX Polarization Goals</a:t>
            </a:r>
            <a:endParaRPr lang="en-US" dirty="0"/>
          </a:p>
        </p:txBody>
      </p:sp>
      <p:cxnSp>
        <p:nvCxnSpPr>
          <p:cNvPr id="6" name="Straight Arrow Connector 5"/>
          <p:cNvCxnSpPr>
            <a:endCxn id="2" idx="2"/>
          </p:cNvCxnSpPr>
          <p:nvPr/>
        </p:nvCxnSpPr>
        <p:spPr>
          <a:xfrm flipH="1" flipV="1">
            <a:off x="8077200" y="3172968"/>
            <a:ext cx="609600" cy="1322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91000" y="5105400"/>
            <a:ext cx="2976136" cy="369332"/>
          </a:xfrm>
          <a:prstGeom prst="rect">
            <a:avLst/>
          </a:prstGeom>
          <a:noFill/>
        </p:spPr>
        <p:txBody>
          <a:bodyPr wrap="none" rtlCol="0">
            <a:spAutoFit/>
          </a:bodyPr>
          <a:lstStyle/>
          <a:p>
            <a:r>
              <a:rPr lang="en-US" dirty="0" smtClean="0"/>
              <a:t>Offline polarization is larger</a:t>
            </a:r>
            <a:endParaRPr lang="en-US" dirty="0"/>
          </a:p>
        </p:txBody>
      </p:sp>
      <p:cxnSp>
        <p:nvCxnSpPr>
          <p:cNvPr id="9" name="Straight Arrow Connector 8"/>
          <p:cNvCxnSpPr>
            <a:stCxn id="7" idx="1"/>
          </p:cNvCxnSpPr>
          <p:nvPr/>
        </p:nvCxnSpPr>
        <p:spPr>
          <a:xfrm flipH="1" flipV="1">
            <a:off x="3657600" y="4865132"/>
            <a:ext cx="533400" cy="424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810000" y="5105400"/>
            <a:ext cx="38100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7967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846138"/>
            <a:ext cx="763905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9077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28575"/>
            <a:ext cx="5316537"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206751"/>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2438400" y="932688"/>
            <a:ext cx="419100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410200" y="563356"/>
            <a:ext cx="2544351" cy="369332"/>
          </a:xfrm>
          <a:prstGeom prst="rect">
            <a:avLst/>
          </a:prstGeom>
          <a:noFill/>
        </p:spPr>
        <p:txBody>
          <a:bodyPr wrap="none" rtlCol="0">
            <a:spAutoFit/>
          </a:bodyPr>
          <a:lstStyle/>
          <a:p>
            <a:r>
              <a:rPr lang="en-US" dirty="0" smtClean="0"/>
              <a:t>Target (max projection)</a:t>
            </a:r>
            <a:endParaRPr lang="en-US" dirty="0"/>
          </a:p>
        </p:txBody>
      </p:sp>
      <p:sp>
        <p:nvSpPr>
          <p:cNvPr id="6" name="Oval 5"/>
          <p:cNvSpPr/>
          <p:nvPr/>
        </p:nvSpPr>
        <p:spPr>
          <a:xfrm>
            <a:off x="6480175" y="3962400"/>
            <a:ext cx="30162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391400" y="3924300"/>
            <a:ext cx="30162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60184" y="2514600"/>
            <a:ext cx="3262432" cy="369332"/>
          </a:xfrm>
          <a:prstGeom prst="rect">
            <a:avLst/>
          </a:prstGeom>
          <a:noFill/>
        </p:spPr>
        <p:txBody>
          <a:bodyPr wrap="none" rtlCol="0">
            <a:spAutoFit/>
          </a:bodyPr>
          <a:lstStyle/>
          <a:p>
            <a:r>
              <a:rPr lang="en-US" dirty="0" smtClean="0"/>
              <a:t>Best stores, 16475 and 16534</a:t>
            </a:r>
            <a:endParaRPr lang="en-US" dirty="0"/>
          </a:p>
        </p:txBody>
      </p:sp>
      <p:cxnSp>
        <p:nvCxnSpPr>
          <p:cNvPr id="9" name="Straight Arrow Connector 8"/>
          <p:cNvCxnSpPr/>
          <p:nvPr/>
        </p:nvCxnSpPr>
        <p:spPr>
          <a:xfrm flipH="1">
            <a:off x="6682375" y="2883932"/>
            <a:ext cx="404225" cy="104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086600" y="2883932"/>
            <a:ext cx="455612" cy="104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780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224213"/>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480175" y="457200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467600" y="472440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55384" y="1066800"/>
            <a:ext cx="3262432" cy="369332"/>
          </a:xfrm>
          <a:prstGeom prst="rect">
            <a:avLst/>
          </a:prstGeom>
          <a:noFill/>
        </p:spPr>
        <p:txBody>
          <a:bodyPr wrap="none" rtlCol="0">
            <a:spAutoFit/>
          </a:bodyPr>
          <a:lstStyle/>
          <a:p>
            <a:r>
              <a:rPr lang="en-US" dirty="0" smtClean="0"/>
              <a:t>Best stores, 16475 and 16534</a:t>
            </a:r>
            <a:endParaRPr lang="en-US" dirty="0"/>
          </a:p>
        </p:txBody>
      </p:sp>
      <p:cxnSp>
        <p:nvCxnSpPr>
          <p:cNvPr id="6" name="Straight Arrow Connector 5"/>
          <p:cNvCxnSpPr>
            <a:stCxn id="5" idx="2"/>
          </p:cNvCxnSpPr>
          <p:nvPr/>
        </p:nvCxnSpPr>
        <p:spPr>
          <a:xfrm flipH="1">
            <a:off x="6682375" y="1436132"/>
            <a:ext cx="404225" cy="3135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580312" y="1436132"/>
            <a:ext cx="496888" cy="3212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644900" y="230505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68574" y="222885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2793999" y="1436132"/>
            <a:ext cx="4140201" cy="7927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962400" y="1436132"/>
            <a:ext cx="4114800" cy="9451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3302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596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Lumi on Store), PHENIX 1.03 pb</a:t>
            </a:r>
            <a:r>
              <a:rPr lang="en-US" baseline="30000" dirty="0" smtClean="0"/>
              <a:t>-1</a:t>
            </a:r>
            <a:endParaRPr lang="en-US" baseline="30000" dirty="0"/>
          </a:p>
        </p:txBody>
      </p:sp>
    </p:spTree>
    <p:extLst>
      <p:ext uri="{BB962C8B-B14F-4D97-AF65-F5344CB8AC3E}">
        <p14:creationId xmlns:p14="http://schemas.microsoft.com/office/powerpoint/2010/main" val="20218592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Lumi on Store), PHENIX 1.03 pb</a:t>
            </a:r>
            <a:r>
              <a:rPr lang="en-US" baseline="30000" dirty="0" smtClean="0"/>
              <a:t>-1</a:t>
            </a:r>
            <a:endParaRPr lang="en-US" baseline="30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 y="685800"/>
            <a:ext cx="905827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3752850"/>
            <a:ext cx="91059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10400" y="914400"/>
            <a:ext cx="1184940" cy="369332"/>
          </a:xfrm>
          <a:prstGeom prst="rect">
            <a:avLst/>
          </a:prstGeom>
          <a:noFill/>
        </p:spPr>
        <p:txBody>
          <a:bodyPr wrap="none" rtlCol="0">
            <a:spAutoFit/>
          </a:bodyPr>
          <a:lstStyle/>
          <a:p>
            <a:r>
              <a:rPr lang="en-US" dirty="0" smtClean="0"/>
              <a:t>beginning</a:t>
            </a:r>
            <a:endParaRPr lang="en-US" dirty="0"/>
          </a:p>
        </p:txBody>
      </p:sp>
      <p:sp>
        <p:nvSpPr>
          <p:cNvPr id="4" name="TextBox 3"/>
          <p:cNvSpPr txBox="1"/>
          <p:nvPr/>
        </p:nvSpPr>
        <p:spPr>
          <a:xfrm>
            <a:off x="7391400" y="3930134"/>
            <a:ext cx="569387" cy="369332"/>
          </a:xfrm>
          <a:prstGeom prst="rect">
            <a:avLst/>
          </a:prstGeom>
          <a:noFill/>
        </p:spPr>
        <p:txBody>
          <a:bodyPr wrap="none" rtlCol="0">
            <a:spAutoFit/>
          </a:bodyPr>
          <a:lstStyle/>
          <a:p>
            <a:r>
              <a:rPr lang="en-US" dirty="0" smtClean="0"/>
              <a:t>end</a:t>
            </a:r>
            <a:endParaRPr lang="en-US" dirty="0"/>
          </a:p>
        </p:txBody>
      </p:sp>
    </p:spTree>
    <p:extLst>
      <p:ext uri="{BB962C8B-B14F-4D97-AF65-F5344CB8AC3E}">
        <p14:creationId xmlns:p14="http://schemas.microsoft.com/office/powerpoint/2010/main" val="38076757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3429000"/>
            <a:ext cx="9267826"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 y="762000"/>
            <a:ext cx="926782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Lumi on Store), PHENIX 1.03 pb</a:t>
            </a:r>
            <a:r>
              <a:rPr lang="en-US" baseline="30000" dirty="0" smtClean="0"/>
              <a:t>-1</a:t>
            </a:r>
            <a:endParaRPr lang="en-US" baseline="30000" dirty="0"/>
          </a:p>
        </p:txBody>
      </p:sp>
      <p:sp>
        <p:nvSpPr>
          <p:cNvPr id="2" name="TextBox 1"/>
          <p:cNvSpPr txBox="1"/>
          <p:nvPr/>
        </p:nvSpPr>
        <p:spPr>
          <a:xfrm>
            <a:off x="7010400" y="914400"/>
            <a:ext cx="1184940" cy="369332"/>
          </a:xfrm>
          <a:prstGeom prst="rect">
            <a:avLst/>
          </a:prstGeom>
          <a:noFill/>
        </p:spPr>
        <p:txBody>
          <a:bodyPr wrap="none" rtlCol="0">
            <a:spAutoFit/>
          </a:bodyPr>
          <a:lstStyle/>
          <a:p>
            <a:r>
              <a:rPr lang="en-US" dirty="0" smtClean="0"/>
              <a:t>beginning</a:t>
            </a:r>
            <a:endParaRPr lang="en-US" dirty="0"/>
          </a:p>
        </p:txBody>
      </p:sp>
      <p:sp>
        <p:nvSpPr>
          <p:cNvPr id="4" name="TextBox 3"/>
          <p:cNvSpPr txBox="1"/>
          <p:nvPr/>
        </p:nvSpPr>
        <p:spPr>
          <a:xfrm>
            <a:off x="7391400" y="3930134"/>
            <a:ext cx="569387" cy="369332"/>
          </a:xfrm>
          <a:prstGeom prst="rect">
            <a:avLst/>
          </a:prstGeom>
          <a:noFill/>
        </p:spPr>
        <p:txBody>
          <a:bodyPr wrap="none" rtlCol="0">
            <a:spAutoFit/>
          </a:bodyPr>
          <a:lstStyle/>
          <a:p>
            <a:r>
              <a:rPr lang="en-US" dirty="0" smtClean="0"/>
              <a:t>end</a:t>
            </a:r>
            <a:endParaRPr lang="en-US" dirty="0"/>
          </a:p>
        </p:txBody>
      </p:sp>
    </p:spTree>
    <p:extLst>
      <p:ext uri="{BB962C8B-B14F-4D97-AF65-F5344CB8AC3E}">
        <p14:creationId xmlns:p14="http://schemas.microsoft.com/office/powerpoint/2010/main" val="26642284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605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Lumi on store), PHENIX 1.04 pb</a:t>
            </a:r>
            <a:r>
              <a:rPr lang="en-US" baseline="30000" dirty="0" smtClean="0"/>
              <a:t>-1</a:t>
            </a:r>
            <a:endParaRPr lang="en-US" baseline="30000" dirty="0"/>
          </a:p>
        </p:txBody>
      </p:sp>
    </p:spTree>
    <p:extLst>
      <p:ext uri="{BB962C8B-B14F-4D97-AF65-F5344CB8AC3E}">
        <p14:creationId xmlns:p14="http://schemas.microsoft.com/office/powerpoint/2010/main" val="27428582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Lumi on store), PHENIX 1.04 pb</a:t>
            </a:r>
            <a:r>
              <a:rPr lang="en-US" baseline="30000" dirty="0" smtClean="0"/>
              <a:t>-1</a:t>
            </a:r>
            <a:endParaRPr lang="en-US" baseline="30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00"/>
            <a:ext cx="909637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485775"/>
            <a:ext cx="905827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58000" y="762000"/>
            <a:ext cx="1210588" cy="369332"/>
          </a:xfrm>
          <a:prstGeom prst="rect">
            <a:avLst/>
          </a:prstGeom>
          <a:noFill/>
        </p:spPr>
        <p:txBody>
          <a:bodyPr wrap="none" rtlCol="0">
            <a:spAutoFit/>
          </a:bodyPr>
          <a:lstStyle/>
          <a:p>
            <a:r>
              <a:rPr lang="en-US" dirty="0" smtClean="0"/>
              <a:t>Beginning</a:t>
            </a:r>
            <a:endParaRPr lang="en-US" dirty="0"/>
          </a:p>
        </p:txBody>
      </p:sp>
      <p:sp>
        <p:nvSpPr>
          <p:cNvPr id="9" name="TextBox 8"/>
          <p:cNvSpPr txBox="1"/>
          <p:nvPr/>
        </p:nvSpPr>
        <p:spPr>
          <a:xfrm>
            <a:off x="6858000" y="3810000"/>
            <a:ext cx="1043876" cy="369332"/>
          </a:xfrm>
          <a:prstGeom prst="rect">
            <a:avLst/>
          </a:prstGeom>
          <a:noFill/>
        </p:spPr>
        <p:txBody>
          <a:bodyPr wrap="none" rtlCol="0">
            <a:spAutoFit/>
          </a:bodyPr>
          <a:lstStyle/>
          <a:p>
            <a:r>
              <a:rPr lang="en-US" dirty="0" smtClean="0"/>
              <a:t>End       </a:t>
            </a:r>
            <a:endParaRPr lang="en-US" dirty="0"/>
          </a:p>
        </p:txBody>
      </p:sp>
    </p:spTree>
    <p:extLst>
      <p:ext uri="{BB962C8B-B14F-4D97-AF65-F5344CB8AC3E}">
        <p14:creationId xmlns:p14="http://schemas.microsoft.com/office/powerpoint/2010/main" val="3782491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05200" y="2667000"/>
            <a:ext cx="1454808" cy="369332"/>
          </a:xfrm>
          <a:prstGeom prst="rect">
            <a:avLst/>
          </a:prstGeom>
          <a:noFill/>
        </p:spPr>
        <p:txBody>
          <a:bodyPr wrap="none" rtlCol="0">
            <a:spAutoFit/>
          </a:bodyPr>
          <a:lstStyle/>
          <a:p>
            <a:r>
              <a:rPr lang="en-US" dirty="0" smtClean="0"/>
              <a:t>Other Slides</a:t>
            </a:r>
            <a:endParaRPr lang="en-US" dirty="0"/>
          </a:p>
        </p:txBody>
      </p:sp>
    </p:spTree>
    <p:extLst>
      <p:ext uri="{BB962C8B-B14F-4D97-AF65-F5344CB8AC3E}">
        <p14:creationId xmlns:p14="http://schemas.microsoft.com/office/powerpoint/2010/main" val="15418299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Lumi on store), PHENIX 1.04 pb</a:t>
            </a:r>
            <a:r>
              <a:rPr lang="en-US" baseline="30000" dirty="0" smtClean="0"/>
              <a:t>-1</a:t>
            </a:r>
            <a:endParaRPr lang="en-US" baseline="30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590550"/>
            <a:ext cx="9172575"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3505200"/>
            <a:ext cx="912495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58000" y="762000"/>
            <a:ext cx="1210588" cy="369332"/>
          </a:xfrm>
          <a:prstGeom prst="rect">
            <a:avLst/>
          </a:prstGeom>
          <a:noFill/>
        </p:spPr>
        <p:txBody>
          <a:bodyPr wrap="none" rtlCol="0">
            <a:spAutoFit/>
          </a:bodyPr>
          <a:lstStyle/>
          <a:p>
            <a:r>
              <a:rPr lang="en-US" dirty="0" smtClean="0"/>
              <a:t>Beginning</a:t>
            </a:r>
            <a:endParaRPr lang="en-US" dirty="0"/>
          </a:p>
        </p:txBody>
      </p:sp>
      <p:sp>
        <p:nvSpPr>
          <p:cNvPr id="8" name="TextBox 7"/>
          <p:cNvSpPr txBox="1"/>
          <p:nvPr/>
        </p:nvSpPr>
        <p:spPr>
          <a:xfrm>
            <a:off x="7162800" y="3800475"/>
            <a:ext cx="1043876" cy="369332"/>
          </a:xfrm>
          <a:prstGeom prst="rect">
            <a:avLst/>
          </a:prstGeom>
          <a:noFill/>
        </p:spPr>
        <p:txBody>
          <a:bodyPr wrap="none" rtlCol="0">
            <a:spAutoFit/>
          </a:bodyPr>
          <a:lstStyle/>
          <a:p>
            <a:r>
              <a:rPr lang="en-US" dirty="0" smtClean="0"/>
              <a:t>End       </a:t>
            </a:r>
            <a:endParaRPr lang="en-US" dirty="0"/>
          </a:p>
        </p:txBody>
      </p:sp>
    </p:spTree>
    <p:extLst>
      <p:ext uri="{BB962C8B-B14F-4D97-AF65-F5344CB8AC3E}">
        <p14:creationId xmlns:p14="http://schemas.microsoft.com/office/powerpoint/2010/main" val="36530276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8600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86900" cy="699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838200" y="1609344"/>
            <a:ext cx="8326285"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029336" y="3218676"/>
            <a:ext cx="1526380" cy="553998"/>
          </a:xfrm>
          <a:prstGeom prst="rect">
            <a:avLst/>
          </a:prstGeom>
          <a:noFill/>
        </p:spPr>
        <p:txBody>
          <a:bodyPr wrap="none" rtlCol="0">
            <a:spAutoFit/>
          </a:bodyPr>
          <a:lstStyle/>
          <a:p>
            <a:r>
              <a:rPr lang="en-US" b="1" i="1" dirty="0" err="1" smtClean="0">
                <a:solidFill>
                  <a:srgbClr val="3333FF"/>
                </a:solidFill>
              </a:rPr>
              <a:t>L</a:t>
            </a:r>
            <a:r>
              <a:rPr lang="en-US" b="1" baseline="-25000" dirty="0" err="1" smtClean="0">
                <a:solidFill>
                  <a:srgbClr val="3333FF"/>
                </a:solidFill>
              </a:rPr>
              <a:t>average</a:t>
            </a:r>
            <a:r>
              <a:rPr lang="en-US" b="1" dirty="0" smtClean="0">
                <a:solidFill>
                  <a:srgbClr val="3333FF"/>
                </a:solidFill>
              </a:rPr>
              <a:t>(max)</a:t>
            </a:r>
          </a:p>
          <a:p>
            <a:r>
              <a:rPr lang="en-US" sz="1200" b="1" dirty="0" smtClean="0">
                <a:solidFill>
                  <a:srgbClr val="3333FF"/>
                </a:solidFill>
              </a:rPr>
              <a:t>(0.29 mb </a:t>
            </a:r>
            <a:r>
              <a:rPr lang="en-US" sz="1200" b="1" dirty="0" err="1" smtClean="0">
                <a:solidFill>
                  <a:srgbClr val="3333FF"/>
                </a:solidFill>
              </a:rPr>
              <a:t>xsection</a:t>
            </a:r>
            <a:r>
              <a:rPr lang="en-US" sz="1200" b="1" dirty="0" smtClean="0">
                <a:solidFill>
                  <a:srgbClr val="3333FF"/>
                </a:solidFill>
              </a:rPr>
              <a:t>)</a:t>
            </a:r>
            <a:endParaRPr lang="en-US" sz="1200" b="1" dirty="0">
              <a:solidFill>
                <a:srgbClr val="3333FF"/>
              </a:solidFill>
            </a:endParaRPr>
          </a:p>
        </p:txBody>
      </p:sp>
      <p:cxnSp>
        <p:nvCxnSpPr>
          <p:cNvPr id="5" name="Straight Arrow Connector 4"/>
          <p:cNvCxnSpPr/>
          <p:nvPr/>
        </p:nvCxnSpPr>
        <p:spPr>
          <a:xfrm flipH="1" flipV="1">
            <a:off x="9067800" y="1600201"/>
            <a:ext cx="76200" cy="161847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4379976"/>
            <a:ext cx="83058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81930" y="6496645"/>
            <a:ext cx="2095445" cy="369332"/>
          </a:xfrm>
          <a:prstGeom prst="rect">
            <a:avLst/>
          </a:prstGeom>
          <a:noFill/>
        </p:spPr>
        <p:txBody>
          <a:bodyPr wrap="none" rtlCol="0">
            <a:spAutoFit/>
          </a:bodyPr>
          <a:lstStyle/>
          <a:p>
            <a:r>
              <a:rPr lang="en-US" b="1" dirty="0" smtClean="0">
                <a:solidFill>
                  <a:srgbClr val="3333FF"/>
                </a:solidFill>
              </a:rPr>
              <a:t>Ions/bunch (max)</a:t>
            </a:r>
          </a:p>
        </p:txBody>
      </p:sp>
      <p:cxnSp>
        <p:nvCxnSpPr>
          <p:cNvPr id="9" name="Straight Arrow Connector 8"/>
          <p:cNvCxnSpPr/>
          <p:nvPr/>
        </p:nvCxnSpPr>
        <p:spPr>
          <a:xfrm flipH="1" flipV="1">
            <a:off x="8991600" y="4419600"/>
            <a:ext cx="345770" cy="207704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62800" y="272534"/>
            <a:ext cx="1334661" cy="369332"/>
          </a:xfrm>
          <a:prstGeom prst="rect">
            <a:avLst/>
          </a:prstGeom>
          <a:noFill/>
        </p:spPr>
        <p:txBody>
          <a:bodyPr wrap="none" rtlCol="0">
            <a:spAutoFit/>
          </a:bodyPr>
          <a:lstStyle/>
          <a:p>
            <a:r>
              <a:rPr lang="en-US" b="1" i="1" u="sng" dirty="0" smtClean="0">
                <a:solidFill>
                  <a:srgbClr val="3333FF"/>
                </a:solidFill>
              </a:rPr>
              <a:t>Past Week</a:t>
            </a:r>
            <a:endParaRPr lang="en-US" b="1" i="1" u="sng" dirty="0">
              <a:solidFill>
                <a:srgbClr val="3333FF"/>
              </a:solidFill>
            </a:endParaRPr>
          </a:p>
        </p:txBody>
      </p:sp>
    </p:spTree>
    <p:extLst>
      <p:ext uri="{BB962C8B-B14F-4D97-AF65-F5344CB8AC3E}">
        <p14:creationId xmlns:p14="http://schemas.microsoft.com/office/powerpoint/2010/main" val="29006487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136650"/>
            <a:ext cx="70358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5177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00584"/>
            <a:ext cx="8686800" cy="655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0" y="40243"/>
            <a:ext cx="3557384" cy="369332"/>
          </a:xfrm>
          <a:prstGeom prst="rect">
            <a:avLst/>
          </a:prstGeom>
          <a:noFill/>
        </p:spPr>
        <p:txBody>
          <a:bodyPr wrap="none" rtlCol="0">
            <a:spAutoFit/>
          </a:bodyPr>
          <a:lstStyle/>
          <a:p>
            <a:r>
              <a:rPr lang="en-US" dirty="0" smtClean="0"/>
              <a:t>Run 12 Physics Stores to 28 Feb</a:t>
            </a:r>
            <a:endParaRPr lang="en-US" dirty="0"/>
          </a:p>
        </p:txBody>
      </p:sp>
      <p:cxnSp>
        <p:nvCxnSpPr>
          <p:cNvPr id="4" name="Straight Connector 3"/>
          <p:cNvCxnSpPr/>
          <p:nvPr/>
        </p:nvCxnSpPr>
        <p:spPr>
          <a:xfrm>
            <a:off x="691540" y="4114800"/>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712942" y="4848225"/>
            <a:ext cx="1455848" cy="553998"/>
          </a:xfrm>
          <a:prstGeom prst="rect">
            <a:avLst/>
          </a:prstGeom>
          <a:noFill/>
        </p:spPr>
        <p:txBody>
          <a:bodyPr wrap="none" rtlCol="0">
            <a:spAutoFit/>
          </a:bodyPr>
          <a:lstStyle/>
          <a:p>
            <a:r>
              <a:rPr lang="en-US" i="1" dirty="0" err="1" smtClean="0"/>
              <a:t>L</a:t>
            </a:r>
            <a:r>
              <a:rPr lang="en-US" baseline="-25000" dirty="0" err="1" smtClean="0"/>
              <a:t>average</a:t>
            </a:r>
            <a:r>
              <a:rPr lang="en-US" dirty="0" smtClean="0"/>
              <a:t>(max)</a:t>
            </a:r>
          </a:p>
          <a:p>
            <a:r>
              <a:rPr lang="en-US" sz="1200" dirty="0" smtClean="0"/>
              <a:t>(0.29 mb </a:t>
            </a:r>
            <a:r>
              <a:rPr lang="en-US" sz="1200" dirty="0" err="1" smtClean="0"/>
              <a:t>xsection</a:t>
            </a:r>
            <a:r>
              <a:rPr lang="en-US" sz="1200" dirty="0" smtClean="0"/>
              <a:t>)</a:t>
            </a:r>
            <a:endParaRPr lang="en-US" sz="1200" dirty="0"/>
          </a:p>
        </p:txBody>
      </p:sp>
      <p:cxnSp>
        <p:nvCxnSpPr>
          <p:cNvPr id="7" name="Straight Arrow Connector 6"/>
          <p:cNvCxnSpPr/>
          <p:nvPr/>
        </p:nvCxnSpPr>
        <p:spPr>
          <a:xfrm flipH="1" flipV="1">
            <a:off x="8610600" y="4114800"/>
            <a:ext cx="228600" cy="73342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71800" y="2142259"/>
            <a:ext cx="2709396" cy="276999"/>
          </a:xfrm>
          <a:prstGeom prst="rect">
            <a:avLst/>
          </a:prstGeom>
          <a:noFill/>
        </p:spPr>
        <p:txBody>
          <a:bodyPr wrap="none" rtlCol="0">
            <a:spAutoFit/>
          </a:bodyPr>
          <a:lstStyle/>
          <a:p>
            <a:r>
              <a:rPr lang="en-US" sz="1200" dirty="0" smtClean="0"/>
              <a:t>Absolute scale should not be trusted)</a:t>
            </a:r>
            <a:endParaRPr lang="en-US" sz="1200" dirty="0"/>
          </a:p>
        </p:txBody>
      </p:sp>
      <p:sp>
        <p:nvSpPr>
          <p:cNvPr id="10" name="Rectangle 9"/>
          <p:cNvSpPr/>
          <p:nvPr/>
        </p:nvSpPr>
        <p:spPr>
          <a:xfrm>
            <a:off x="457200" y="5217557"/>
            <a:ext cx="152400" cy="192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4875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8686800" cy="461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
        <p:nvSpPr>
          <p:cNvPr id="3" name="TextBox 2"/>
          <p:cNvSpPr txBox="1"/>
          <p:nvPr/>
        </p:nvSpPr>
        <p:spPr>
          <a:xfrm>
            <a:off x="1828800" y="990600"/>
            <a:ext cx="1043876" cy="369332"/>
          </a:xfrm>
          <a:prstGeom prst="rect">
            <a:avLst/>
          </a:prstGeom>
          <a:noFill/>
        </p:spPr>
        <p:txBody>
          <a:bodyPr wrap="none" rtlCol="0">
            <a:spAutoFit/>
          </a:bodyPr>
          <a:lstStyle/>
          <a:p>
            <a:r>
              <a:rPr lang="en-US" dirty="0" smtClean="0"/>
              <a:t>PHENIX</a:t>
            </a:r>
            <a:endParaRPr lang="en-US" dirty="0"/>
          </a:p>
        </p:txBody>
      </p:sp>
      <p:sp>
        <p:nvSpPr>
          <p:cNvPr id="4" name="TextBox 3"/>
          <p:cNvSpPr txBox="1"/>
          <p:nvPr/>
        </p:nvSpPr>
        <p:spPr>
          <a:xfrm>
            <a:off x="6303501" y="990600"/>
            <a:ext cx="783099" cy="369332"/>
          </a:xfrm>
          <a:prstGeom prst="rect">
            <a:avLst/>
          </a:prstGeom>
          <a:noFill/>
        </p:spPr>
        <p:txBody>
          <a:bodyPr wrap="none" rtlCol="0">
            <a:spAutoFit/>
          </a:bodyPr>
          <a:lstStyle/>
          <a:p>
            <a:r>
              <a:rPr lang="en-US" dirty="0" smtClean="0"/>
              <a:t>STAR</a:t>
            </a:r>
            <a:endParaRPr lang="en-US" dirty="0"/>
          </a:p>
        </p:txBody>
      </p:sp>
      <p:sp>
        <p:nvSpPr>
          <p:cNvPr id="5" name="TextBox 4"/>
          <p:cNvSpPr txBox="1"/>
          <p:nvPr/>
        </p:nvSpPr>
        <p:spPr>
          <a:xfrm>
            <a:off x="4953000" y="4387334"/>
            <a:ext cx="1479892" cy="369332"/>
          </a:xfrm>
          <a:prstGeom prst="rect">
            <a:avLst/>
          </a:prstGeom>
          <a:noFill/>
        </p:spPr>
        <p:txBody>
          <a:bodyPr wrap="none" rtlCol="0">
            <a:spAutoFit/>
          </a:bodyPr>
          <a:lstStyle/>
          <a:p>
            <a:r>
              <a:rPr lang="en-US" dirty="0" smtClean="0"/>
              <a:t>ZDC Singles</a:t>
            </a:r>
            <a:endParaRPr lang="en-US" dirty="0"/>
          </a:p>
        </p:txBody>
      </p:sp>
      <p:sp>
        <p:nvSpPr>
          <p:cNvPr id="7" name="TextBox 6"/>
          <p:cNvSpPr txBox="1"/>
          <p:nvPr/>
        </p:nvSpPr>
        <p:spPr>
          <a:xfrm>
            <a:off x="506959" y="4396859"/>
            <a:ext cx="1479892" cy="369332"/>
          </a:xfrm>
          <a:prstGeom prst="rect">
            <a:avLst/>
          </a:prstGeom>
          <a:noFill/>
        </p:spPr>
        <p:txBody>
          <a:bodyPr wrap="none" rtlCol="0">
            <a:spAutoFit/>
          </a:bodyPr>
          <a:lstStyle/>
          <a:p>
            <a:r>
              <a:rPr lang="en-US" dirty="0" smtClean="0"/>
              <a:t>ZDC Singles</a:t>
            </a:r>
            <a:endParaRPr lang="en-US" dirty="0"/>
          </a:p>
        </p:txBody>
      </p:sp>
      <p:sp>
        <p:nvSpPr>
          <p:cNvPr id="6" name="TextBox 5"/>
          <p:cNvSpPr txBox="1"/>
          <p:nvPr/>
        </p:nvSpPr>
        <p:spPr>
          <a:xfrm>
            <a:off x="7086600" y="3295967"/>
            <a:ext cx="1672253" cy="369332"/>
          </a:xfrm>
          <a:prstGeom prst="rect">
            <a:avLst/>
          </a:prstGeom>
          <a:noFill/>
        </p:spPr>
        <p:txBody>
          <a:bodyPr wrap="none" rtlCol="0">
            <a:spAutoFit/>
          </a:bodyPr>
          <a:lstStyle/>
          <a:p>
            <a:r>
              <a:rPr lang="en-US" dirty="0" smtClean="0"/>
              <a:t>Protons/bunch</a:t>
            </a:r>
            <a:endParaRPr lang="en-US" dirty="0"/>
          </a:p>
        </p:txBody>
      </p:sp>
      <p:sp>
        <p:nvSpPr>
          <p:cNvPr id="9" name="TextBox 8"/>
          <p:cNvSpPr txBox="1"/>
          <p:nvPr/>
        </p:nvSpPr>
        <p:spPr>
          <a:xfrm>
            <a:off x="2671147" y="3334384"/>
            <a:ext cx="1672253" cy="369332"/>
          </a:xfrm>
          <a:prstGeom prst="rect">
            <a:avLst/>
          </a:prstGeom>
          <a:noFill/>
        </p:spPr>
        <p:txBody>
          <a:bodyPr wrap="none" rtlCol="0">
            <a:spAutoFit/>
          </a:bodyPr>
          <a:lstStyle/>
          <a:p>
            <a:r>
              <a:rPr lang="en-US" dirty="0" smtClean="0"/>
              <a:t>Protons/bunch</a:t>
            </a:r>
            <a:endParaRPr lang="en-US" dirty="0"/>
          </a:p>
        </p:txBody>
      </p:sp>
      <p:sp>
        <p:nvSpPr>
          <p:cNvPr id="8" name="TextBox 7"/>
          <p:cNvSpPr txBox="1"/>
          <p:nvPr/>
        </p:nvSpPr>
        <p:spPr>
          <a:xfrm>
            <a:off x="685800"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
        <p:nvSpPr>
          <p:cNvPr id="13" name="TextBox 12"/>
          <p:cNvSpPr txBox="1"/>
          <p:nvPr/>
        </p:nvSpPr>
        <p:spPr>
          <a:xfrm>
            <a:off x="4892944"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Tree>
    <p:extLst>
      <p:ext uri="{BB962C8B-B14F-4D97-AF65-F5344CB8AC3E}">
        <p14:creationId xmlns:p14="http://schemas.microsoft.com/office/powerpoint/2010/main" val="18094995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0975"/>
            <a:ext cx="8686800" cy="628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p14="http://schemas.microsoft.com/office/powerpoint/2010/main" val="1798783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33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p14="http://schemas.microsoft.com/office/powerpoint/2010/main" val="8737643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2059"/>
            <a:ext cx="8686800" cy="653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05000" y="0"/>
            <a:ext cx="6237605" cy="369332"/>
          </a:xfrm>
          <a:prstGeom prst="rect">
            <a:avLst/>
          </a:prstGeom>
          <a:noFill/>
        </p:spPr>
        <p:txBody>
          <a:bodyPr wrap="none" rtlCol="0">
            <a:spAutoFit/>
          </a:bodyPr>
          <a:lstStyle/>
          <a:p>
            <a:r>
              <a:rPr lang="en-US" dirty="0" smtClean="0"/>
              <a:t>Collision steering corrections background issues 26-27 Feb</a:t>
            </a:r>
            <a:endParaRPr lang="en-US" dirty="0"/>
          </a:p>
        </p:txBody>
      </p:sp>
      <p:sp>
        <p:nvSpPr>
          <p:cNvPr id="2" name="TextBox 1"/>
          <p:cNvSpPr txBox="1"/>
          <p:nvPr/>
        </p:nvSpPr>
        <p:spPr>
          <a:xfrm>
            <a:off x="2590800" y="4343400"/>
            <a:ext cx="1992853" cy="369332"/>
          </a:xfrm>
          <a:prstGeom prst="rect">
            <a:avLst/>
          </a:prstGeom>
          <a:noFill/>
        </p:spPr>
        <p:txBody>
          <a:bodyPr wrap="none" rtlCol="0">
            <a:spAutoFit/>
          </a:bodyPr>
          <a:lstStyle/>
          <a:p>
            <a:r>
              <a:rPr lang="en-US" dirty="0" smtClean="0"/>
              <a:t>ZDC Coincidence</a:t>
            </a:r>
            <a:endParaRPr lang="en-US" dirty="0"/>
          </a:p>
        </p:txBody>
      </p:sp>
      <p:sp>
        <p:nvSpPr>
          <p:cNvPr id="6" name="TextBox 5"/>
          <p:cNvSpPr txBox="1"/>
          <p:nvPr/>
        </p:nvSpPr>
        <p:spPr>
          <a:xfrm>
            <a:off x="2133600" y="1219200"/>
            <a:ext cx="1479892" cy="369332"/>
          </a:xfrm>
          <a:prstGeom prst="rect">
            <a:avLst/>
          </a:prstGeom>
          <a:noFill/>
        </p:spPr>
        <p:txBody>
          <a:bodyPr wrap="none" rtlCol="0">
            <a:spAutoFit/>
          </a:bodyPr>
          <a:lstStyle/>
          <a:p>
            <a:r>
              <a:rPr lang="en-US" dirty="0" smtClean="0"/>
              <a:t>ZDC Singles</a:t>
            </a:r>
            <a:endParaRPr lang="en-US" dirty="0"/>
          </a:p>
        </p:txBody>
      </p:sp>
    </p:spTree>
    <p:extLst>
      <p:ext uri="{BB962C8B-B14F-4D97-AF65-F5344CB8AC3E}">
        <p14:creationId xmlns:p14="http://schemas.microsoft.com/office/powerpoint/2010/main" val="9240379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686800" cy="610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609600" y="5614416"/>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09600" y="5138928"/>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276144" y="6019800"/>
            <a:ext cx="1840568" cy="369332"/>
          </a:xfrm>
          <a:prstGeom prst="rect">
            <a:avLst/>
          </a:prstGeom>
          <a:noFill/>
        </p:spPr>
        <p:txBody>
          <a:bodyPr wrap="none" rtlCol="0">
            <a:spAutoFit/>
          </a:bodyPr>
          <a:lstStyle/>
          <a:p>
            <a:r>
              <a:rPr lang="en-US" i="1" dirty="0" smtClean="0"/>
              <a:t>L</a:t>
            </a:r>
            <a:r>
              <a:rPr lang="en-US" baseline="-25000" dirty="0" smtClean="0"/>
              <a:t>store average</a:t>
            </a:r>
            <a:r>
              <a:rPr lang="en-US" dirty="0" smtClean="0"/>
              <a:t>(max)</a:t>
            </a:r>
            <a:endParaRPr lang="en-US" dirty="0"/>
          </a:p>
        </p:txBody>
      </p:sp>
      <p:sp>
        <p:nvSpPr>
          <p:cNvPr id="7" name="TextBox 6"/>
          <p:cNvSpPr txBox="1"/>
          <p:nvPr/>
        </p:nvSpPr>
        <p:spPr>
          <a:xfrm>
            <a:off x="6789082" y="5679043"/>
            <a:ext cx="1234633" cy="369332"/>
          </a:xfrm>
          <a:prstGeom prst="rect">
            <a:avLst/>
          </a:prstGeom>
          <a:noFill/>
        </p:spPr>
        <p:txBody>
          <a:bodyPr wrap="none" rtlCol="0">
            <a:spAutoFit/>
          </a:bodyPr>
          <a:lstStyle/>
          <a:p>
            <a:r>
              <a:rPr lang="en-US" i="1" dirty="0" err="1" smtClean="0"/>
              <a:t>L</a:t>
            </a:r>
            <a:r>
              <a:rPr lang="en-US" baseline="-25000" dirty="0" err="1" smtClean="0"/>
              <a:t>peak</a:t>
            </a:r>
            <a:r>
              <a:rPr lang="en-US" dirty="0" smtClean="0"/>
              <a:t>(max)</a:t>
            </a:r>
            <a:endParaRPr lang="en-US" dirty="0"/>
          </a:p>
        </p:txBody>
      </p:sp>
      <p:cxnSp>
        <p:nvCxnSpPr>
          <p:cNvPr id="8" name="Straight Arrow Connector 7"/>
          <p:cNvCxnSpPr>
            <a:stCxn id="6" idx="1"/>
          </p:cNvCxnSpPr>
          <p:nvPr/>
        </p:nvCxnSpPr>
        <p:spPr>
          <a:xfrm flipH="1" flipV="1">
            <a:off x="6096000" y="5679043"/>
            <a:ext cx="180144" cy="52542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096000" y="5138928"/>
            <a:ext cx="783154" cy="738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95500" y="116443"/>
            <a:ext cx="3877985" cy="369332"/>
          </a:xfrm>
          <a:prstGeom prst="rect">
            <a:avLst/>
          </a:prstGeom>
          <a:noFill/>
        </p:spPr>
        <p:txBody>
          <a:bodyPr wrap="none" rtlCol="0">
            <a:spAutoFit/>
          </a:bodyPr>
          <a:lstStyle/>
          <a:p>
            <a:r>
              <a:rPr lang="en-US" dirty="0" smtClean="0"/>
              <a:t>Example -- Store 16445, Sat Feb 18</a:t>
            </a:r>
            <a:endParaRPr lang="en-US" dirty="0"/>
          </a:p>
        </p:txBody>
      </p:sp>
    </p:spTree>
    <p:extLst>
      <p:ext uri="{BB962C8B-B14F-4D97-AF65-F5344CB8AC3E}">
        <p14:creationId xmlns:p14="http://schemas.microsoft.com/office/powerpoint/2010/main" val="2110193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6238"/>
            <a:ext cx="9067800" cy="446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2819400"/>
            <a:ext cx="8763000" cy="228600"/>
          </a:xfrm>
          <a:prstGeom prst="rect">
            <a:avLst/>
          </a:prstGeom>
          <a:solidFill>
            <a:srgbClr val="C4FD0F">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052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909638"/>
            <a:ext cx="80962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p:cNvSpPr txBox="1">
            <a:spLocks noChangeArrowheads="1"/>
          </p:cNvSpPr>
          <p:nvPr/>
        </p:nvSpPr>
        <p:spPr bwMode="auto">
          <a:xfrm>
            <a:off x="914400" y="5934075"/>
            <a:ext cx="533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Blue Jet weighted average = 55.4 ± 0.5</a:t>
            </a:r>
          </a:p>
          <a:p>
            <a:pPr eaLnBrk="1" hangingPunct="1"/>
            <a:r>
              <a:rPr lang="en-US"/>
              <a:t>Yellow Jet weighted average = 54.9 ± 0.5</a:t>
            </a:r>
          </a:p>
          <a:p>
            <a:pPr eaLnBrk="1" hangingPunct="1"/>
            <a:endParaRPr lang="en-US"/>
          </a:p>
        </p:txBody>
      </p:sp>
    </p:spTree>
    <p:extLst>
      <p:ext uri="{BB962C8B-B14F-4D97-AF65-F5344CB8AC3E}">
        <p14:creationId xmlns:p14="http://schemas.microsoft.com/office/powerpoint/2010/main" val="12956960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68" y="914400"/>
            <a:ext cx="8759632" cy="4897670"/>
          </a:xfrm>
          <a:prstGeom prst="rect">
            <a:avLst/>
          </a:prstGeom>
        </p:spPr>
      </p:pic>
      <p:sp>
        <p:nvSpPr>
          <p:cNvPr id="4" name="TextBox 3"/>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200 GeV pp</a:t>
            </a:r>
            <a:endParaRPr lang="en-US" sz="2400" b="1" u="sng" dirty="0"/>
          </a:p>
        </p:txBody>
      </p:sp>
      <p:sp>
        <p:nvSpPr>
          <p:cNvPr id="5" name="Rectangle 4"/>
          <p:cNvSpPr/>
          <p:nvPr/>
        </p:nvSpPr>
        <p:spPr>
          <a:xfrm>
            <a:off x="533400" y="59436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cxnSp>
        <p:nvCxnSpPr>
          <p:cNvPr id="6" name="Straight Connector 5"/>
          <p:cNvCxnSpPr/>
          <p:nvPr/>
        </p:nvCxnSpPr>
        <p:spPr>
          <a:xfrm>
            <a:off x="4648200" y="2546866"/>
            <a:ext cx="0" cy="1948934"/>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38200" y="3383280"/>
            <a:ext cx="3810000"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568" y="837605"/>
            <a:ext cx="6207661" cy="923330"/>
          </a:xfrm>
          <a:prstGeom prst="rect">
            <a:avLst/>
          </a:prstGeom>
          <a:noFill/>
        </p:spPr>
        <p:txBody>
          <a:bodyPr wrap="none" rtlCol="0">
            <a:spAutoFit/>
          </a:bodyPr>
          <a:lstStyle/>
          <a:p>
            <a:r>
              <a:rPr lang="en-US" dirty="0" smtClean="0"/>
              <a:t>STAR Goal:      27 pb-1 delivered with 55-60 % polarization</a:t>
            </a:r>
          </a:p>
          <a:p>
            <a:r>
              <a:rPr lang="en-US" dirty="0" smtClean="0"/>
              <a:t>PHENIX </a:t>
            </a:r>
            <a:r>
              <a:rPr lang="en-US" dirty="0"/>
              <a:t>Goal:  </a:t>
            </a:r>
            <a:r>
              <a:rPr lang="en-US" dirty="0" smtClean="0"/>
              <a:t>27 </a:t>
            </a:r>
            <a:r>
              <a:rPr lang="en-US" dirty="0"/>
              <a:t>pb-1 delivered </a:t>
            </a:r>
            <a:r>
              <a:rPr lang="en-US" dirty="0" smtClean="0"/>
              <a:t>with 55-60 </a:t>
            </a:r>
            <a:r>
              <a:rPr lang="en-US" dirty="0"/>
              <a:t>% polarization</a:t>
            </a:r>
          </a:p>
          <a:p>
            <a:r>
              <a:rPr lang="en-US" dirty="0" smtClean="0"/>
              <a:t> </a:t>
            </a:r>
            <a:endParaRPr lang="en-US" dirty="0"/>
          </a:p>
        </p:txBody>
      </p:sp>
      <p:cxnSp>
        <p:nvCxnSpPr>
          <p:cNvPr id="12" name="Straight Arrow Connector 11"/>
          <p:cNvCxnSpPr/>
          <p:nvPr/>
        </p:nvCxnSpPr>
        <p:spPr>
          <a:xfrm>
            <a:off x="4114800" y="2546866"/>
            <a:ext cx="533400" cy="836414"/>
          </a:xfrm>
          <a:prstGeom prst="straightConnector1">
            <a:avLst/>
          </a:prstGeom>
          <a:ln w="15875">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92495" y="2177534"/>
            <a:ext cx="3640164" cy="369332"/>
          </a:xfrm>
          <a:prstGeom prst="rect">
            <a:avLst/>
          </a:prstGeom>
          <a:noFill/>
        </p:spPr>
        <p:txBody>
          <a:bodyPr wrap="none" rtlCol="0">
            <a:spAutoFit/>
          </a:bodyPr>
          <a:lstStyle/>
          <a:p>
            <a:r>
              <a:rPr lang="en-US" dirty="0" smtClean="0"/>
              <a:t>p</a:t>
            </a:r>
            <a:r>
              <a:rPr lang="en-US" baseline="30000" dirty="0" smtClean="0"/>
              <a:t>2</a:t>
            </a:r>
            <a:r>
              <a:rPr lang="en-US" i="1" dirty="0" smtClean="0"/>
              <a:t>L</a:t>
            </a:r>
            <a:r>
              <a:rPr lang="en-US" dirty="0" smtClean="0"/>
              <a:t> = 8.2 pb</a:t>
            </a:r>
            <a:r>
              <a:rPr lang="en-US" baseline="30000" dirty="0" smtClean="0"/>
              <a:t>-1 </a:t>
            </a:r>
            <a:r>
              <a:rPr lang="en-US" dirty="0" smtClean="0"/>
              <a:t>for 55% polarization</a:t>
            </a:r>
            <a:endParaRPr lang="en-US" dirty="0"/>
          </a:p>
        </p:txBody>
      </p:sp>
    </p:spTree>
    <p:extLst>
      <p:ext uri="{BB962C8B-B14F-4D97-AF65-F5344CB8AC3E}">
        <p14:creationId xmlns:p14="http://schemas.microsoft.com/office/powerpoint/2010/main" val="28210976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8491"/>
            <a:ext cx="8686800" cy="5973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81450" y="123825"/>
            <a:ext cx="4647426" cy="369332"/>
          </a:xfrm>
          <a:prstGeom prst="rect">
            <a:avLst/>
          </a:prstGeom>
          <a:solidFill>
            <a:srgbClr val="FFFF00"/>
          </a:solidFill>
          <a:ln>
            <a:solidFill>
              <a:srgbClr val="C00000"/>
            </a:solidFill>
          </a:ln>
        </p:spPr>
        <p:txBody>
          <a:bodyPr wrap="none" rtlCol="0">
            <a:spAutoFit/>
          </a:bodyPr>
          <a:lstStyle/>
          <a:p>
            <a:r>
              <a:rPr lang="en-US" dirty="0" smtClean="0"/>
              <a:t>First Physics Store (#16397, 04:01, 10 Feb)</a:t>
            </a:r>
            <a:endParaRPr lang="en-US" dirty="0"/>
          </a:p>
        </p:txBody>
      </p:sp>
    </p:spTree>
    <p:extLst>
      <p:ext uri="{BB962C8B-B14F-4D97-AF65-F5344CB8AC3E}">
        <p14:creationId xmlns:p14="http://schemas.microsoft.com/office/powerpoint/2010/main" val="5941887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6334"/>
            <a:ext cx="2078389" cy="369332"/>
          </a:xfrm>
          <a:prstGeom prst="rect">
            <a:avLst/>
          </a:prstGeom>
          <a:noFill/>
        </p:spPr>
        <p:txBody>
          <a:bodyPr wrap="none" rtlCol="0">
            <a:spAutoFit/>
          </a:bodyPr>
          <a:lstStyle/>
          <a:p>
            <a:r>
              <a:rPr lang="en-US" dirty="0" smtClean="0"/>
              <a:t>Today, 7 Feb 2012</a:t>
            </a:r>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6616"/>
            <a:ext cx="8229600" cy="615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7143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67759"/>
            <a:ext cx="4711611" cy="369332"/>
          </a:xfrm>
          <a:prstGeom prst="rect">
            <a:avLst/>
          </a:prstGeom>
          <a:noFill/>
        </p:spPr>
        <p:txBody>
          <a:bodyPr wrap="none" rtlCol="0">
            <a:spAutoFit/>
          </a:bodyPr>
          <a:lstStyle/>
          <a:p>
            <a:r>
              <a:rPr lang="en-US" dirty="0" smtClean="0"/>
              <a:t>Typical Store from Run 9, 100 x 100 </a:t>
            </a:r>
            <a:r>
              <a:rPr lang="en-US" dirty="0" err="1" smtClean="0"/>
              <a:t>GeV</a:t>
            </a:r>
            <a:r>
              <a:rPr lang="en-US" dirty="0" smtClean="0"/>
              <a:t> </a:t>
            </a:r>
            <a:r>
              <a:rPr lang="en-US" dirty="0" err="1" smtClean="0"/>
              <a:t>pp</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7091"/>
            <a:ext cx="8229600" cy="611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275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727"/>
          <a:stretch/>
        </p:blipFill>
        <p:spPr bwMode="auto">
          <a:xfrm>
            <a:off x="19050" y="0"/>
            <a:ext cx="899583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62400" y="1447800"/>
            <a:ext cx="1710725" cy="369332"/>
          </a:xfrm>
          <a:prstGeom prst="rect">
            <a:avLst/>
          </a:prstGeom>
          <a:noFill/>
        </p:spPr>
        <p:txBody>
          <a:bodyPr wrap="none" rtlCol="0">
            <a:spAutoFit/>
          </a:bodyPr>
          <a:lstStyle/>
          <a:p>
            <a:r>
              <a:rPr lang="en-US" dirty="0" smtClean="0"/>
              <a:t>Start cooldown</a:t>
            </a:r>
            <a:endParaRPr lang="en-US" dirty="0"/>
          </a:p>
        </p:txBody>
      </p:sp>
      <p:cxnSp>
        <p:nvCxnSpPr>
          <p:cNvPr id="6" name="Straight Arrow Connector 5"/>
          <p:cNvCxnSpPr/>
          <p:nvPr/>
        </p:nvCxnSpPr>
        <p:spPr>
          <a:xfrm>
            <a:off x="5673125" y="1752600"/>
            <a:ext cx="346675" cy="48946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98118" y="508516"/>
            <a:ext cx="2492990" cy="369332"/>
          </a:xfrm>
          <a:prstGeom prst="rect">
            <a:avLst/>
          </a:prstGeom>
          <a:noFill/>
        </p:spPr>
        <p:txBody>
          <a:bodyPr wrap="none" rtlCol="0">
            <a:spAutoFit/>
          </a:bodyPr>
          <a:lstStyle/>
          <a:p>
            <a:r>
              <a:rPr lang="en-US" dirty="0" smtClean="0"/>
              <a:t>As of 16:18 </a:t>
            </a:r>
            <a:r>
              <a:rPr lang="en-US" dirty="0" err="1" smtClean="0"/>
              <a:t>hrs</a:t>
            </a:r>
            <a:r>
              <a:rPr lang="en-US" dirty="0" smtClean="0"/>
              <a:t> 20 Jan</a:t>
            </a:r>
            <a:endParaRPr lang="en-US" dirty="0"/>
          </a:p>
        </p:txBody>
      </p:sp>
      <p:sp>
        <p:nvSpPr>
          <p:cNvPr id="12" name="TextBox 11"/>
          <p:cNvSpPr txBox="1"/>
          <p:nvPr/>
        </p:nvSpPr>
        <p:spPr>
          <a:xfrm>
            <a:off x="6496050" y="1632466"/>
            <a:ext cx="1056700" cy="369332"/>
          </a:xfrm>
          <a:prstGeom prst="rect">
            <a:avLst/>
          </a:prstGeom>
          <a:noFill/>
        </p:spPr>
        <p:txBody>
          <a:bodyPr wrap="none" rtlCol="0">
            <a:spAutoFit/>
          </a:bodyPr>
          <a:lstStyle/>
          <a:p>
            <a:r>
              <a:rPr lang="en-US" dirty="0" smtClean="0"/>
              <a:t>3.5 days</a:t>
            </a:r>
            <a:endParaRPr lang="en-US" dirty="0"/>
          </a:p>
        </p:txBody>
      </p:sp>
      <p:cxnSp>
        <p:nvCxnSpPr>
          <p:cNvPr id="14" name="Straight Arrow Connector 13"/>
          <p:cNvCxnSpPr/>
          <p:nvPr/>
        </p:nvCxnSpPr>
        <p:spPr>
          <a:xfrm flipH="1">
            <a:off x="6019800" y="1943100"/>
            <a:ext cx="685800" cy="298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5600" y="1943100"/>
            <a:ext cx="609600"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7270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86</a:t>
            </a:fld>
            <a:r>
              <a:rPr lang="en-US" dirty="0" smtClean="0"/>
              <a:t> </a:t>
            </a:r>
            <a:endParaRPr lang="en-US" sz="800" dirty="0" smtClean="0">
              <a:latin typeface="Times New Roman" pitchFamily="18" charset="0"/>
            </a:endParaRPr>
          </a:p>
          <a:p>
            <a:pPr>
              <a:defRPr/>
            </a:pPr>
            <a:endParaRPr lang="en-US" dirty="0"/>
          </a:p>
        </p:txBody>
      </p:sp>
      <p:sp>
        <p:nvSpPr>
          <p:cNvPr id="8" name="Rectangle 7"/>
          <p:cNvSpPr/>
          <p:nvPr/>
        </p:nvSpPr>
        <p:spPr>
          <a:xfrm>
            <a:off x="381000" y="914400"/>
            <a:ext cx="8305800" cy="4093428"/>
          </a:xfrm>
          <a:prstGeom prst="rect">
            <a:avLst/>
          </a:prstGeom>
        </p:spPr>
        <p:txBody>
          <a:bodyPr wrap="square">
            <a:spAutoFit/>
          </a:bodyPr>
          <a:lstStyle/>
          <a:p>
            <a:r>
              <a:rPr lang="en-US" sz="2000" dirty="0"/>
              <a:t>For Run 12 the PAC recommends the following (</a:t>
            </a:r>
            <a:r>
              <a:rPr lang="en-US" sz="2000" i="1" dirty="0"/>
              <a:t>in order of priority</a:t>
            </a:r>
            <a:r>
              <a:rPr lang="en-US" sz="2000" dirty="0"/>
              <a:t>)</a:t>
            </a:r>
            <a:r>
              <a:rPr lang="en-US" sz="2000" dirty="0" smtClean="0"/>
              <a:t>:</a:t>
            </a:r>
            <a:br>
              <a:rPr lang="en-US" sz="2000" dirty="0" smtClean="0"/>
            </a:br>
            <a:r>
              <a:rPr lang="en-US" sz="2000" dirty="0" smtClean="0"/>
              <a:t> </a:t>
            </a:r>
          </a:p>
          <a:p>
            <a:pPr marL="342900" indent="-342900">
              <a:buFont typeface="Arial"/>
              <a:buChar char="•"/>
            </a:pPr>
            <a:r>
              <a:rPr lang="en-US" sz="2000" dirty="0" smtClean="0"/>
              <a:t>5 </a:t>
            </a:r>
            <a:r>
              <a:rPr lang="en-US" sz="2000" dirty="0"/>
              <a:t>weeks of running with polarized proton collisions at 200 GeV</a:t>
            </a:r>
            <a:r>
              <a:rPr lang="en-US" sz="2000" dirty="0" smtClean="0"/>
              <a:t>.</a:t>
            </a:r>
          </a:p>
          <a:p>
            <a:pPr marL="342900" indent="-342900">
              <a:buFont typeface="Arial"/>
              <a:buChar char="•"/>
            </a:pPr>
            <a:r>
              <a:rPr lang="en-US" sz="2000" dirty="0" smtClean="0"/>
              <a:t>7 </a:t>
            </a:r>
            <a:r>
              <a:rPr lang="en-US" sz="2000" dirty="0"/>
              <a:t>weeks of running with polarized proton collisions at 500 GeV. </a:t>
            </a:r>
          </a:p>
          <a:p>
            <a:pPr marL="342900" indent="-342900">
              <a:buFont typeface="Arial"/>
              <a:buChar char="•"/>
            </a:pPr>
            <a:r>
              <a:rPr lang="en-US" sz="2000" dirty="0" smtClean="0"/>
              <a:t>5 </a:t>
            </a:r>
            <a:r>
              <a:rPr lang="en-US" sz="2000" dirty="0"/>
              <a:t>weeks of running with Cu+Au collisions at 200 GeV. </a:t>
            </a:r>
            <a:endParaRPr lang="en-US" sz="2000" dirty="0" smtClean="0"/>
          </a:p>
          <a:p>
            <a:pPr marL="342900" indent="-342900">
              <a:buFont typeface="Arial"/>
              <a:buChar char="•"/>
            </a:pPr>
            <a:r>
              <a:rPr lang="en-US" sz="2000" dirty="0" smtClean="0"/>
              <a:t>3 </a:t>
            </a:r>
            <a:r>
              <a:rPr lang="en-US" sz="2000" dirty="0"/>
              <a:t>weeks of running with U+U collisions at 193 GeV</a:t>
            </a:r>
            <a:r>
              <a:rPr lang="en-US" sz="2000" dirty="0" smtClean="0"/>
              <a:t>.</a:t>
            </a:r>
            <a:br>
              <a:rPr lang="en-US" sz="2000" dirty="0" smtClean="0"/>
            </a:br>
            <a:endParaRPr lang="en-US" sz="2000" dirty="0" smtClean="0"/>
          </a:p>
          <a:p>
            <a:endParaRPr lang="en-US" sz="2000" dirty="0" smtClean="0"/>
          </a:p>
          <a:p>
            <a:r>
              <a:rPr lang="en-US" sz="2000" dirty="0" smtClean="0"/>
              <a:t>For </a:t>
            </a:r>
            <a:r>
              <a:rPr lang="en-US" sz="2000" dirty="0"/>
              <a:t>Run13 the PAC recommends the following (</a:t>
            </a:r>
            <a:r>
              <a:rPr lang="en-US" sz="2000" i="1" dirty="0"/>
              <a:t>not </a:t>
            </a:r>
            <a:r>
              <a:rPr lang="en-US" sz="2000" dirty="0"/>
              <a:t>in order of priority)</a:t>
            </a:r>
            <a:r>
              <a:rPr lang="en-US" sz="2000" dirty="0" smtClean="0"/>
              <a:t>:</a:t>
            </a:r>
          </a:p>
          <a:p>
            <a:endParaRPr lang="en-US" sz="2000" dirty="0"/>
          </a:p>
          <a:p>
            <a:pPr marL="342900" indent="-342900">
              <a:buFont typeface="Arial"/>
              <a:buChar char="•"/>
            </a:pPr>
            <a:r>
              <a:rPr lang="en-US" sz="2000" dirty="0" smtClean="0"/>
              <a:t>12 weeks of running with polarized proton collisions at 500 GeV. </a:t>
            </a:r>
          </a:p>
          <a:p>
            <a:pPr marL="342900" indent="-342900">
              <a:buFont typeface="Arial"/>
              <a:buChar char="•"/>
            </a:pPr>
            <a:r>
              <a:rPr lang="en-US" sz="2000" dirty="0" smtClean="0"/>
              <a:t>5 week of running with polarized proton collisions at 200 GeV. </a:t>
            </a:r>
          </a:p>
          <a:p>
            <a:pPr marL="342900" indent="-342900">
              <a:buFont typeface="Arial"/>
              <a:buChar char="•"/>
            </a:pPr>
            <a:r>
              <a:rPr lang="en-US" sz="2000" dirty="0" smtClean="0"/>
              <a:t>7 weeks of running with </a:t>
            </a:r>
            <a:r>
              <a:rPr lang="en-US" sz="2000" dirty="0" err="1" smtClean="0"/>
              <a:t>Au+Au</a:t>
            </a:r>
            <a:r>
              <a:rPr lang="en-US" sz="2000" dirty="0" smtClean="0"/>
              <a:t> collisions at full energy.</a:t>
            </a:r>
            <a:endParaRPr lang="en-US" sz="5400" dirty="0"/>
          </a:p>
        </p:txBody>
      </p:sp>
      <p:sp>
        <p:nvSpPr>
          <p:cNvPr id="10" name="Rectangle 9"/>
          <p:cNvSpPr/>
          <p:nvPr/>
        </p:nvSpPr>
        <p:spPr>
          <a:xfrm>
            <a:off x="533400" y="228600"/>
            <a:ext cx="8229600" cy="461665"/>
          </a:xfrm>
          <a:prstGeom prst="rect">
            <a:avLst/>
          </a:prstGeom>
        </p:spPr>
        <p:txBody>
          <a:bodyPr wrap="square">
            <a:spAutoFit/>
          </a:bodyPr>
          <a:lstStyle/>
          <a:p>
            <a:r>
              <a:rPr lang="en-US" sz="2400" b="1" dirty="0" smtClean="0"/>
              <a:t>Recommendations following the June </a:t>
            </a:r>
            <a:r>
              <a:rPr lang="en-US" sz="2400" b="1" dirty="0"/>
              <a:t>6</a:t>
            </a:r>
            <a:r>
              <a:rPr lang="en-US" sz="2400" b="1" dirty="0" smtClean="0"/>
              <a:t>-8, 2011 PAC</a:t>
            </a:r>
            <a:endParaRPr lang="en-US" sz="2400" b="1"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10889"/>
            <a:ext cx="5029200" cy="506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48221"/>
            <a:ext cx="4572000" cy="276999"/>
          </a:xfrm>
          <a:prstGeom prst="rect">
            <a:avLst/>
          </a:prstGeom>
        </p:spPr>
        <p:txBody>
          <a:bodyPr>
            <a:spAutoFit/>
          </a:bodyPr>
          <a:lstStyle/>
          <a:p>
            <a:r>
              <a:rPr lang="en-US" sz="1200" dirty="0" smtClean="0"/>
              <a:t>D.L.</a:t>
            </a:r>
            <a:r>
              <a:rPr lang="en-US" sz="1200" dirty="0"/>
              <a:t> </a:t>
            </a:r>
            <a:r>
              <a:rPr lang="en-US" sz="1200" dirty="0" smtClean="0"/>
              <a:t>November 23, 2011 update</a:t>
            </a:r>
            <a:endParaRPr lang="en-US" sz="1200" dirty="0"/>
          </a:p>
        </p:txBody>
      </p:sp>
      <p:sp>
        <p:nvSpPr>
          <p:cNvPr id="3" name="Rectangle 2"/>
          <p:cNvSpPr/>
          <p:nvPr/>
        </p:nvSpPr>
        <p:spPr>
          <a:xfrm>
            <a:off x="152400" y="427752"/>
            <a:ext cx="8839200" cy="1077218"/>
          </a:xfrm>
          <a:prstGeom prst="rect">
            <a:avLst/>
          </a:prstGeom>
        </p:spPr>
        <p:txBody>
          <a:bodyPr wrap="square">
            <a:spAutoFit/>
          </a:bodyPr>
          <a:lstStyle/>
          <a:p>
            <a:r>
              <a:rPr lang="en-US" sz="1200" dirty="0" smtClean="0"/>
              <a:t>Our helium supplier </a:t>
            </a:r>
            <a:r>
              <a:rPr lang="en-US" sz="1200" dirty="0"/>
              <a:t>no longer able to meet our peek demand of 4 trailers in a one week period.  </a:t>
            </a:r>
            <a:r>
              <a:rPr lang="en-US" sz="1200" dirty="0" smtClean="0"/>
              <a:t>They can give us one </a:t>
            </a:r>
            <a:r>
              <a:rPr lang="en-US" sz="1200" dirty="0"/>
              <a:t>trailer a week starting on December 31st, so we expect to have all the helium we need, on time, but we will have to store most of it in the dewars outside 1006B.  </a:t>
            </a:r>
            <a:r>
              <a:rPr lang="en-US" sz="1200" u="sng" dirty="0"/>
              <a:t>This will result in our 4K cooldown being a little less stable and predictable than it has been for the past few years</a:t>
            </a:r>
            <a:r>
              <a:rPr lang="en-US" sz="1200" dirty="0"/>
              <a:t> when we received all of the helium at 1005R over a short period of time.  Because of </a:t>
            </a:r>
            <a:r>
              <a:rPr lang="en-US" sz="1200" dirty="0" smtClean="0"/>
              <a:t>this, I expect </a:t>
            </a:r>
            <a:r>
              <a:rPr lang="en-US" sz="1200" dirty="0"/>
              <a:t>the 4K cooldown will take a least one </a:t>
            </a:r>
            <a:r>
              <a:rPr lang="en-US" sz="1200" dirty="0" smtClean="0"/>
              <a:t>additional day</a:t>
            </a:r>
            <a:r>
              <a:rPr lang="en-US" sz="1200" dirty="0"/>
              <a:t>.</a:t>
            </a:r>
            <a:r>
              <a:rPr lang="en-US" sz="1600" dirty="0"/>
              <a:t>  </a:t>
            </a:r>
          </a:p>
        </p:txBody>
      </p:sp>
      <p:sp>
        <p:nvSpPr>
          <p:cNvPr id="5" name="TextBox 4"/>
          <p:cNvSpPr txBox="1"/>
          <p:nvPr/>
        </p:nvSpPr>
        <p:spPr>
          <a:xfrm>
            <a:off x="3377441" y="44441"/>
            <a:ext cx="1364476" cy="369332"/>
          </a:xfrm>
          <a:prstGeom prst="rect">
            <a:avLst/>
          </a:prstGeom>
          <a:noFill/>
        </p:spPr>
        <p:txBody>
          <a:bodyPr wrap="none" rtlCol="0">
            <a:spAutoFit/>
          </a:bodyPr>
          <a:lstStyle/>
          <a:p>
            <a:r>
              <a:rPr lang="en-US" b="1" u="sng" dirty="0" smtClean="0"/>
              <a:t>Cryo Issue</a:t>
            </a:r>
            <a:endParaRPr lang="en-US" b="1" u="sng" dirty="0"/>
          </a:p>
        </p:txBody>
      </p:sp>
    </p:spTree>
    <p:extLst>
      <p:ext uri="{BB962C8B-B14F-4D97-AF65-F5344CB8AC3E}">
        <p14:creationId xmlns:p14="http://schemas.microsoft.com/office/powerpoint/2010/main" val="3287304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514600"/>
            <a:ext cx="5324475" cy="425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685800"/>
            <a:ext cx="84486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214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524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839200" cy="355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626"/>
            <a:ext cx="8686800" cy="680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24200" y="152400"/>
            <a:ext cx="2723823" cy="369332"/>
          </a:xfrm>
          <a:prstGeom prst="rect">
            <a:avLst/>
          </a:prstGeom>
          <a:noFill/>
        </p:spPr>
        <p:txBody>
          <a:bodyPr wrap="none" rtlCol="0">
            <a:spAutoFit/>
          </a:bodyPr>
          <a:lstStyle/>
          <a:p>
            <a:r>
              <a:rPr lang="en-US" dirty="0" smtClean="0"/>
              <a:t>Stores 16940 thru 16959</a:t>
            </a:r>
            <a:endParaRPr lang="en-US" dirty="0"/>
          </a:p>
        </p:txBody>
      </p:sp>
    </p:spTree>
    <p:extLst>
      <p:ext uri="{BB962C8B-B14F-4D97-AF65-F5344CB8AC3E}">
        <p14:creationId xmlns:p14="http://schemas.microsoft.com/office/powerpoint/2010/main" val="20597891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010" y="1143000"/>
            <a:ext cx="8583122" cy="4572000"/>
          </a:xfrm>
          <a:prstGeom prst="rect">
            <a:avLst/>
          </a:prstGeom>
        </p:spPr>
      </p:pic>
      <p:sp>
        <p:nvSpPr>
          <p:cNvPr id="2" name="TextBox 1"/>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500 GeV pp</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340222119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244" y="1219200"/>
            <a:ext cx="8379542" cy="4267200"/>
          </a:xfrm>
          <a:prstGeom prst="rect">
            <a:avLst/>
          </a:prstGeom>
        </p:spPr>
      </p:pic>
      <p:sp>
        <p:nvSpPr>
          <p:cNvPr id="4" name="TextBox 3"/>
          <p:cNvSpPr txBox="1"/>
          <p:nvPr/>
        </p:nvSpPr>
        <p:spPr>
          <a:xfrm>
            <a:off x="1600200" y="381000"/>
            <a:ext cx="6074500" cy="461665"/>
          </a:xfrm>
          <a:prstGeom prst="rect">
            <a:avLst/>
          </a:prstGeom>
          <a:noFill/>
        </p:spPr>
        <p:txBody>
          <a:bodyPr wrap="none" rtlCol="0">
            <a:spAutoFit/>
          </a:bodyPr>
          <a:lstStyle/>
          <a:p>
            <a:r>
              <a:rPr lang="en-US" sz="2400" b="1" u="sng" dirty="0" smtClean="0"/>
              <a:t>Run 12 projection for √s = 193 GeV/n UU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177253061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339" y="1066800"/>
            <a:ext cx="8718697" cy="4572000"/>
          </a:xfrm>
          <a:prstGeom prst="rect">
            <a:avLst/>
          </a:prstGeom>
        </p:spPr>
      </p:pic>
      <p:sp>
        <p:nvSpPr>
          <p:cNvPr id="4" name="TextBox 3"/>
          <p:cNvSpPr txBox="1"/>
          <p:nvPr/>
        </p:nvSpPr>
        <p:spPr>
          <a:xfrm>
            <a:off x="1600200" y="381000"/>
            <a:ext cx="6450504" cy="461665"/>
          </a:xfrm>
          <a:prstGeom prst="rect">
            <a:avLst/>
          </a:prstGeom>
          <a:noFill/>
        </p:spPr>
        <p:txBody>
          <a:bodyPr wrap="none" rtlCol="0">
            <a:spAutoFit/>
          </a:bodyPr>
          <a:lstStyle/>
          <a:p>
            <a:r>
              <a:rPr lang="en-US" sz="2400" b="1" u="sng" dirty="0" smtClean="0"/>
              <a:t>Run 12 projection for √s = 200 GeV/n CuAu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2670408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150744</TotalTime>
  <Words>1538</Words>
  <Application>Microsoft Office PowerPoint</Application>
  <PresentationFormat>On-screen Show (4:3)</PresentationFormat>
  <Paragraphs>241</Paragraphs>
  <Slides>92</Slides>
  <Notes>0</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Office Theme</vt:lpstr>
      <vt:lpstr>PowerPoint Presentation</vt:lpstr>
      <vt:lpstr>Run 12 Plan based on 20 weeks cryo operation 23 week schedule based on 4/10/12 Vigdor guidance, 6 June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 10 Au-Au Goals</dc:title>
  <dc:creator>Pile, Philip H</dc:creator>
  <cp:lastModifiedBy>AutoBVT</cp:lastModifiedBy>
  <cp:revision>622</cp:revision>
  <cp:lastPrinted>2012-06-06T19:12:54Z</cp:lastPrinted>
  <dcterms:created xsi:type="dcterms:W3CDTF">2012-04-17T17:11:00Z</dcterms:created>
  <dcterms:modified xsi:type="dcterms:W3CDTF">2012-06-12T15:51:39Z</dcterms:modified>
</cp:coreProperties>
</file>