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58" r:id="rId2"/>
    <p:sldId id="451" r:id="rId3"/>
    <p:sldId id="478" r:id="rId4"/>
    <p:sldId id="477" r:id="rId5"/>
    <p:sldId id="476" r:id="rId6"/>
    <p:sldId id="461" r:id="rId7"/>
    <p:sldId id="475" r:id="rId8"/>
    <p:sldId id="470" r:id="rId9"/>
    <p:sldId id="452" r:id="rId10"/>
    <p:sldId id="469" r:id="rId11"/>
    <p:sldId id="471" r:id="rId12"/>
    <p:sldId id="474" r:id="rId13"/>
    <p:sldId id="473" r:id="rId14"/>
    <p:sldId id="472" r:id="rId15"/>
    <p:sldId id="462" r:id="rId16"/>
    <p:sldId id="467" r:id="rId17"/>
    <p:sldId id="468" r:id="rId18"/>
    <p:sldId id="456" r:id="rId19"/>
    <p:sldId id="447" r:id="rId20"/>
    <p:sldId id="460" r:id="rId21"/>
    <p:sldId id="463" r:id="rId22"/>
    <p:sldId id="465" r:id="rId23"/>
    <p:sldId id="345" r:id="rId24"/>
    <p:sldId id="455" r:id="rId25"/>
    <p:sldId id="453" r:id="rId26"/>
    <p:sldId id="454" r:id="rId2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E3210"/>
    <a:srgbClr val="008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0" autoAdjust="0"/>
    <p:restoredTop sz="99224" autoAdjust="0"/>
  </p:normalViewPr>
  <p:slideViewPr>
    <p:cSldViewPr>
      <p:cViewPr>
        <p:scale>
          <a:sx n="100" d="100"/>
          <a:sy n="100" d="100"/>
        </p:scale>
        <p:origin x="-88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6865FC-FA16-4127-BC52-3CCAAD81FE73}" type="datetime1">
              <a:rPr lang="en-US"/>
              <a:pPr/>
              <a:t>2/14/2012</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C4F57D1-2ADE-47E3-B3D6-8BAE658B2FCF}" type="datetime1">
              <a:rPr lang="en-US"/>
              <a:pPr/>
              <a:t>2/14/2012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497" y="4415143"/>
            <a:ext cx="5506395" cy="418370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2/14/2012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2/14/2012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2/14/2012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2/14/2012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2/14/2012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2/14/2012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2/14/2012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2/14/2012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2/14/2012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2/14/2012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2/14/2012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2/14/2012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609600" y="1524000"/>
            <a:ext cx="7772400" cy="33528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14 Feb 2012  </a:t>
            </a:r>
          </a:p>
          <a:p>
            <a:endParaRPr lang="en-US" dirty="0" smtClean="0">
              <a:solidFill>
                <a:schemeClr val="tx1"/>
              </a:solidFill>
            </a:endParaRPr>
          </a:p>
          <a:p>
            <a:r>
              <a:rPr lang="en-US" dirty="0" smtClean="0">
                <a:solidFill>
                  <a:schemeClr val="tx1"/>
                </a:solidFill>
              </a:rPr>
              <a:t>Agenda:  open</a:t>
            </a: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1941557" cy="369332"/>
          </a:xfrm>
          <a:prstGeom prst="rect">
            <a:avLst/>
          </a:prstGeom>
          <a:noFill/>
        </p:spPr>
        <p:txBody>
          <a:bodyPr wrap="none" rtlCol="0">
            <a:spAutoFit/>
          </a:bodyPr>
          <a:lstStyle/>
          <a:p>
            <a:r>
              <a:rPr lang="en-US" dirty="0" smtClean="0"/>
              <a:t>As of </a:t>
            </a:r>
            <a:r>
              <a:rPr lang="en-US" dirty="0"/>
              <a:t>6</a:t>
            </a:r>
            <a:r>
              <a:rPr lang="en-US" dirty="0" smtClean="0"/>
              <a:t> Feb 2012</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19213"/>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38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72534"/>
            <a:ext cx="7036926" cy="369332"/>
          </a:xfrm>
          <a:prstGeom prst="rect">
            <a:avLst/>
          </a:prstGeom>
          <a:noFill/>
        </p:spPr>
        <p:txBody>
          <a:bodyPr wrap="none" rtlCol="0">
            <a:spAutoFit/>
          </a:bodyPr>
          <a:lstStyle/>
          <a:p>
            <a:r>
              <a:rPr lang="en-US" dirty="0" smtClean="0"/>
              <a:t>$ in BNL Balanced Billing Bank for FY12 (through Dec) = +$1,026K</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078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8600"/>
            <a:ext cx="9144000" cy="63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36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19</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–an example 20 week schedule based on Vincent’s </a:t>
            </a:r>
            <a:r>
              <a:rPr lang="en-US" sz="1800" b="1" dirty="0" err="1" smtClean="0"/>
              <a:t>pp</a:t>
            </a:r>
            <a:r>
              <a:rPr lang="en-US" sz="1800" b="1" dirty="0" smtClean="0"/>
              <a:t> start-up plan*</a:t>
            </a:r>
            <a:br>
              <a:rPr lang="en-US" sz="1800" b="1" dirty="0" smtClean="0"/>
            </a:br>
            <a:r>
              <a:rPr lang="en-US" sz="1800" b="1" i="1" u="sng" dirty="0" smtClean="0">
                <a:solidFill>
                  <a:srgbClr val="FF0000"/>
                </a:solidFill>
              </a:rPr>
              <a:t>Note physics weeks for 250 </a:t>
            </a:r>
            <a:r>
              <a:rPr lang="en-US" sz="1800" b="1" i="1" u="sng" dirty="0" err="1" smtClean="0">
                <a:solidFill>
                  <a:srgbClr val="FF0000"/>
                </a:solidFill>
              </a:rPr>
              <a:t>pp</a:t>
            </a:r>
            <a:r>
              <a:rPr lang="en-US" sz="1800" b="1" i="1" u="sng" dirty="0" smtClean="0">
                <a:solidFill>
                  <a:srgbClr val="FF0000"/>
                </a:solidFill>
              </a:rPr>
              <a:t> and HI are still to be determined</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304800" y="1327666"/>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b="1" dirty="0">
                <a:solidFill>
                  <a:srgbClr val="3333FF"/>
                </a:solidFill>
              </a:rPr>
              <a:t>17 Jan, Begin cool-down to 4.5K </a:t>
            </a:r>
          </a:p>
          <a:p>
            <a:pPr eaLnBrk="1" hangingPunct="1">
              <a:lnSpc>
                <a:spcPct val="80000"/>
              </a:lnSpc>
            </a:pPr>
            <a:r>
              <a:rPr lang="en-US" sz="1600" b="1" dirty="0">
                <a:solidFill>
                  <a:srgbClr val="3333FF"/>
                </a:solidFill>
              </a:rPr>
              <a:t>20 Jan, Cool-down to 4.5K in </a:t>
            </a:r>
            <a:r>
              <a:rPr lang="en-US" sz="1600" b="1" dirty="0" smtClean="0">
                <a:solidFill>
                  <a:srgbClr val="3333FF"/>
                </a:solidFill>
              </a:rPr>
              <a:t>Blue and Yellow </a:t>
            </a:r>
            <a:r>
              <a:rPr lang="en-US" sz="1600" b="1" dirty="0">
                <a:solidFill>
                  <a:srgbClr val="3333FF"/>
                </a:solidFill>
              </a:rPr>
              <a:t>Ring complete, begin magnet setup</a:t>
            </a:r>
          </a:p>
          <a:p>
            <a:pPr eaLnBrk="1" hangingPunct="1">
              <a:lnSpc>
                <a:spcPct val="80000"/>
              </a:lnSpc>
            </a:pPr>
            <a:r>
              <a:rPr lang="en-US" sz="1600" b="1" dirty="0" smtClean="0">
                <a:solidFill>
                  <a:srgbClr val="3333FF"/>
                </a:solidFill>
              </a:rPr>
              <a:t>21-28 </a:t>
            </a:r>
            <a:r>
              <a:rPr lang="en-US" sz="1600" b="1" dirty="0">
                <a:solidFill>
                  <a:srgbClr val="3333FF"/>
                </a:solidFill>
              </a:rPr>
              <a:t>Jan, </a:t>
            </a:r>
            <a:r>
              <a:rPr lang="en-US" sz="1600" b="1" dirty="0" err="1" smtClean="0">
                <a:solidFill>
                  <a:srgbClr val="3333FF"/>
                </a:solidFill>
              </a:rPr>
              <a:t>pp</a:t>
            </a:r>
            <a:r>
              <a:rPr lang="en-US" sz="1600" b="1" dirty="0" smtClean="0">
                <a:solidFill>
                  <a:srgbClr val="3333FF"/>
                </a:solidFill>
              </a:rPr>
              <a:t> injection setup </a:t>
            </a:r>
          </a:p>
          <a:p>
            <a:pPr eaLnBrk="1" hangingPunct="1">
              <a:lnSpc>
                <a:spcPct val="80000"/>
              </a:lnSpc>
            </a:pPr>
            <a:r>
              <a:rPr lang="en-US" sz="1600" b="1" dirty="0" smtClean="0">
                <a:solidFill>
                  <a:srgbClr val="3333FF"/>
                </a:solidFill>
              </a:rPr>
              <a:t>28 Jan-3 Feb, LLRF, Ramp and store setup, begin 8 </a:t>
            </a:r>
            <a:r>
              <a:rPr lang="en-US" sz="1600" b="1" dirty="0" err="1" smtClean="0">
                <a:solidFill>
                  <a:srgbClr val="3333FF"/>
                </a:solidFill>
              </a:rPr>
              <a:t>hr</a:t>
            </a:r>
            <a:r>
              <a:rPr lang="en-US" sz="1600" b="1" dirty="0" smtClean="0">
                <a:solidFill>
                  <a:srgbClr val="3333FF"/>
                </a:solidFill>
              </a:rPr>
              <a:t>/night for experiments</a:t>
            </a:r>
            <a:endParaRPr lang="en-US" sz="1600" b="1" dirty="0">
              <a:solidFill>
                <a:srgbClr val="3333FF"/>
              </a:solidFill>
            </a:endParaRPr>
          </a:p>
          <a:p>
            <a:pPr eaLnBrk="1" hangingPunct="1">
              <a:lnSpc>
                <a:spcPct val="80000"/>
              </a:lnSpc>
            </a:pPr>
            <a:r>
              <a:rPr lang="en-US" sz="1600" b="1" dirty="0" smtClean="0">
                <a:solidFill>
                  <a:srgbClr val="3333FF"/>
                </a:solidFill>
              </a:rPr>
              <a:t>3-10 Feb, 1 </a:t>
            </a:r>
            <a:r>
              <a:rPr lang="en-US" sz="1600" b="1" dirty="0">
                <a:solidFill>
                  <a:srgbClr val="3333FF"/>
                </a:solidFill>
              </a:rPr>
              <a:t>week ramp-up with 8 </a:t>
            </a:r>
            <a:r>
              <a:rPr lang="en-US" sz="1600" b="1" dirty="0" err="1">
                <a:solidFill>
                  <a:srgbClr val="3333FF"/>
                </a:solidFill>
              </a:rPr>
              <a:t>hrs</a:t>
            </a:r>
            <a:r>
              <a:rPr lang="en-US" sz="1600" b="1" dirty="0">
                <a:solidFill>
                  <a:srgbClr val="3333FF"/>
                </a:solidFill>
              </a:rPr>
              <a:t>/night for experiments</a:t>
            </a:r>
          </a:p>
          <a:p>
            <a:pPr eaLnBrk="1" hangingPunct="1">
              <a:lnSpc>
                <a:spcPct val="80000"/>
              </a:lnSpc>
            </a:pPr>
            <a:r>
              <a:rPr lang="en-US" sz="1600" b="1" dirty="0" smtClean="0">
                <a:solidFill>
                  <a:srgbClr val="3333FF"/>
                </a:solidFill>
              </a:rPr>
              <a:t>10 </a:t>
            </a:r>
            <a:r>
              <a:rPr lang="en-US" sz="1600" b="1" dirty="0">
                <a:solidFill>
                  <a:srgbClr val="3333FF"/>
                </a:solidFill>
              </a:rPr>
              <a:t>Feb, </a:t>
            </a:r>
            <a:r>
              <a:rPr lang="en-US" sz="1600" b="1" dirty="0" smtClean="0">
                <a:solidFill>
                  <a:srgbClr val="3333FF"/>
                </a:solidFill>
              </a:rPr>
              <a:t>with store # 16397,  begin </a:t>
            </a:r>
            <a:r>
              <a:rPr lang="en-US" sz="1600" b="1" i="1" u="sng" dirty="0">
                <a:solidFill>
                  <a:srgbClr val="3333FF"/>
                </a:solidFill>
              </a:rPr>
              <a:t>4</a:t>
            </a:r>
            <a:r>
              <a:rPr lang="en-US" sz="1600" b="1" i="1" u="sng" dirty="0" smtClean="0">
                <a:solidFill>
                  <a:srgbClr val="3333FF"/>
                </a:solidFill>
              </a:rPr>
              <a:t> </a:t>
            </a:r>
            <a:r>
              <a:rPr lang="en-US" sz="1600" b="1" i="1" u="sng" dirty="0">
                <a:solidFill>
                  <a:srgbClr val="3333FF"/>
                </a:solidFill>
              </a:rPr>
              <a:t>weeks </a:t>
            </a:r>
            <a:r>
              <a:rPr lang="en-US" sz="1600" b="1" i="1" u="sng" dirty="0" err="1" smtClean="0">
                <a:solidFill>
                  <a:srgbClr val="3333FF"/>
                </a:solidFill>
              </a:rPr>
              <a:t>pp</a:t>
            </a:r>
            <a:r>
              <a:rPr lang="en-US" sz="1600" b="1" i="1" u="sng" dirty="0" smtClean="0">
                <a:solidFill>
                  <a:srgbClr val="3333FF"/>
                </a:solidFill>
              </a:rPr>
              <a:t> physics </a:t>
            </a:r>
            <a:r>
              <a:rPr lang="en-US" sz="1600" b="1" dirty="0">
                <a:solidFill>
                  <a:srgbClr val="3333FF"/>
                </a:solidFill>
              </a:rPr>
              <a:t>with further </a:t>
            </a:r>
            <a:r>
              <a:rPr lang="en-US" sz="1600" b="1" dirty="0" smtClean="0">
                <a:solidFill>
                  <a:srgbClr val="3333FF"/>
                </a:solidFill>
              </a:rPr>
              <a:t>ramp-up</a:t>
            </a:r>
            <a:endParaRPr lang="en-US" sz="1600" b="1" dirty="0">
              <a:solidFill>
                <a:srgbClr val="3333FF"/>
              </a:solidFill>
            </a:endParaRPr>
          </a:p>
          <a:p>
            <a:pPr eaLnBrk="1" hangingPunct="1">
              <a:lnSpc>
                <a:spcPct val="80000"/>
              </a:lnSpc>
            </a:pPr>
            <a:r>
              <a:rPr lang="en-US" sz="1600" dirty="0">
                <a:solidFill>
                  <a:srgbClr val="000000"/>
                </a:solidFill>
              </a:rPr>
              <a:t>9</a:t>
            </a:r>
            <a:r>
              <a:rPr lang="en-US" sz="1600" dirty="0" smtClean="0">
                <a:solidFill>
                  <a:srgbClr val="000000"/>
                </a:solidFill>
              </a:rPr>
              <a:t> </a:t>
            </a:r>
            <a:r>
              <a:rPr lang="en-US" sz="1600" dirty="0">
                <a:solidFill>
                  <a:srgbClr val="000000"/>
                </a:solidFill>
              </a:rPr>
              <a:t>March, end 4</a:t>
            </a:r>
            <a:r>
              <a:rPr lang="en-US" sz="1600" dirty="0" smtClean="0">
                <a:solidFill>
                  <a:srgbClr val="000000"/>
                </a:solidFill>
              </a:rPr>
              <a:t> </a:t>
            </a:r>
            <a:r>
              <a:rPr lang="en-US" sz="1600" dirty="0">
                <a:solidFill>
                  <a:srgbClr val="000000"/>
                </a:solidFill>
              </a:rPr>
              <a:t>week √s = 200 </a:t>
            </a:r>
            <a:r>
              <a:rPr lang="en-US" sz="1600" dirty="0" err="1">
                <a:solidFill>
                  <a:srgbClr val="000000"/>
                </a:solidFill>
              </a:rPr>
              <a:t>GeV</a:t>
            </a:r>
            <a:r>
              <a:rPr lang="en-US" sz="1600" dirty="0">
                <a:solidFill>
                  <a:srgbClr val="000000"/>
                </a:solidFill>
              </a:rPr>
              <a:t> </a:t>
            </a:r>
            <a:r>
              <a:rPr lang="en-US" sz="1600" dirty="0" err="1">
                <a:solidFill>
                  <a:srgbClr val="000000"/>
                </a:solidFill>
              </a:rPr>
              <a:t>pp</a:t>
            </a:r>
            <a:r>
              <a:rPr lang="en-US" sz="1600" dirty="0">
                <a:solidFill>
                  <a:srgbClr val="000000"/>
                </a:solidFill>
              </a:rPr>
              <a:t> run, begin ½ week setup for √s = 500 </a:t>
            </a:r>
            <a:r>
              <a:rPr lang="en-US" sz="1600" dirty="0" err="1">
                <a:solidFill>
                  <a:srgbClr val="000000"/>
                </a:solidFill>
              </a:rPr>
              <a:t>GeV</a:t>
            </a:r>
            <a:r>
              <a:rPr lang="en-US" sz="1600" dirty="0">
                <a:solidFill>
                  <a:srgbClr val="000000"/>
                </a:solidFill>
              </a:rPr>
              <a:t> </a:t>
            </a:r>
            <a:r>
              <a:rPr lang="en-US" sz="1600" dirty="0" err="1">
                <a:solidFill>
                  <a:srgbClr val="000000"/>
                </a:solidFill>
              </a:rPr>
              <a:t>pp</a:t>
            </a:r>
            <a:r>
              <a:rPr lang="en-US" sz="1600" dirty="0">
                <a:solidFill>
                  <a:srgbClr val="000000"/>
                </a:solidFill>
              </a:rPr>
              <a:t> </a:t>
            </a:r>
          </a:p>
          <a:p>
            <a:pPr eaLnBrk="1" hangingPunct="1">
              <a:lnSpc>
                <a:spcPct val="80000"/>
              </a:lnSpc>
            </a:pPr>
            <a:r>
              <a:rPr lang="en-US" sz="1600" dirty="0" smtClean="0">
                <a:solidFill>
                  <a:srgbClr val="000000"/>
                </a:solidFill>
              </a:rPr>
              <a:t>13 </a:t>
            </a:r>
            <a:r>
              <a:rPr lang="en-US" sz="1600" dirty="0">
                <a:solidFill>
                  <a:srgbClr val="000000"/>
                </a:solidFill>
              </a:rPr>
              <a:t>March, begin 1 week ramp-up to √s = 500 </a:t>
            </a:r>
            <a:r>
              <a:rPr lang="en-US" sz="1600" dirty="0" err="1">
                <a:solidFill>
                  <a:srgbClr val="000000"/>
                </a:solidFill>
              </a:rPr>
              <a:t>GeV</a:t>
            </a:r>
            <a:r>
              <a:rPr lang="en-US" sz="1600" dirty="0">
                <a:solidFill>
                  <a:srgbClr val="000000"/>
                </a:solidFill>
              </a:rPr>
              <a:t> with 8 </a:t>
            </a:r>
            <a:r>
              <a:rPr lang="en-US" sz="1600" dirty="0" err="1">
                <a:solidFill>
                  <a:srgbClr val="000000"/>
                </a:solidFill>
              </a:rPr>
              <a:t>hrs</a:t>
            </a:r>
            <a:r>
              <a:rPr lang="en-US" sz="1600" dirty="0">
                <a:solidFill>
                  <a:srgbClr val="000000"/>
                </a:solidFill>
              </a:rPr>
              <a:t>/night for experiments</a:t>
            </a:r>
          </a:p>
          <a:p>
            <a:pPr eaLnBrk="1" hangingPunct="1">
              <a:lnSpc>
                <a:spcPct val="80000"/>
              </a:lnSpc>
            </a:pPr>
            <a:r>
              <a:rPr lang="en-US" sz="1600" dirty="0" smtClean="0">
                <a:solidFill>
                  <a:srgbClr val="000000"/>
                </a:solidFill>
              </a:rPr>
              <a:t>20 </a:t>
            </a:r>
            <a:r>
              <a:rPr lang="en-US" sz="1600" dirty="0">
                <a:solidFill>
                  <a:srgbClr val="000000"/>
                </a:solidFill>
              </a:rPr>
              <a:t>March, begin </a:t>
            </a:r>
            <a:r>
              <a:rPr lang="en-US" sz="1600" b="1" i="1" u="sng" dirty="0">
                <a:solidFill>
                  <a:srgbClr val="000000"/>
                </a:solidFill>
              </a:rPr>
              <a:t>5</a:t>
            </a:r>
            <a:r>
              <a:rPr lang="en-US" sz="1600" b="1" i="1" u="sng" dirty="0" smtClean="0">
                <a:solidFill>
                  <a:srgbClr val="000000"/>
                </a:solidFill>
              </a:rPr>
              <a:t> </a:t>
            </a:r>
            <a:r>
              <a:rPr lang="en-US" sz="1600" b="1" i="1" u="sng" dirty="0">
                <a:solidFill>
                  <a:srgbClr val="000000"/>
                </a:solidFill>
              </a:rPr>
              <a:t>week </a:t>
            </a:r>
            <a:r>
              <a:rPr lang="en-US" sz="1600" b="1" i="1" u="sng" dirty="0" err="1">
                <a:solidFill>
                  <a:srgbClr val="000000"/>
                </a:solidFill>
              </a:rPr>
              <a:t>pp</a:t>
            </a:r>
            <a:r>
              <a:rPr lang="en-US" sz="1600" b="1" i="1" u="sng" dirty="0">
                <a:solidFill>
                  <a:srgbClr val="000000"/>
                </a:solidFill>
              </a:rPr>
              <a:t> physics </a:t>
            </a:r>
            <a:r>
              <a:rPr lang="en-US" sz="1600" dirty="0">
                <a:solidFill>
                  <a:srgbClr val="000000"/>
                </a:solidFill>
              </a:rPr>
              <a:t>run at √s = 500 </a:t>
            </a:r>
            <a:r>
              <a:rPr lang="en-US" sz="1600" dirty="0" err="1">
                <a:solidFill>
                  <a:srgbClr val="000000"/>
                </a:solidFill>
              </a:rPr>
              <a:t>GeV</a:t>
            </a:r>
            <a:endParaRPr lang="en-US" sz="1600" dirty="0">
              <a:solidFill>
                <a:srgbClr val="000000"/>
              </a:solidFill>
            </a:endParaRPr>
          </a:p>
          <a:p>
            <a:pPr eaLnBrk="1" hangingPunct="1">
              <a:lnSpc>
                <a:spcPct val="80000"/>
              </a:lnSpc>
            </a:pPr>
            <a:r>
              <a:rPr lang="en-US" sz="1600" dirty="0" smtClean="0">
                <a:solidFill>
                  <a:srgbClr val="000000"/>
                </a:solidFill>
              </a:rPr>
              <a:t>24 April, </a:t>
            </a:r>
            <a:r>
              <a:rPr lang="en-US" sz="1600" dirty="0">
                <a:solidFill>
                  <a:srgbClr val="000000"/>
                </a:solidFill>
              </a:rPr>
              <a:t>end 5</a:t>
            </a:r>
            <a:r>
              <a:rPr lang="en-US" sz="1600" dirty="0" smtClean="0">
                <a:solidFill>
                  <a:srgbClr val="000000"/>
                </a:solidFill>
              </a:rPr>
              <a:t>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500 </a:t>
            </a:r>
            <a:r>
              <a:rPr lang="en-US" sz="1600" dirty="0" err="1">
                <a:solidFill>
                  <a:srgbClr val="000000"/>
                </a:solidFill>
              </a:rPr>
              <a:t>GeV</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marL="0" indent="0" eaLnBrk="1" hangingPunct="1">
              <a:lnSpc>
                <a:spcPct val="80000"/>
              </a:lnSpc>
              <a:buNone/>
            </a:pPr>
            <a:r>
              <a:rPr lang="en-US" sz="1600" dirty="0">
                <a:solidFill>
                  <a:srgbClr val="000000"/>
                </a:solidFill>
              </a:rPr>
              <a:t>If </a:t>
            </a:r>
            <a:r>
              <a:rPr lang="en-US" sz="1600" dirty="0" smtClean="0">
                <a:solidFill>
                  <a:srgbClr val="000000"/>
                </a:solidFill>
              </a:rPr>
              <a:t>Uranium or Cu-Au…</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eaLnBrk="1" hangingPunct="1">
              <a:lnSpc>
                <a:spcPct val="80000"/>
              </a:lnSpc>
            </a:pPr>
            <a:r>
              <a:rPr lang="en-US" sz="1600" dirty="0" smtClean="0">
                <a:solidFill>
                  <a:srgbClr val="000000"/>
                </a:solidFill>
              </a:rPr>
              <a:t>24 April, </a:t>
            </a:r>
            <a:r>
              <a:rPr lang="en-US" sz="1600" dirty="0">
                <a:solidFill>
                  <a:srgbClr val="000000"/>
                </a:solidFill>
              </a:rPr>
              <a:t>begin 1 week setup for </a:t>
            </a:r>
            <a:r>
              <a:rPr lang="en-US" sz="1600" dirty="0" smtClean="0">
                <a:solidFill>
                  <a:srgbClr val="000000"/>
                </a:solidFill>
              </a:rPr>
              <a:t>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(no overnight stores for experiments</a:t>
            </a:r>
            <a:r>
              <a:rPr lang="en-US" sz="1600" dirty="0" smtClean="0">
                <a:solidFill>
                  <a:srgbClr val="000000"/>
                </a:solidFill>
              </a:rPr>
              <a:t>)</a:t>
            </a:r>
          </a:p>
          <a:p>
            <a:pPr eaLnBrk="1" hangingPunct="1">
              <a:lnSpc>
                <a:spcPct val="80000"/>
              </a:lnSpc>
            </a:pPr>
            <a:r>
              <a:rPr lang="en-US" sz="1600" dirty="0" smtClean="0">
                <a:solidFill>
                  <a:srgbClr val="000000"/>
                </a:solidFill>
              </a:rPr>
              <a:t>1 </a:t>
            </a:r>
            <a:r>
              <a:rPr lang="en-US" sz="1600" dirty="0">
                <a:solidFill>
                  <a:srgbClr val="000000"/>
                </a:solidFill>
              </a:rPr>
              <a:t>May, begin </a:t>
            </a:r>
            <a:r>
              <a:rPr lang="en-US" sz="1600" b="1" i="1" u="sng" dirty="0" smtClean="0">
                <a:solidFill>
                  <a:srgbClr val="000000"/>
                </a:solidFill>
              </a:rPr>
              <a:t>4.5 </a:t>
            </a:r>
            <a:r>
              <a:rPr lang="en-US" sz="1600" b="1" i="1" u="sng" dirty="0">
                <a:solidFill>
                  <a:srgbClr val="000000"/>
                </a:solidFill>
              </a:rPr>
              <a:t>week </a:t>
            </a:r>
            <a:r>
              <a:rPr lang="en-US" sz="1600" b="1" i="1" u="sng" dirty="0" smtClean="0">
                <a:solidFill>
                  <a:srgbClr val="000000"/>
                </a:solidFill>
              </a:rPr>
              <a:t>UU or </a:t>
            </a:r>
            <a:r>
              <a:rPr lang="en-US" sz="1600" b="1" i="1" u="sng" dirty="0" err="1" smtClean="0">
                <a:solidFill>
                  <a:srgbClr val="000000"/>
                </a:solidFill>
              </a:rPr>
              <a:t>CuAu</a:t>
            </a:r>
            <a:r>
              <a:rPr lang="en-US" sz="1600" b="1" i="1" u="sng" dirty="0" smtClean="0">
                <a:solidFill>
                  <a:srgbClr val="000000"/>
                </a:solidFill>
              </a:rPr>
              <a:t> </a:t>
            </a:r>
            <a:r>
              <a:rPr lang="en-US" sz="1600" b="1" i="1" u="sng" dirty="0">
                <a:solidFill>
                  <a:srgbClr val="000000"/>
                </a:solidFill>
              </a:rPr>
              <a:t>physics </a:t>
            </a:r>
            <a:r>
              <a:rPr lang="en-US" sz="1600" b="1" i="1" u="sng" dirty="0" smtClean="0">
                <a:solidFill>
                  <a:srgbClr val="000000"/>
                </a:solidFill>
              </a:rPr>
              <a:t>run</a:t>
            </a:r>
          </a:p>
          <a:p>
            <a:pPr eaLnBrk="1" hangingPunct="1">
              <a:lnSpc>
                <a:spcPct val="80000"/>
              </a:lnSpc>
            </a:pPr>
            <a:r>
              <a:rPr lang="en-US" sz="1600" dirty="0">
                <a:solidFill>
                  <a:srgbClr val="000000"/>
                </a:solidFill>
              </a:rPr>
              <a:t>20-25 May: IPAC </a:t>
            </a:r>
            <a:endParaRPr lang="en-US" sz="1600" b="1" i="1" u="sng" dirty="0" smtClean="0">
              <a:solidFill>
                <a:srgbClr val="000000"/>
              </a:solidFill>
            </a:endParaRPr>
          </a:p>
          <a:p>
            <a:pPr eaLnBrk="1" hangingPunct="1">
              <a:lnSpc>
                <a:spcPct val="80000"/>
              </a:lnSpc>
            </a:pPr>
            <a:r>
              <a:rPr lang="en-US" sz="1600" dirty="0" smtClean="0">
                <a:solidFill>
                  <a:srgbClr val="000000"/>
                </a:solidFill>
              </a:rPr>
              <a:t>2 June </a:t>
            </a:r>
            <a:r>
              <a:rPr lang="en-US" sz="1600" dirty="0">
                <a:solidFill>
                  <a:srgbClr val="000000"/>
                </a:solidFill>
              </a:rPr>
              <a:t>end </a:t>
            </a:r>
            <a:r>
              <a:rPr lang="en-US" sz="1600" dirty="0" smtClean="0">
                <a:solidFill>
                  <a:srgbClr val="000000"/>
                </a:solidFill>
              </a:rPr>
              <a:t>4.5 week 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smtClean="0">
                <a:solidFill>
                  <a:srgbClr val="000000"/>
                </a:solidFill>
              </a:rPr>
              <a:t>2 June,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a:solidFill>
                  <a:srgbClr val="000000"/>
                </a:solidFill>
              </a:rPr>
              <a:t>5</a:t>
            </a:r>
            <a:r>
              <a:rPr lang="en-US" sz="1600" dirty="0" smtClean="0">
                <a:solidFill>
                  <a:srgbClr val="000000"/>
                </a:solidFill>
              </a:rPr>
              <a:t>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20.0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1981200" y="6292334"/>
            <a:ext cx="3166316" cy="369332"/>
          </a:xfrm>
          <a:prstGeom prst="rect">
            <a:avLst/>
          </a:prstGeom>
          <a:noFill/>
        </p:spPr>
        <p:txBody>
          <a:bodyPr wrap="none" rtlCol="0">
            <a:spAutoFit/>
          </a:bodyPr>
          <a:lstStyle/>
          <a:p>
            <a:r>
              <a:rPr lang="en-US" b="1" i="1" u="sng" dirty="0" smtClean="0"/>
              <a:t>Total Physics Weeks = 13.5</a:t>
            </a:r>
            <a:endParaRPr lang="en-US" b="1" i="1" u="sng" dirty="0"/>
          </a:p>
        </p:txBody>
      </p:sp>
      <p:sp>
        <p:nvSpPr>
          <p:cNvPr id="4" name="TextBox 3"/>
          <p:cNvSpPr txBox="1"/>
          <p:nvPr/>
        </p:nvSpPr>
        <p:spPr>
          <a:xfrm>
            <a:off x="295275" y="1068288"/>
            <a:ext cx="7952562" cy="307777"/>
          </a:xfrm>
          <a:prstGeom prst="rect">
            <a:avLst/>
          </a:prstGeom>
          <a:noFill/>
        </p:spPr>
        <p:txBody>
          <a:bodyPr wrap="none" rtlCol="0">
            <a:spAutoFit/>
          </a:bodyPr>
          <a:lstStyle/>
          <a:p>
            <a:r>
              <a:rPr lang="en-US" sz="1400" dirty="0" smtClean="0"/>
              <a:t>* http</a:t>
            </a:r>
            <a:r>
              <a:rPr lang="en-US" sz="1400" dirty="0"/>
              <a:t>://www.cadops.bnl.gov/AGS/Operations/OpsWiki/index.php/RHIC_Setup:_Polarized_Protons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540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3192"/>
            <a:ext cx="8686800" cy="568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a:t>
            </a:r>
            <a:r>
              <a:rPr lang="en-US" dirty="0" smtClean="0"/>
              <a:t>14 Feb</a:t>
            </a:r>
            <a:endParaRPr lang="en-US" dirty="0"/>
          </a:p>
        </p:txBody>
      </p:sp>
      <p:cxnSp>
        <p:nvCxnSpPr>
          <p:cNvPr id="4" name="Straight Connector 3"/>
          <p:cNvCxnSpPr/>
          <p:nvPr/>
        </p:nvCxnSpPr>
        <p:spPr>
          <a:xfrm>
            <a:off x="691540" y="39624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00" y="4482584"/>
            <a:ext cx="1455848" cy="369332"/>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r>
              <a:rPr lang="en-US" dirty="0" smtClean="0"/>
              <a:t>)</a:t>
            </a:r>
            <a:endParaRPr lang="en-US" dirty="0"/>
          </a:p>
        </p:txBody>
      </p:sp>
      <p:cxnSp>
        <p:nvCxnSpPr>
          <p:cNvPr id="7" name="Straight Arrow Connector 6"/>
          <p:cNvCxnSpPr/>
          <p:nvPr/>
        </p:nvCxnSpPr>
        <p:spPr>
          <a:xfrm flipV="1">
            <a:off x="8534400" y="3962400"/>
            <a:ext cx="0" cy="520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62400" y="2398067"/>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Tree>
    <p:extLst>
      <p:ext uri="{BB962C8B-B14F-4D97-AF65-F5344CB8AC3E}">
        <p14:creationId xmlns:p14="http://schemas.microsoft.com/office/powerpoint/2010/main" val="2189422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762000"/>
            <a:ext cx="2841355" cy="646331"/>
          </a:xfrm>
          <a:prstGeom prst="rect">
            <a:avLst/>
          </a:prstGeom>
          <a:noFill/>
        </p:spPr>
        <p:txBody>
          <a:bodyPr wrap="none" rtlCol="0">
            <a:spAutoFit/>
          </a:bodyPr>
          <a:lstStyle/>
          <a:p>
            <a:r>
              <a:rPr lang="en-US" dirty="0" smtClean="0"/>
              <a:t>With PHENIX = 0.25   mb</a:t>
            </a:r>
          </a:p>
          <a:p>
            <a:r>
              <a:rPr lang="en-US" dirty="0" smtClean="0"/>
              <a:t>        STAR     = 0.235 mb</a:t>
            </a:r>
            <a:endParaRPr lang="en-US" dirty="0"/>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1455738"/>
            <a:ext cx="6127750" cy="39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381000" y="5934075"/>
            <a:ext cx="8458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Blue Jet weighted average </a:t>
            </a:r>
            <a:r>
              <a:rPr lang="en-US" dirty="0" smtClean="0"/>
              <a:t>   = 63.2% </a:t>
            </a:r>
            <a:r>
              <a:rPr lang="en-US" dirty="0"/>
              <a:t>± </a:t>
            </a:r>
            <a:r>
              <a:rPr lang="en-US" dirty="0" smtClean="0"/>
              <a:t>2.2;	source blue average    = 78.0%</a:t>
            </a:r>
            <a:endParaRPr lang="en-US" dirty="0"/>
          </a:p>
          <a:p>
            <a:pPr eaLnBrk="1" hangingPunct="1"/>
            <a:r>
              <a:rPr lang="en-US" dirty="0"/>
              <a:t>Yellow Jet weighted average = </a:t>
            </a:r>
            <a:r>
              <a:rPr lang="en-US" dirty="0" smtClean="0"/>
              <a:t>61.4% </a:t>
            </a:r>
            <a:r>
              <a:rPr lang="en-US" dirty="0"/>
              <a:t>± </a:t>
            </a:r>
            <a:r>
              <a:rPr lang="en-US" dirty="0" smtClean="0"/>
              <a:t>2.3;	source yellow average = 78.8%</a:t>
            </a:r>
            <a:endParaRPr lang="en-US" dirty="0"/>
          </a:p>
          <a:p>
            <a:pPr eaLnBrk="1" hangingPunct="1"/>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05400" y="533400"/>
            <a:ext cx="3070071" cy="369332"/>
          </a:xfrm>
          <a:prstGeom prst="rect">
            <a:avLst/>
          </a:prstGeom>
          <a:noFill/>
        </p:spPr>
        <p:txBody>
          <a:bodyPr wrap="none" rtlCol="0">
            <a:spAutoFit/>
          </a:bodyPr>
          <a:lstStyle/>
          <a:p>
            <a:r>
              <a:rPr lang="en-US" dirty="0" smtClean="0"/>
              <a:t>Through fill # 16421, 13 Feb</a:t>
            </a:r>
            <a:endParaRPr lang="en-US" dirty="0"/>
          </a:p>
        </p:txBody>
      </p: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1941557" cy="369332"/>
          </a:xfrm>
          <a:prstGeom prst="rect">
            <a:avLst/>
          </a:prstGeom>
          <a:noFill/>
        </p:spPr>
        <p:txBody>
          <a:bodyPr wrap="none" rtlCol="0">
            <a:spAutoFit/>
          </a:bodyPr>
          <a:lstStyle/>
          <a:p>
            <a:r>
              <a:rPr lang="en-US" dirty="0" smtClean="0"/>
              <a:t>As of </a:t>
            </a:r>
            <a:r>
              <a:rPr lang="en-US" dirty="0"/>
              <a:t>6</a:t>
            </a:r>
            <a:r>
              <a:rPr lang="en-US" dirty="0" smtClean="0"/>
              <a:t> Feb 2012</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325563"/>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0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84691</TotalTime>
  <Words>580</Words>
  <Application>Microsoft Office PowerPoint</Application>
  <PresentationFormat>On-screen Show (4:3)</PresentationFormat>
  <Paragraphs>80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Run 12 Plan based on 20 weeks cryo operation –an example 20 week schedule based on Vincent’s pp start-up plan* Note physics weeks for 250 pp and HI are still to be determined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403</cp:revision>
  <cp:lastPrinted>2012-02-14T16:56:50Z</cp:lastPrinted>
  <dcterms:created xsi:type="dcterms:W3CDTF">2010-05-18T15:33:59Z</dcterms:created>
  <dcterms:modified xsi:type="dcterms:W3CDTF">2012-02-14T20:07:51Z</dcterms:modified>
</cp:coreProperties>
</file>