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458" r:id="rId2"/>
    <p:sldId id="532" r:id="rId3"/>
    <p:sldId id="549" r:id="rId4"/>
    <p:sldId id="551" r:id="rId5"/>
    <p:sldId id="552" r:id="rId6"/>
    <p:sldId id="537" r:id="rId7"/>
    <p:sldId id="461" r:id="rId8"/>
    <p:sldId id="540" r:id="rId9"/>
    <p:sldId id="548" r:id="rId10"/>
    <p:sldId id="547" r:id="rId11"/>
    <p:sldId id="533" r:id="rId12"/>
    <p:sldId id="496" r:id="rId13"/>
    <p:sldId id="536" r:id="rId14"/>
    <p:sldId id="529" r:id="rId15"/>
    <p:sldId id="535" r:id="rId16"/>
    <p:sldId id="545" r:id="rId17"/>
    <p:sldId id="541" r:id="rId18"/>
    <p:sldId id="542" r:id="rId19"/>
    <p:sldId id="543" r:id="rId20"/>
    <p:sldId id="544" r:id="rId21"/>
    <p:sldId id="530" r:id="rId22"/>
    <p:sldId id="523" r:id="rId23"/>
    <p:sldId id="456" r:id="rId24"/>
    <p:sldId id="494" r:id="rId25"/>
    <p:sldId id="531" r:id="rId26"/>
    <p:sldId id="519" r:id="rId27"/>
    <p:sldId id="528" r:id="rId28"/>
    <p:sldId id="525" r:id="rId29"/>
    <p:sldId id="521" r:id="rId30"/>
    <p:sldId id="527" r:id="rId31"/>
    <p:sldId id="518" r:id="rId32"/>
    <p:sldId id="526" r:id="rId33"/>
    <p:sldId id="522" r:id="rId34"/>
    <p:sldId id="524" r:id="rId35"/>
    <p:sldId id="510" r:id="rId36"/>
    <p:sldId id="509" r:id="rId37"/>
    <p:sldId id="502" r:id="rId38"/>
    <p:sldId id="500" r:id="rId39"/>
    <p:sldId id="501" r:id="rId40"/>
    <p:sldId id="490" r:id="rId41"/>
    <p:sldId id="477" r:id="rId42"/>
    <p:sldId id="476" r:id="rId43"/>
    <p:sldId id="480" r:id="rId44"/>
    <p:sldId id="492" r:id="rId45"/>
    <p:sldId id="493" r:id="rId46"/>
    <p:sldId id="489" r:id="rId47"/>
    <p:sldId id="505" r:id="rId48"/>
    <p:sldId id="507" r:id="rId49"/>
    <p:sldId id="491" r:id="rId50"/>
    <p:sldId id="503" r:id="rId51"/>
    <p:sldId id="504" r:id="rId52"/>
    <p:sldId id="471" r:id="rId53"/>
    <p:sldId id="487" r:id="rId54"/>
    <p:sldId id="467" r:id="rId55"/>
    <p:sldId id="481" r:id="rId56"/>
    <p:sldId id="483" r:id="rId57"/>
    <p:sldId id="484" r:id="rId58"/>
    <p:sldId id="485" r:id="rId59"/>
    <p:sldId id="486" r:id="rId60"/>
    <p:sldId id="479" r:id="rId61"/>
    <p:sldId id="475" r:id="rId62"/>
    <p:sldId id="452" r:id="rId63"/>
    <p:sldId id="474" r:id="rId64"/>
    <p:sldId id="473" r:id="rId65"/>
    <p:sldId id="472" r:id="rId66"/>
    <p:sldId id="468" r:id="rId67"/>
    <p:sldId id="447" r:id="rId68"/>
    <p:sldId id="460" r:id="rId69"/>
    <p:sldId id="465" r:id="rId70"/>
    <p:sldId id="345" r:id="rId71"/>
    <p:sldId id="455" r:id="rId72"/>
    <p:sldId id="453" r:id="rId73"/>
    <p:sldId id="454" r:id="rId7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FD0F"/>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7" autoAdjust="0"/>
    <p:restoredTop sz="98973" autoAdjust="0"/>
  </p:normalViewPr>
  <p:slideViewPr>
    <p:cSldViewPr>
      <p:cViewPr>
        <p:scale>
          <a:sx n="100" d="100"/>
          <a:sy n="100" d="100"/>
        </p:scale>
        <p:origin x="-1296"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5/15/2012</a:t>
            </a:fld>
            <a:endParaRPr lang="en-US"/>
          </a:p>
        </p:txBody>
      </p:sp>
      <p:sp>
        <p:nvSpPr>
          <p:cNvPr id="4" name="Footer Placeholder 3"/>
          <p:cNvSpPr>
            <a:spLocks noGrp="1"/>
          </p:cNvSpPr>
          <p:nvPr>
            <p:ph type="ftr" sz="quarter" idx="2"/>
          </p:nvPr>
        </p:nvSpPr>
        <p:spPr>
          <a:xfrm>
            <a:off x="1" y="8772987"/>
            <a:ext cx="3038162" cy="461483"/>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5/15/2012</a:t>
            </a:fld>
            <a:endParaRPr lang="en-US"/>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701362" y="4386494"/>
            <a:ext cx="5609282" cy="4156556"/>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987"/>
            <a:ext cx="3038162" cy="461483"/>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5/15/2012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5/15/2012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5/15/2012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5/15/2012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5/15/2012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5/15/2012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5/15/2012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5/15/2012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5/15/2012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5/15/2012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5/15/2012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15</a:t>
            </a:r>
            <a:r>
              <a:rPr lang="en-US" dirty="0" smtClean="0">
                <a:solidFill>
                  <a:schemeClr val="tx1"/>
                </a:solidFill>
              </a:rPr>
              <a:t> </a:t>
            </a:r>
            <a:r>
              <a:rPr lang="en-US" dirty="0" smtClean="0">
                <a:solidFill>
                  <a:schemeClr val="tx1"/>
                </a:solidFill>
              </a:rPr>
              <a:t>May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0779"/>
            <a:ext cx="6583363" cy="46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6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022829"/>
            <a:ext cx="6434138" cy="451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97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3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61191" y="533400"/>
            <a:ext cx="8686800" cy="618232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t>17 Jan, Begin cool-down to 4.5K </a:t>
            </a:r>
          </a:p>
          <a:p>
            <a:pPr eaLnBrk="1" hangingPunct="1">
              <a:lnSpc>
                <a:spcPct val="80000"/>
              </a:lnSpc>
            </a:pPr>
            <a:r>
              <a:rPr lang="en-US" sz="1600" dirty="0"/>
              <a:t>20 Jan, Cool-down to 4.5K in </a:t>
            </a:r>
            <a:r>
              <a:rPr lang="en-US" sz="1600" dirty="0" smtClean="0"/>
              <a:t>Blue and Yellow </a:t>
            </a:r>
            <a:r>
              <a:rPr lang="en-US" sz="1600" dirty="0"/>
              <a:t>Ring complete, begin magnet setup</a:t>
            </a:r>
          </a:p>
          <a:p>
            <a:pPr eaLnBrk="1" hangingPunct="1">
              <a:lnSpc>
                <a:spcPct val="80000"/>
              </a:lnSpc>
            </a:pPr>
            <a:r>
              <a:rPr lang="en-US" sz="1600" dirty="0" smtClean="0"/>
              <a:t>21-28 </a:t>
            </a:r>
            <a:r>
              <a:rPr lang="en-US" sz="1600" dirty="0"/>
              <a:t>Jan, </a:t>
            </a:r>
            <a:r>
              <a:rPr lang="en-US" sz="1600" dirty="0" err="1" smtClean="0"/>
              <a:t>pp</a:t>
            </a:r>
            <a:r>
              <a:rPr lang="en-US" sz="1600" dirty="0" smtClean="0"/>
              <a:t> injection setup </a:t>
            </a:r>
          </a:p>
          <a:p>
            <a:pPr eaLnBrk="1" hangingPunct="1">
              <a:lnSpc>
                <a:spcPct val="80000"/>
              </a:lnSpc>
            </a:pPr>
            <a:r>
              <a:rPr lang="en-US" sz="1600" dirty="0" smtClean="0"/>
              <a:t>28 Jan-3 Feb, LLRF, Ramp and store setup, begin 8 </a:t>
            </a:r>
            <a:r>
              <a:rPr lang="en-US" sz="1600" dirty="0" err="1" smtClean="0"/>
              <a:t>hr</a:t>
            </a:r>
            <a:r>
              <a:rPr lang="en-US" sz="1600" dirty="0" smtClean="0"/>
              <a:t>/night for experiments</a:t>
            </a:r>
            <a:endParaRPr lang="en-US" sz="1600" dirty="0"/>
          </a:p>
          <a:p>
            <a:pPr eaLnBrk="1" hangingPunct="1">
              <a:lnSpc>
                <a:spcPct val="80000"/>
              </a:lnSpc>
            </a:pPr>
            <a:r>
              <a:rPr lang="en-US" sz="1600" dirty="0" smtClean="0"/>
              <a:t>3-10 Feb, 1 </a:t>
            </a:r>
            <a:r>
              <a:rPr lang="en-US" sz="1600" dirty="0"/>
              <a:t>week ramp-up with 8 </a:t>
            </a:r>
            <a:r>
              <a:rPr lang="en-US" sz="1600" dirty="0" err="1"/>
              <a:t>hrs</a:t>
            </a:r>
            <a:r>
              <a:rPr lang="en-US" sz="1600" dirty="0"/>
              <a:t>/night for experiments</a:t>
            </a:r>
          </a:p>
          <a:p>
            <a:pPr eaLnBrk="1" hangingPunct="1">
              <a:lnSpc>
                <a:spcPct val="80000"/>
              </a:lnSpc>
            </a:pPr>
            <a:r>
              <a:rPr lang="en-US" sz="1600" dirty="0" smtClean="0"/>
              <a:t>10 </a:t>
            </a:r>
            <a:r>
              <a:rPr lang="en-US" sz="1600" dirty="0"/>
              <a:t>Feb, </a:t>
            </a:r>
            <a:r>
              <a:rPr lang="en-US" sz="1600" dirty="0" smtClean="0"/>
              <a:t>with store # 16397,  begin </a:t>
            </a:r>
            <a:r>
              <a:rPr lang="en-US" sz="1600" i="1" dirty="0"/>
              <a:t>4</a:t>
            </a:r>
            <a:r>
              <a:rPr lang="en-US" sz="1600" i="1" dirty="0" smtClean="0"/>
              <a:t> </a:t>
            </a:r>
            <a:r>
              <a:rPr lang="en-US" sz="1600" i="1" dirty="0"/>
              <a:t>weeks </a:t>
            </a:r>
            <a:r>
              <a:rPr lang="en-US" sz="1600" i="1" dirty="0" err="1" smtClean="0"/>
              <a:t>pp</a:t>
            </a:r>
            <a:r>
              <a:rPr lang="en-US" sz="1600" i="1" dirty="0" smtClean="0"/>
              <a:t> physics </a:t>
            </a:r>
            <a:r>
              <a:rPr lang="en-US" sz="1600" dirty="0"/>
              <a:t>with further </a:t>
            </a:r>
            <a:r>
              <a:rPr lang="en-US" sz="1600" dirty="0" smtClean="0"/>
              <a:t>ramp-up</a:t>
            </a:r>
          </a:p>
          <a:p>
            <a:pPr eaLnBrk="1" hangingPunct="1">
              <a:lnSpc>
                <a:spcPct val="80000"/>
              </a:lnSpc>
            </a:pPr>
            <a:r>
              <a:rPr lang="en-US" sz="1600" dirty="0" smtClean="0"/>
              <a:t>16 Feb, 24/7 stores begin</a:t>
            </a:r>
          </a:p>
          <a:p>
            <a:pPr eaLnBrk="1" hangingPunct="1">
              <a:lnSpc>
                <a:spcPct val="80000"/>
              </a:lnSpc>
            </a:pPr>
            <a:r>
              <a:rPr lang="en-US" sz="1600" dirty="0" smtClean="0"/>
              <a:t>12 (Monday) </a:t>
            </a:r>
            <a:r>
              <a:rPr lang="en-US" sz="1600" dirty="0"/>
              <a:t>March, </a:t>
            </a:r>
            <a:r>
              <a:rPr lang="en-US" sz="1600" b="1" u="sng" dirty="0"/>
              <a:t>end </a:t>
            </a:r>
            <a:r>
              <a:rPr lang="en-US" sz="1600" b="1" u="sng" dirty="0" smtClean="0"/>
              <a:t>4.4 </a:t>
            </a:r>
            <a:r>
              <a:rPr lang="en-US" sz="1600" b="1" u="sng" dirty="0" smtClean="0"/>
              <a:t>week </a:t>
            </a:r>
            <a:r>
              <a:rPr lang="en-US" sz="1600" b="1" u="sng" dirty="0" err="1" smtClean="0"/>
              <a:t>pp</a:t>
            </a:r>
            <a:r>
              <a:rPr lang="en-US" sz="1600" b="1" u="sng" dirty="0" smtClean="0"/>
              <a:t> physics </a:t>
            </a:r>
            <a:r>
              <a:rPr lang="en-US" sz="1600" b="1" u="sng" dirty="0" smtClean="0"/>
              <a:t>√</a:t>
            </a:r>
            <a:r>
              <a:rPr lang="en-US" sz="1600" b="1" u="sng" dirty="0"/>
              <a:t>s = 200 </a:t>
            </a:r>
            <a:r>
              <a:rPr lang="en-US" sz="1600" b="1" u="sng" dirty="0" smtClean="0"/>
              <a:t>GeV</a:t>
            </a:r>
            <a:r>
              <a:rPr lang="en-US" sz="1600" dirty="0" smtClean="0"/>
              <a:t>, </a:t>
            </a:r>
            <a:r>
              <a:rPr lang="en-US" sz="1600" dirty="0"/>
              <a:t>begin ½ week setup for √s = </a:t>
            </a:r>
            <a:r>
              <a:rPr lang="en-US" sz="1600" dirty="0" smtClean="0"/>
              <a:t>510 </a:t>
            </a:r>
            <a:r>
              <a:rPr lang="en-US" sz="1600" dirty="0"/>
              <a:t>GeV </a:t>
            </a:r>
            <a:r>
              <a:rPr lang="en-US" sz="1600" dirty="0" err="1"/>
              <a:t>pp</a:t>
            </a:r>
            <a:r>
              <a:rPr lang="en-US" sz="1600" dirty="0"/>
              <a:t> </a:t>
            </a:r>
            <a:endParaRPr lang="en-US" sz="1600" dirty="0" smtClean="0"/>
          </a:p>
          <a:p>
            <a:pPr eaLnBrk="1" hangingPunct="1">
              <a:lnSpc>
                <a:spcPct val="80000"/>
              </a:lnSpc>
            </a:pPr>
            <a:r>
              <a:rPr lang="en-US" sz="1600" dirty="0" smtClean="0"/>
              <a:t>16 March, begin 5 </a:t>
            </a:r>
            <a:r>
              <a:rPr lang="en-US" sz="1600" dirty="0"/>
              <a:t>week </a:t>
            </a:r>
            <a:r>
              <a:rPr lang="en-US" sz="1600" dirty="0" err="1"/>
              <a:t>pp</a:t>
            </a:r>
            <a:r>
              <a:rPr lang="en-US" sz="1600" dirty="0"/>
              <a:t> </a:t>
            </a:r>
            <a:r>
              <a:rPr lang="en-US" sz="1600" dirty="0" smtClean="0"/>
              <a:t>physics (machine only) √</a:t>
            </a:r>
            <a:r>
              <a:rPr lang="en-US" sz="1600" dirty="0"/>
              <a:t>s = </a:t>
            </a:r>
            <a:r>
              <a:rPr lang="en-US" sz="1600" dirty="0" smtClean="0"/>
              <a:t>510 GeV</a:t>
            </a:r>
          </a:p>
          <a:p>
            <a:pPr eaLnBrk="1" hangingPunct="1">
              <a:lnSpc>
                <a:spcPct val="80000"/>
              </a:lnSpc>
            </a:pPr>
            <a:r>
              <a:rPr lang="en-US" sz="1600" dirty="0" smtClean="0"/>
              <a:t>17/18 March, STAR/PHENIX physics start with longitudal polarization</a:t>
            </a:r>
            <a:endParaRPr lang="en-US" sz="1600" dirty="0"/>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b="1" u="sng" dirty="0">
                <a:solidFill>
                  <a:srgbClr val="000000"/>
                </a:solidFill>
              </a:rPr>
              <a:t>end </a:t>
            </a:r>
            <a:r>
              <a:rPr lang="en-US" sz="1600" b="1" u="sng" dirty="0" smtClean="0">
                <a:solidFill>
                  <a:srgbClr val="000000"/>
                </a:solidFill>
              </a:rPr>
              <a:t>4.9 </a:t>
            </a:r>
            <a:r>
              <a:rPr lang="en-US" sz="1600" b="1" u="sng" dirty="0">
                <a:solidFill>
                  <a:srgbClr val="000000"/>
                </a:solidFill>
              </a:rPr>
              <a:t>week </a:t>
            </a:r>
            <a:r>
              <a:rPr lang="en-US" sz="1600" b="1" u="sng" dirty="0" err="1">
                <a:solidFill>
                  <a:srgbClr val="000000"/>
                </a:solidFill>
              </a:rPr>
              <a:t>pp</a:t>
            </a:r>
            <a:r>
              <a:rPr lang="en-US" sz="1600" b="1" u="sng" dirty="0">
                <a:solidFill>
                  <a:srgbClr val="000000"/>
                </a:solidFill>
              </a:rPr>
              <a:t> </a:t>
            </a:r>
            <a:r>
              <a:rPr lang="en-US" sz="1600" b="1" u="sng" dirty="0" smtClean="0">
                <a:solidFill>
                  <a:srgbClr val="000000"/>
                </a:solidFill>
              </a:rPr>
              <a:t>physics at </a:t>
            </a:r>
            <a:r>
              <a:rPr lang="en-US" sz="1600" b="1" u="sng" dirty="0">
                <a:solidFill>
                  <a:srgbClr val="000000"/>
                </a:solidFill>
              </a:rPr>
              <a:t>√s = </a:t>
            </a:r>
            <a:r>
              <a:rPr lang="en-US" sz="1600" b="1" u="sng" dirty="0" smtClean="0">
                <a:solidFill>
                  <a:srgbClr val="000000"/>
                </a:solidFill>
              </a:rPr>
              <a:t>510 GeV</a:t>
            </a:r>
            <a:endParaRPr lang="en-US" sz="1600" b="1" u="sng" dirty="0">
              <a:solidFill>
                <a:srgbClr val="000000"/>
              </a:solidFill>
            </a:endParaRPr>
          </a:p>
          <a:p>
            <a:pPr eaLnBrk="1" hangingPunct="1">
              <a:lnSpc>
                <a:spcPct val="80000"/>
              </a:lnSpc>
            </a:pPr>
            <a:r>
              <a:rPr lang="en-US" sz="1600" dirty="0" smtClean="0">
                <a:solidFill>
                  <a:srgbClr val="000000"/>
                </a:solidFill>
              </a:rPr>
              <a:t>19 April (Thursday, store 16580),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(Wednesday), </a:t>
            </a:r>
            <a:r>
              <a:rPr lang="en-US" sz="1600" dirty="0">
                <a:solidFill>
                  <a:srgbClr val="000000"/>
                </a:solidFill>
              </a:rPr>
              <a:t>begin </a:t>
            </a:r>
            <a:r>
              <a:rPr lang="en-US" sz="1600" i="1" dirty="0" smtClean="0">
                <a:solidFill>
                  <a:srgbClr val="000000"/>
                </a:solidFill>
              </a:rPr>
              <a:t>3 </a:t>
            </a:r>
            <a:r>
              <a:rPr lang="en-US" sz="1600" i="1" dirty="0">
                <a:solidFill>
                  <a:srgbClr val="000000"/>
                </a:solidFill>
              </a:rPr>
              <a:t>week </a:t>
            </a:r>
            <a:r>
              <a:rPr lang="en-US" sz="1600" i="1" dirty="0" smtClean="0">
                <a:solidFill>
                  <a:srgbClr val="000000"/>
                </a:solidFill>
              </a:rPr>
              <a:t>UU physics </a:t>
            </a:r>
            <a:r>
              <a:rPr lang="en-US" sz="1600" i="1" dirty="0" smtClean="0">
                <a:solidFill>
                  <a:srgbClr val="000000"/>
                </a:solidFill>
              </a:rPr>
              <a:t>run</a:t>
            </a:r>
          </a:p>
          <a:p>
            <a:pPr eaLnBrk="1" hangingPunct="1">
              <a:lnSpc>
                <a:spcPct val="80000"/>
              </a:lnSpc>
            </a:pPr>
            <a:r>
              <a:rPr lang="en-US" sz="1600" dirty="0">
                <a:solidFill>
                  <a:srgbClr val="000000"/>
                </a:solidFill>
              </a:rPr>
              <a:t>15 May (Tuesday) </a:t>
            </a:r>
            <a:r>
              <a:rPr lang="en-US" sz="1600" b="1" u="sng" dirty="0">
                <a:solidFill>
                  <a:srgbClr val="000000"/>
                </a:solidFill>
              </a:rPr>
              <a:t>end 2.9 week UU physics √s = 193 GeV/n</a:t>
            </a:r>
            <a:r>
              <a:rPr lang="en-US" sz="1600" dirty="0">
                <a:solidFill>
                  <a:srgbClr val="000000"/>
                </a:solidFill>
              </a:rPr>
              <a:t>, </a:t>
            </a:r>
            <a:r>
              <a:rPr lang="en-US" sz="1600" b="1" u="sng" dirty="0">
                <a:solidFill>
                  <a:srgbClr val="C00000"/>
                </a:solidFill>
              </a:rPr>
              <a:t>begin setup for √s = 200 GeV/n </a:t>
            </a:r>
            <a:r>
              <a:rPr lang="en-US" sz="1600" b="1" u="sng" dirty="0" err="1" smtClean="0">
                <a:solidFill>
                  <a:srgbClr val="C00000"/>
                </a:solidFill>
              </a:rPr>
              <a:t>CuAu</a:t>
            </a:r>
            <a:endParaRPr lang="en-US" sz="1600" i="1" dirty="0">
              <a:solidFill>
                <a:srgbClr val="000000"/>
              </a:solidFill>
            </a:endParaRPr>
          </a:p>
          <a:p>
            <a:pPr marL="0" indent="0" eaLnBrk="1" hangingPunct="1">
              <a:lnSpc>
                <a:spcPct val="80000"/>
              </a:lnSpc>
              <a:buNone/>
            </a:pPr>
            <a:r>
              <a:rPr lang="en-US" sz="1600" b="1" i="1" u="sng" dirty="0" smtClean="0">
                <a:solidFill>
                  <a:srgbClr val="C00000"/>
                </a:solidFill>
              </a:rPr>
              <a:t>Today </a:t>
            </a:r>
            <a:r>
              <a:rPr lang="en-US" sz="1600" b="1" i="1" u="sng" dirty="0">
                <a:solidFill>
                  <a:srgbClr val="C00000"/>
                </a:solidFill>
              </a:rPr>
              <a:t>– </a:t>
            </a:r>
            <a:r>
              <a:rPr lang="en-US" sz="1600" b="1" i="1" u="sng" dirty="0" smtClean="0">
                <a:solidFill>
                  <a:srgbClr val="C00000"/>
                </a:solidFill>
              </a:rPr>
              <a:t>15 </a:t>
            </a:r>
            <a:r>
              <a:rPr lang="en-US" sz="1600" b="1" i="1" u="sng" dirty="0">
                <a:solidFill>
                  <a:srgbClr val="C00000"/>
                </a:solidFill>
              </a:rPr>
              <a:t>May</a:t>
            </a:r>
            <a:endParaRPr lang="en-US" sz="1600" b="1" i="1" u="sng" dirty="0">
              <a:solidFill>
                <a:srgbClr val="000000"/>
              </a:solidFill>
            </a:endParaRPr>
          </a:p>
          <a:p>
            <a:pPr eaLnBrk="1" hangingPunct="1">
              <a:lnSpc>
                <a:spcPct val="80000"/>
              </a:lnSpc>
            </a:pPr>
            <a:endParaRPr lang="en-US" sz="1600" b="1" i="1" u="sng" dirty="0" smtClean="0">
              <a:solidFill>
                <a:srgbClr val="000000"/>
              </a:solidFill>
            </a:endParaRPr>
          </a:p>
          <a:p>
            <a:pPr marL="0" indent="0" eaLnBrk="1" hangingPunct="1">
              <a:lnSpc>
                <a:spcPct val="80000"/>
              </a:lnSpc>
              <a:buNone/>
            </a:pPr>
            <a:r>
              <a:rPr lang="en-US" sz="1600" b="1" i="1" u="sng" dirty="0">
                <a:solidFill>
                  <a:srgbClr val="C00000"/>
                </a:solidFill>
              </a:rPr>
              <a:t>STAR request for ~2 day √s = 5 GeV/n </a:t>
            </a:r>
            <a:r>
              <a:rPr lang="en-US" sz="1600" b="1" i="1" u="sng" dirty="0" err="1">
                <a:solidFill>
                  <a:srgbClr val="C00000"/>
                </a:solidFill>
              </a:rPr>
              <a:t>AuAu</a:t>
            </a:r>
            <a:r>
              <a:rPr lang="en-US" sz="1600" b="1" i="1" u="sng" dirty="0">
                <a:solidFill>
                  <a:srgbClr val="C00000"/>
                </a:solidFill>
              </a:rPr>
              <a:t> development run is </a:t>
            </a:r>
            <a:r>
              <a:rPr lang="en-US" sz="1600" b="1" i="1" u="sng" dirty="0" smtClean="0">
                <a:solidFill>
                  <a:srgbClr val="C00000"/>
                </a:solidFill>
              </a:rPr>
              <a:t>pending – answer by 1 June?</a:t>
            </a:r>
            <a:r>
              <a:rPr lang="en-US" sz="1600" b="1" i="1" u="sng" dirty="0" smtClean="0">
                <a:solidFill>
                  <a:srgbClr val="C00000"/>
                </a:solidFill>
              </a:rPr>
              <a:t/>
            </a:r>
            <a:br>
              <a:rPr lang="en-US" sz="1600" b="1" i="1" u="sng" dirty="0" smtClean="0">
                <a:solidFill>
                  <a:srgbClr val="C00000"/>
                </a:solidFill>
              </a:rPr>
            </a:br>
            <a:endParaRPr lang="en-US" sz="1600" b="1" i="1" u="sng" dirty="0" smtClean="0">
              <a:solidFill>
                <a:srgbClr val="000000"/>
              </a:solidFill>
            </a:endParaRPr>
          </a:p>
          <a:p>
            <a:pPr eaLnBrk="1" hangingPunct="1">
              <a:lnSpc>
                <a:spcPct val="80000"/>
              </a:lnSpc>
            </a:pPr>
            <a:r>
              <a:rPr lang="en-US" sz="1600" dirty="0" smtClean="0">
                <a:solidFill>
                  <a:srgbClr val="000000"/>
                </a:solidFill>
              </a:rPr>
              <a:t>19 </a:t>
            </a:r>
            <a:r>
              <a:rPr lang="en-US" sz="1600" dirty="0" smtClean="0">
                <a:solidFill>
                  <a:srgbClr val="000000"/>
                </a:solidFill>
              </a:rPr>
              <a:t>May (Saturday –Yun’s </a:t>
            </a:r>
            <a:r>
              <a:rPr lang="en-US" sz="1600" dirty="0" smtClean="0">
                <a:solidFill>
                  <a:srgbClr val="000000"/>
                </a:solidFill>
              </a:rPr>
              <a:t>estimate</a:t>
            </a:r>
            <a:r>
              <a:rPr lang="en-US" sz="1600" dirty="0" smtClean="0">
                <a:solidFill>
                  <a:srgbClr val="000000"/>
                </a:solidFill>
              </a:rPr>
              <a:t>)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marL="0" indent="0" eaLnBrk="1" hangingPunct="1">
              <a:lnSpc>
                <a:spcPct val="80000"/>
              </a:lnSpc>
              <a:buNone/>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346388"/>
            <a:ext cx="3166316" cy="369332"/>
          </a:xfrm>
          <a:prstGeom prst="rect">
            <a:avLst/>
          </a:prstGeom>
          <a:noFill/>
        </p:spPr>
        <p:txBody>
          <a:bodyPr wrap="none" rtlCol="0">
            <a:spAutoFit/>
          </a:bodyPr>
          <a:lstStyle/>
          <a:p>
            <a:r>
              <a:rPr lang="en-US" b="1" i="1" u="sng" dirty="0" smtClean="0"/>
              <a:t>Total Physics Weeks = </a:t>
            </a:r>
            <a:r>
              <a:rPr lang="en-US" b="1" i="1" u="sng" dirty="0" smtClean="0"/>
              <a:t>17.5</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5533" y="76200"/>
            <a:ext cx="2018566" cy="369332"/>
          </a:xfrm>
          <a:prstGeom prst="rect">
            <a:avLst/>
          </a:prstGeom>
          <a:noFill/>
        </p:spPr>
        <p:txBody>
          <a:bodyPr wrap="none" rtlCol="0">
            <a:spAutoFit/>
          </a:bodyPr>
          <a:lstStyle/>
          <a:p>
            <a:r>
              <a:rPr lang="en-US" dirty="0" smtClean="0"/>
              <a:t>As of 16 Apr 2012</a:t>
            </a:r>
            <a:endParaRPr lang="en-US" dirty="0"/>
          </a:p>
        </p:txBody>
      </p:sp>
    </p:spTree>
    <p:extLst>
      <p:ext uri="{BB962C8B-B14F-4D97-AF65-F5344CB8AC3E}">
        <p14:creationId xmlns:p14="http://schemas.microsoft.com/office/powerpoint/2010/main" val="226385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173163"/>
            <a:ext cx="708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365" y="381000"/>
            <a:ext cx="8509061" cy="369332"/>
          </a:xfrm>
          <a:prstGeom prst="rect">
            <a:avLst/>
          </a:prstGeom>
          <a:noFill/>
        </p:spPr>
        <p:txBody>
          <a:bodyPr wrap="none" rtlCol="0">
            <a:spAutoFit/>
          </a:bodyPr>
          <a:lstStyle/>
          <a:p>
            <a:r>
              <a:rPr lang="en-US" dirty="0" smtClean="0"/>
              <a:t>Best </a:t>
            </a:r>
            <a:r>
              <a:rPr lang="en-US" dirty="0" smtClean="0"/>
              <a:t>store (16857)</a:t>
            </a:r>
            <a:r>
              <a:rPr lang="en-US" dirty="0" smtClean="0"/>
              <a:t> </a:t>
            </a:r>
            <a:r>
              <a:rPr lang="en-US" dirty="0" smtClean="0"/>
              <a:t>= </a:t>
            </a:r>
            <a:r>
              <a:rPr lang="en-US" dirty="0" smtClean="0"/>
              <a:t>3.0</a:t>
            </a:r>
            <a:r>
              <a:rPr lang="en-US" dirty="0" smtClean="0"/>
              <a:t> </a:t>
            </a:r>
            <a:r>
              <a:rPr lang="en-US" dirty="0" smtClean="0"/>
              <a:t>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0960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8875" y="3041093"/>
            <a:ext cx="2956771" cy="369332"/>
          </a:xfrm>
          <a:prstGeom prst="rect">
            <a:avLst/>
          </a:prstGeom>
          <a:noFill/>
        </p:spPr>
        <p:txBody>
          <a:bodyPr wrap="none" rtlCol="0">
            <a:spAutoFit/>
          </a:bodyPr>
          <a:lstStyle/>
          <a:p>
            <a:r>
              <a:rPr lang="en-US" dirty="0" smtClean="0"/>
              <a:t>STAR and PHENIX ~Goals</a:t>
            </a:r>
            <a:endParaRPr lang="en-US" dirty="0"/>
          </a:p>
        </p:txBody>
      </p:sp>
      <p:cxnSp>
        <p:nvCxnSpPr>
          <p:cNvPr id="14" name="Straight Arrow Connector 13"/>
          <p:cNvCxnSpPr/>
          <p:nvPr/>
        </p:nvCxnSpPr>
        <p:spPr>
          <a:xfrm flipH="1">
            <a:off x="6096000" y="3410425"/>
            <a:ext cx="762001" cy="36885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00" y="3410425"/>
            <a:ext cx="1828800" cy="7805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3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2168"/>
            <a:ext cx="3198311" cy="369332"/>
          </a:xfrm>
          <a:prstGeom prst="rect">
            <a:avLst/>
          </a:prstGeom>
          <a:noFill/>
        </p:spPr>
        <p:txBody>
          <a:bodyPr wrap="none" rtlCol="0">
            <a:spAutoFit/>
          </a:bodyPr>
          <a:lstStyle/>
          <a:p>
            <a:r>
              <a:rPr lang="en-US" dirty="0" smtClean="0"/>
              <a:t>Last three UU </a:t>
            </a:r>
            <a:r>
              <a:rPr lang="en-US" dirty="0" smtClean="0"/>
              <a:t>physics </a:t>
            </a:r>
            <a:r>
              <a:rPr lang="en-US" dirty="0" smtClean="0"/>
              <a:t>stores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
            <a:ext cx="8686800" cy="585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3787259"/>
            <a:ext cx="1422184" cy="369332"/>
          </a:xfrm>
          <a:prstGeom prst="rect">
            <a:avLst/>
          </a:prstGeom>
          <a:noFill/>
        </p:spPr>
        <p:txBody>
          <a:bodyPr wrap="none" rtlCol="0">
            <a:spAutoFit/>
          </a:bodyPr>
          <a:lstStyle/>
          <a:p>
            <a:r>
              <a:rPr lang="en-US" b="1" i="1" u="sng" dirty="0" smtClean="0">
                <a:solidFill>
                  <a:srgbClr val="C00000"/>
                </a:solidFill>
              </a:rPr>
              <a:t>~best store</a:t>
            </a:r>
            <a:endParaRPr lang="en-US" b="1" i="1" u="sng" dirty="0">
              <a:solidFill>
                <a:srgbClr val="C00000"/>
              </a:solidFill>
            </a:endParaRPr>
          </a:p>
        </p:txBody>
      </p:sp>
    </p:spTree>
    <p:extLst>
      <p:ext uri="{BB962C8B-B14F-4D97-AF65-F5344CB8AC3E}">
        <p14:creationId xmlns:p14="http://schemas.microsoft.com/office/powerpoint/2010/main" val="3353800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37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715000" y="3048000"/>
            <a:ext cx="0" cy="17526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2678668"/>
            <a:ext cx="1505540" cy="369332"/>
          </a:xfrm>
          <a:prstGeom prst="rect">
            <a:avLst/>
          </a:prstGeom>
          <a:noFill/>
        </p:spPr>
        <p:txBody>
          <a:bodyPr wrap="none" rtlCol="0">
            <a:spAutoFit/>
          </a:bodyPr>
          <a:lstStyle/>
          <a:p>
            <a:r>
              <a:rPr lang="en-US" dirty="0" smtClean="0"/>
              <a:t>If 5 week run</a:t>
            </a:r>
            <a:endParaRPr lang="en-US" dirty="0"/>
          </a:p>
        </p:txBody>
      </p:sp>
      <p:cxnSp>
        <p:nvCxnSpPr>
          <p:cNvPr id="8" name="Straight Connector 7"/>
          <p:cNvCxnSpPr/>
          <p:nvPr/>
        </p:nvCxnSpPr>
        <p:spPr>
          <a:xfrm flipH="1">
            <a:off x="1066800" y="3712464"/>
            <a:ext cx="487680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762000"/>
            <a:ext cx="5860900"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~8 delivered (?)</a:t>
            </a:r>
          </a:p>
          <a:p>
            <a:r>
              <a:rPr lang="en-US" dirty="0" smtClean="0"/>
              <a:t>STAR Goal = ?</a:t>
            </a:r>
            <a:endParaRPr lang="en-US" dirty="0"/>
          </a:p>
        </p:txBody>
      </p:sp>
      <p:sp>
        <p:nvSpPr>
          <p:cNvPr id="11" name="TextBox 10"/>
          <p:cNvSpPr txBox="1"/>
          <p:nvPr/>
        </p:nvSpPr>
        <p:spPr>
          <a:xfrm>
            <a:off x="5934075" y="3924300"/>
            <a:ext cx="904415" cy="369332"/>
          </a:xfrm>
          <a:prstGeom prst="rect">
            <a:avLst/>
          </a:prstGeom>
          <a:noFill/>
        </p:spPr>
        <p:txBody>
          <a:bodyPr wrap="none" rtlCol="0">
            <a:spAutoFit/>
          </a:bodyPr>
          <a:lstStyle/>
          <a:p>
            <a:r>
              <a:rPr lang="en-US" dirty="0" smtClean="0"/>
              <a:t>~8 nb</a:t>
            </a:r>
            <a:r>
              <a:rPr lang="en-US" baseline="30000" dirty="0" smtClean="0"/>
              <a:t>-1</a:t>
            </a:r>
            <a:endParaRPr lang="en-US" baseline="30000" dirty="0"/>
          </a:p>
        </p:txBody>
      </p:sp>
      <p:cxnSp>
        <p:nvCxnSpPr>
          <p:cNvPr id="13" name="Straight Arrow Connector 12"/>
          <p:cNvCxnSpPr/>
          <p:nvPr/>
        </p:nvCxnSpPr>
        <p:spPr>
          <a:xfrm flipH="1" flipV="1">
            <a:off x="5715000" y="3712464"/>
            <a:ext cx="381000" cy="32613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10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194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67</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Mar) = +$2,034K</a:t>
            </a:r>
            <a:endParaRPr lang="en-US" dirty="0"/>
          </a:p>
        </p:txBody>
      </p:sp>
      <p:sp>
        <p:nvSpPr>
          <p:cNvPr id="3" name="Oval 2"/>
          <p:cNvSpPr/>
          <p:nvPr/>
        </p:nvSpPr>
        <p:spPr>
          <a:xfrm>
            <a:off x="7486650" y="3352006"/>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$46/MWhr</a:t>
            </a:r>
            <a:endParaRPr lang="en-US" dirty="0"/>
          </a:p>
        </p:txBody>
      </p:sp>
      <p:cxnSp>
        <p:nvCxnSpPr>
          <p:cNvPr id="6" name="Straight Arrow Connector 5"/>
          <p:cNvCxnSpPr/>
          <p:nvPr/>
        </p:nvCxnSpPr>
        <p:spPr>
          <a:xfrm flipH="1" flipV="1">
            <a:off x="7639050" y="3504406"/>
            <a:ext cx="361952" cy="616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0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p14="http://schemas.microsoft.com/office/powerpoint/2010/main" val="504463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136073</TotalTime>
  <Words>1352</Words>
  <Application>Microsoft Office PowerPoint</Application>
  <PresentationFormat>On-screen Show (4:3)</PresentationFormat>
  <Paragraphs>213</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Run 12 Plan based on 20 weeks cryo operation 23 week schedule based on 4/10/12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565</cp:revision>
  <cp:lastPrinted>2012-04-24T14:00:46Z</cp:lastPrinted>
  <dcterms:created xsi:type="dcterms:W3CDTF">2012-04-17T17:11:00Z</dcterms:created>
  <dcterms:modified xsi:type="dcterms:W3CDTF">2012-05-15T17:10:36Z</dcterms:modified>
</cp:coreProperties>
</file>