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458" r:id="rId2"/>
    <p:sldId id="532" r:id="rId3"/>
    <p:sldId id="533" r:id="rId4"/>
    <p:sldId id="496" r:id="rId5"/>
    <p:sldId id="534" r:id="rId6"/>
    <p:sldId id="536" r:id="rId7"/>
    <p:sldId id="535" r:id="rId8"/>
    <p:sldId id="461" r:id="rId9"/>
    <p:sldId id="529" r:id="rId10"/>
    <p:sldId id="530" r:id="rId11"/>
    <p:sldId id="523" r:id="rId12"/>
    <p:sldId id="456" r:id="rId13"/>
    <p:sldId id="494" r:id="rId14"/>
    <p:sldId id="531" r:id="rId15"/>
    <p:sldId id="519" r:id="rId16"/>
    <p:sldId id="528" r:id="rId17"/>
    <p:sldId id="525" r:id="rId18"/>
    <p:sldId id="521" r:id="rId19"/>
    <p:sldId id="527" r:id="rId20"/>
    <p:sldId id="518" r:id="rId21"/>
    <p:sldId id="526" r:id="rId22"/>
    <p:sldId id="522" r:id="rId23"/>
    <p:sldId id="524" r:id="rId24"/>
    <p:sldId id="510" r:id="rId25"/>
    <p:sldId id="509" r:id="rId26"/>
    <p:sldId id="462" r:id="rId27"/>
    <p:sldId id="469" r:id="rId28"/>
    <p:sldId id="470" r:id="rId29"/>
    <p:sldId id="511" r:id="rId30"/>
    <p:sldId id="512" r:id="rId31"/>
    <p:sldId id="502" r:id="rId32"/>
    <p:sldId id="500" r:id="rId33"/>
    <p:sldId id="501" r:id="rId34"/>
    <p:sldId id="490" r:id="rId35"/>
    <p:sldId id="477" r:id="rId36"/>
    <p:sldId id="476" r:id="rId37"/>
    <p:sldId id="480" r:id="rId38"/>
    <p:sldId id="492" r:id="rId39"/>
    <p:sldId id="493" r:id="rId40"/>
    <p:sldId id="489" r:id="rId41"/>
    <p:sldId id="505" r:id="rId42"/>
    <p:sldId id="507" r:id="rId43"/>
    <p:sldId id="491" r:id="rId44"/>
    <p:sldId id="503" r:id="rId45"/>
    <p:sldId id="504" r:id="rId46"/>
    <p:sldId id="471" r:id="rId47"/>
    <p:sldId id="487" r:id="rId48"/>
    <p:sldId id="467" r:id="rId49"/>
    <p:sldId id="481" r:id="rId50"/>
    <p:sldId id="483" r:id="rId51"/>
    <p:sldId id="484" r:id="rId52"/>
    <p:sldId id="485" r:id="rId53"/>
    <p:sldId id="486" r:id="rId54"/>
    <p:sldId id="479" r:id="rId55"/>
    <p:sldId id="475" r:id="rId56"/>
    <p:sldId id="452" r:id="rId57"/>
    <p:sldId id="474" r:id="rId58"/>
    <p:sldId id="473" r:id="rId59"/>
    <p:sldId id="472" r:id="rId60"/>
    <p:sldId id="468" r:id="rId61"/>
    <p:sldId id="447" r:id="rId62"/>
    <p:sldId id="460" r:id="rId63"/>
    <p:sldId id="465" r:id="rId64"/>
    <p:sldId id="345" r:id="rId65"/>
    <p:sldId id="455" r:id="rId66"/>
    <p:sldId id="453" r:id="rId67"/>
    <p:sldId id="454" r:id="rId6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3" autoAdjust="0"/>
  </p:normalViewPr>
  <p:slideViewPr>
    <p:cSldViewPr>
      <p:cViewPr>
        <p:scale>
          <a:sx n="100" d="100"/>
          <a:sy n="100" d="100"/>
        </p:scale>
        <p:origin x="-122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4/18/2012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4/18/2012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4/18/2012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4/18/2012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4/18/2012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17 Apr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Polarization issues update (E. Aschenauer)</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
        <p:nvSpPr>
          <p:cNvPr id="2" name="TextBox 1"/>
          <p:cNvSpPr txBox="1"/>
          <p:nvPr/>
        </p:nvSpPr>
        <p:spPr>
          <a:xfrm>
            <a:off x="5715000" y="6324600"/>
            <a:ext cx="2993192" cy="369332"/>
          </a:xfrm>
          <a:prstGeom prst="rect">
            <a:avLst/>
          </a:prstGeom>
          <a:noFill/>
        </p:spPr>
        <p:txBody>
          <a:bodyPr wrap="none" rtlCol="0">
            <a:spAutoFit/>
          </a:bodyPr>
          <a:lstStyle/>
          <a:p>
            <a:r>
              <a:rPr lang="en-US" dirty="0" smtClean="0"/>
              <a:t>With 17 April update of </a:t>
            </a:r>
            <a:r>
              <a:rPr lang="en-US" dirty="0" err="1" smtClean="0"/>
              <a:t>lumi</a:t>
            </a: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70716" y="6096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a:t>
            </a:r>
            <a:r>
              <a:rPr lang="en-US" sz="1600" b="1" i="1" u="sng" dirty="0" smtClean="0">
                <a:solidFill>
                  <a:srgbClr val="C00000"/>
                </a:solidFill>
              </a:rPr>
              <a:t>17 April</a:t>
            </a:r>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a:t>
            </a:r>
            <a:r>
              <a:rPr lang="en-US" sz="1600" dirty="0" smtClean="0">
                <a:solidFill>
                  <a:srgbClr val="000000"/>
                </a:solidFill>
              </a:rPr>
              <a:t>510 </a:t>
            </a:r>
            <a:r>
              <a:rPr lang="en-US" sz="1600" dirty="0">
                <a:solidFill>
                  <a:srgbClr val="000000"/>
                </a:solidFill>
              </a:rPr>
              <a:t>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smtClean="0">
                <a:solidFill>
                  <a:srgbClr val="000000"/>
                </a:solidFill>
              </a:rPr>
              <a:t>Tentative Cu-Au and Uranium-Uranium plan (subject to change)</a:t>
            </a:r>
          </a:p>
          <a:p>
            <a:pPr marL="0" indent="0" eaLnBrk="1" hangingPunct="1">
              <a:lnSpc>
                <a:spcPct val="80000"/>
              </a:lnSpc>
              <a:buNone/>
            </a:pPr>
            <a:r>
              <a:rPr lang="en-US" sz="1600" b="1" i="1" u="sng" dirty="0" smtClean="0">
                <a:solidFill>
                  <a:srgbClr val="C00000"/>
                </a:solidFill>
              </a:rPr>
              <a:t>STAR request for ~2 day √s = 15 GeV/n </a:t>
            </a:r>
            <a:r>
              <a:rPr lang="en-US" sz="1600" b="1" i="1" u="sng" dirty="0" err="1" smtClean="0">
                <a:solidFill>
                  <a:srgbClr val="C00000"/>
                </a:solidFill>
              </a:rPr>
              <a:t>AuAu</a:t>
            </a:r>
            <a:r>
              <a:rPr lang="en-US" sz="1600" b="1" i="1" u="sng" dirty="0" smtClean="0">
                <a:solidFill>
                  <a:srgbClr val="C00000"/>
                </a:solidFill>
              </a:rPr>
              <a:t> development run is pending</a:t>
            </a:r>
            <a:endParaRPr lang="en-US" sz="1600" b="1" i="1" u="sng" dirty="0">
              <a:solidFill>
                <a:srgbClr val="C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begin 1 week setup for </a:t>
            </a:r>
            <a:r>
              <a:rPr lang="en-US" sz="1600" dirty="0" smtClean="0">
                <a:solidFill>
                  <a:srgbClr val="000000"/>
                </a:solidFill>
              </a:rPr>
              <a:t>UU (with </a:t>
            </a:r>
            <a:r>
              <a:rPr lang="en-US" sz="1600" dirty="0">
                <a:solidFill>
                  <a:srgbClr val="000000"/>
                </a:solidFill>
              </a:rPr>
              <a:t>overnight stores for </a:t>
            </a:r>
            <a:r>
              <a:rPr lang="en-US" sz="1600" dirty="0" smtClean="0">
                <a:solidFill>
                  <a:srgbClr val="000000"/>
                </a:solidFill>
              </a:rPr>
              <a:t>experiments ~ Sunday night)</a:t>
            </a:r>
          </a:p>
          <a:p>
            <a:pPr eaLnBrk="1" hangingPunct="1">
              <a:lnSpc>
                <a:spcPct val="80000"/>
              </a:lnSpc>
            </a:pPr>
            <a:r>
              <a:rPr lang="en-US" sz="1600" dirty="0" smtClean="0">
                <a:solidFill>
                  <a:srgbClr val="000000"/>
                </a:solidFill>
              </a:rPr>
              <a:t>26 April (Thursday), </a:t>
            </a:r>
            <a:r>
              <a:rPr lang="en-US" sz="1600" dirty="0">
                <a:solidFill>
                  <a:srgbClr val="000000"/>
                </a:solidFill>
              </a:rPr>
              <a:t>begin </a:t>
            </a:r>
            <a:r>
              <a:rPr lang="en-US" sz="1600" b="1" i="1" u="sng" dirty="0" smtClean="0">
                <a:solidFill>
                  <a:srgbClr val="000000"/>
                </a:solidFill>
              </a:rPr>
              <a:t>3 </a:t>
            </a:r>
            <a:r>
              <a:rPr lang="en-US" sz="1600" b="1" i="1" u="sng" dirty="0">
                <a:solidFill>
                  <a:srgbClr val="000000"/>
                </a:solidFill>
              </a:rPr>
              <a:t>week </a:t>
            </a:r>
            <a:r>
              <a:rPr lang="en-US" sz="1600" b="1" i="1" u="sng" dirty="0" smtClean="0">
                <a:solidFill>
                  <a:srgbClr val="000000"/>
                </a:solidFill>
              </a:rPr>
              <a:t>UU physics run</a:t>
            </a:r>
          </a:p>
          <a:p>
            <a:pPr eaLnBrk="1" hangingPunct="1">
              <a:lnSpc>
                <a:spcPct val="80000"/>
              </a:lnSpc>
            </a:pPr>
            <a:r>
              <a:rPr lang="en-US" sz="1600" dirty="0" smtClean="0">
                <a:solidFill>
                  <a:srgbClr val="000000"/>
                </a:solidFill>
              </a:rPr>
              <a:t>17 May (Thursday)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 my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523077"/>
            <a:ext cx="3166316" cy="369332"/>
          </a:xfrm>
          <a:prstGeom prst="rect">
            <a:avLst/>
          </a:prstGeom>
          <a:noFill/>
        </p:spPr>
        <p:txBody>
          <a:bodyPr wrap="none" rtlCol="0">
            <a:spAutoFit/>
          </a:bodyPr>
          <a:lstStyle/>
          <a:p>
            <a:r>
              <a:rPr lang="en-US" b="1" i="1" u="sng" dirty="0" smtClean="0"/>
              <a:t>Total Physics Weeks = 17.6</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Feb) = +$1,825K</a:t>
            </a:r>
            <a:endParaRPr lang="en-US" dirty="0"/>
          </a:p>
        </p:txBody>
      </p:sp>
      <p:sp>
        <p:nvSpPr>
          <p:cNvPr id="3" name="Oval 2"/>
          <p:cNvSpPr/>
          <p:nvPr/>
        </p:nvSpPr>
        <p:spPr>
          <a:xfrm>
            <a:off x="7461504" y="376732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$30/MWhr</a:t>
            </a:r>
            <a:endParaRPr lang="en-US" dirty="0"/>
          </a:p>
        </p:txBody>
      </p:sp>
      <p:cxnSp>
        <p:nvCxnSpPr>
          <p:cNvPr id="6" name="Straight Arrow Connector 5"/>
          <p:cNvCxnSpPr/>
          <p:nvPr/>
        </p:nvCxnSpPr>
        <p:spPr>
          <a:xfrm flipH="1">
            <a:off x="7639050" y="3566041"/>
            <a:ext cx="361951" cy="1846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2441759" cy="369332"/>
          </a:xfrm>
          <a:prstGeom prst="rect">
            <a:avLst/>
          </a:prstGeom>
          <a:noFill/>
        </p:spPr>
        <p:txBody>
          <a:bodyPr wrap="none" rtlCol="0">
            <a:spAutoFit/>
          </a:bodyPr>
          <a:lstStyle/>
          <a:p>
            <a:r>
              <a:rPr lang="en-US" dirty="0" smtClean="0"/>
              <a:t>Thru fill 16730, 17 Apr</a:t>
            </a:r>
            <a:endParaRPr lang="en-US" dirty="0"/>
          </a:p>
        </p:txBody>
      </p:sp>
      <p:cxnSp>
        <p:nvCxnSpPr>
          <p:cNvPr id="4" name="Straight Connector 3"/>
          <p:cNvCxnSpPr/>
          <p:nvPr/>
        </p:nvCxnSpPr>
        <p:spPr>
          <a:xfrm>
            <a:off x="7143750" y="3182112"/>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2148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75452" y="1804273"/>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91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6979475" cy="646331"/>
          </a:xfrm>
          <a:prstGeom prst="rect">
            <a:avLst/>
          </a:prstGeom>
          <a:noFill/>
        </p:spPr>
        <p:txBody>
          <a:bodyPr wrap="none" rtlCol="0">
            <a:spAutoFit/>
          </a:bodyPr>
          <a:lstStyle/>
          <a:p>
            <a:r>
              <a:rPr lang="en-US" dirty="0" smtClean="0"/>
              <a:t>Blue weighted average    =  50.2% ± 0.5%, 36% below source pol</a:t>
            </a:r>
          </a:p>
          <a:p>
            <a:r>
              <a:rPr lang="en-US" dirty="0" smtClean="0"/>
              <a:t>Yellow weighted average =  53.3% ± 0.5%, 32% below source pol</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217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508000"/>
            <a:ext cx="8128000" cy="5842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61</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35052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22250"/>
            <a:ext cx="82423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120870</TotalTime>
  <Words>1272</Words>
  <Application>Microsoft Office PowerPoint</Application>
  <PresentationFormat>On-screen Show (4:3)</PresentationFormat>
  <Paragraphs>193</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524</cp:revision>
  <cp:lastPrinted>2012-04-03T15:44:33Z</cp:lastPrinted>
  <dcterms:created xsi:type="dcterms:W3CDTF">2012-04-17T17:11:00Z</dcterms:created>
  <dcterms:modified xsi:type="dcterms:W3CDTF">2012-04-18T15:49:46Z</dcterms:modified>
</cp:coreProperties>
</file>