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8" r:id="rId2"/>
    <p:sldId id="447" r:id="rId3"/>
    <p:sldId id="451" r:id="rId4"/>
    <p:sldId id="456" r:id="rId5"/>
    <p:sldId id="460" r:id="rId6"/>
    <p:sldId id="461" r:id="rId7"/>
    <p:sldId id="345" r:id="rId8"/>
    <p:sldId id="452" r:id="rId9"/>
    <p:sldId id="455" r:id="rId10"/>
    <p:sldId id="453" r:id="rId11"/>
    <p:sldId id="454" r:id="rId12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5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12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7772400" cy="3352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18 October 2011 (1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meeting)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Schedule issues (Pile)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Machine Status (Fischer)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STAR Readiness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PHENIX Readiness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" y="1219200"/>
            <a:ext cx="837954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607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Run 12 projection for √s = 193 GeV/n UU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Fischer et. Al. “RHIC </a:t>
            </a:r>
            <a:r>
              <a:rPr lang="en-US" b="1" dirty="0"/>
              <a:t>Collider Projections (FY 2012 – FY 2016</a:t>
            </a:r>
            <a:r>
              <a:rPr lang="en-US" b="1" dirty="0" smtClean="0"/>
              <a:t>)”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14 </a:t>
            </a:r>
            <a:r>
              <a:rPr lang="en-US" dirty="0"/>
              <a:t>October 2011</a:t>
            </a:r>
          </a:p>
        </p:txBody>
      </p:sp>
    </p:spTree>
    <p:extLst>
      <p:ext uri="{BB962C8B-B14F-4D97-AF65-F5344CB8AC3E}">
        <p14:creationId xmlns:p14="http://schemas.microsoft.com/office/powerpoint/2010/main" val="17725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" y="1066800"/>
            <a:ext cx="8718697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6450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Run 12 projection for √s = 200 GeV/n </a:t>
            </a:r>
            <a:r>
              <a:rPr lang="en-US" sz="2400" b="1" u="sng" dirty="0" err="1" smtClean="0"/>
              <a:t>CuAu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Fischer et. Al. “RHIC </a:t>
            </a:r>
            <a:r>
              <a:rPr lang="en-US" b="1" dirty="0"/>
              <a:t>Collider Projections (FY 2012 – FY 2016</a:t>
            </a:r>
            <a:r>
              <a:rPr lang="en-US" b="1" dirty="0" smtClean="0"/>
              <a:t>)”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14 </a:t>
            </a:r>
            <a:r>
              <a:rPr lang="en-US" dirty="0"/>
              <a:t>October 2011</a:t>
            </a:r>
          </a:p>
        </p:txBody>
      </p:sp>
    </p:spTree>
    <p:extLst>
      <p:ext uri="{BB962C8B-B14F-4D97-AF65-F5344CB8AC3E}">
        <p14:creationId xmlns:p14="http://schemas.microsoft.com/office/powerpoint/2010/main" val="267040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Run 12 the PAC recommends the following (</a:t>
            </a:r>
            <a:r>
              <a:rPr lang="en-US" sz="2000" i="1" dirty="0"/>
              <a:t>in order of priority</a:t>
            </a:r>
            <a:r>
              <a:rPr lang="en-US" sz="2000" dirty="0"/>
              <a:t>)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 </a:t>
            </a:r>
            <a:r>
              <a:rPr lang="en-US" sz="2000" dirty="0"/>
              <a:t>weeks of running with polarized proton collisions at 200 GeV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7 </a:t>
            </a:r>
            <a:r>
              <a:rPr lang="en-US" sz="2000" dirty="0"/>
              <a:t>weeks of running with polarized proton collisions at 500 GeV.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 </a:t>
            </a:r>
            <a:r>
              <a:rPr lang="en-US" sz="2000" dirty="0"/>
              <a:t>weeks of running with Cu+Au collisions at 200 GeV.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weeks of running with U+U collisions at 193 GeV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/>
              <a:t>Run13 the PAC recommends the following (</a:t>
            </a:r>
            <a:r>
              <a:rPr lang="en-US" sz="2000" i="1" dirty="0"/>
              <a:t>not </a:t>
            </a:r>
            <a:r>
              <a:rPr lang="en-US" sz="2000" dirty="0"/>
              <a:t>in order of priority)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12 weeks of running with polarized proton collisions at 500 GeV.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 week of running with polarized proton collisions at 200 GeV.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7 weeks of running with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full energy.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533400" y="228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Recommendations following the June </a:t>
            </a:r>
            <a:r>
              <a:rPr lang="en-US" sz="2400" b="1" dirty="0"/>
              <a:t>6</a:t>
            </a:r>
            <a:r>
              <a:rPr lang="en-US" sz="2400" b="1" dirty="0" smtClean="0"/>
              <a:t>-8, 2011 PAC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12 Plan based on PAC recommendation/ALD Guidance and 22 weeks cryo operation</a:t>
            </a:r>
            <a:br>
              <a:rPr lang="en-US" sz="1800" b="1" dirty="0" smtClean="0"/>
            </a:br>
            <a:r>
              <a:rPr lang="en-US" sz="1800" b="1" dirty="0" smtClean="0"/>
              <a:t>DRAFT-DRAFT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10 Jan, Cool-down to 4.5K complete in both rings begin </a:t>
            </a:r>
            <a:r>
              <a:rPr lang="en-US" sz="1800" dirty="0">
                <a:solidFill>
                  <a:srgbClr val="000000"/>
                </a:solidFill>
              </a:rPr>
              <a:t>√s = 2</a:t>
            </a:r>
            <a:r>
              <a:rPr lang="en-US" sz="1800" dirty="0" smtClean="0">
                <a:solidFill>
                  <a:srgbClr val="000000"/>
                </a:solidFill>
              </a:rPr>
              <a:t>00 </a:t>
            </a:r>
            <a:r>
              <a:rPr lang="en-US" sz="1800" dirty="0">
                <a:solidFill>
                  <a:srgbClr val="000000"/>
                </a:solidFill>
              </a:rPr>
              <a:t>GeV </a:t>
            </a:r>
            <a:r>
              <a:rPr lang="en-US" sz="1800" dirty="0" err="1" smtClean="0">
                <a:solidFill>
                  <a:srgbClr val="000000"/>
                </a:solidFill>
              </a:rPr>
              <a:t>pp</a:t>
            </a:r>
            <a:r>
              <a:rPr lang="en-US" sz="1800" dirty="0" smtClean="0">
                <a:solidFill>
                  <a:srgbClr val="000000"/>
                </a:solidFill>
              </a:rPr>
              <a:t>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17 Jan, begin 2 week ramp-up with 8 hrs/night for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31 Jan, begin 5 weeks physics with further ramp-up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6 March, end 5 </a:t>
            </a:r>
            <a:r>
              <a:rPr lang="en-US" sz="1800" dirty="0">
                <a:solidFill>
                  <a:srgbClr val="000000"/>
                </a:solidFill>
              </a:rPr>
              <a:t>week √s = 200 GeV </a:t>
            </a:r>
            <a:r>
              <a:rPr lang="en-US" sz="1800" dirty="0" err="1">
                <a:solidFill>
                  <a:srgbClr val="000000"/>
                </a:solidFill>
              </a:rPr>
              <a:t>pp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run, begin ½ week setup for </a:t>
            </a:r>
            <a:r>
              <a:rPr lang="en-US" sz="1800" dirty="0">
                <a:solidFill>
                  <a:srgbClr val="000000"/>
                </a:solidFill>
              </a:rPr>
              <a:t>√s = </a:t>
            </a:r>
            <a:r>
              <a:rPr lang="en-US" sz="1800" dirty="0" smtClean="0">
                <a:solidFill>
                  <a:srgbClr val="000000"/>
                </a:solidFill>
              </a:rPr>
              <a:t>500 </a:t>
            </a:r>
            <a:r>
              <a:rPr lang="en-US" sz="1800" dirty="0">
                <a:solidFill>
                  <a:srgbClr val="000000"/>
                </a:solidFill>
              </a:rPr>
              <a:t>GeV </a:t>
            </a:r>
            <a:r>
              <a:rPr lang="en-US" sz="1800" dirty="0" err="1">
                <a:solidFill>
                  <a:srgbClr val="000000"/>
                </a:solidFill>
              </a:rPr>
              <a:t>pp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10 March, begin 1 week ramp-up to </a:t>
            </a:r>
            <a:r>
              <a:rPr lang="en-US" sz="1800" dirty="0">
                <a:solidFill>
                  <a:srgbClr val="000000"/>
                </a:solidFill>
              </a:rPr>
              <a:t>√s = 500 </a:t>
            </a:r>
            <a:r>
              <a:rPr lang="en-US" sz="1800" dirty="0" smtClean="0">
                <a:solidFill>
                  <a:srgbClr val="000000"/>
                </a:solidFill>
              </a:rPr>
              <a:t>GeV with </a:t>
            </a:r>
            <a:r>
              <a:rPr lang="en-US" sz="1800" dirty="0">
                <a:solidFill>
                  <a:srgbClr val="000000"/>
                </a:solidFill>
              </a:rPr>
              <a:t>8 hrs/night for </a:t>
            </a:r>
            <a:r>
              <a:rPr lang="en-US" sz="1800" dirty="0" smtClean="0">
                <a:solidFill>
                  <a:srgbClr val="000000"/>
                </a:solidFill>
              </a:rPr>
              <a:t>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17 March, begin </a:t>
            </a:r>
            <a:r>
              <a:rPr lang="en-US" sz="1800" dirty="0">
                <a:solidFill>
                  <a:srgbClr val="000000"/>
                </a:solidFill>
              </a:rPr>
              <a:t>7</a:t>
            </a:r>
            <a:r>
              <a:rPr lang="en-US" sz="1800" dirty="0" smtClean="0">
                <a:solidFill>
                  <a:srgbClr val="000000"/>
                </a:solidFill>
              </a:rPr>
              <a:t> week </a:t>
            </a:r>
            <a:r>
              <a:rPr lang="en-US" sz="1800" dirty="0" err="1" smtClean="0">
                <a:solidFill>
                  <a:srgbClr val="000000"/>
                </a:solidFill>
              </a:rPr>
              <a:t>pp</a:t>
            </a:r>
            <a:r>
              <a:rPr lang="en-US" sz="1800" dirty="0" smtClean="0">
                <a:solidFill>
                  <a:srgbClr val="000000"/>
                </a:solidFill>
              </a:rPr>
              <a:t>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</a:rPr>
              <a:t>5</a:t>
            </a:r>
            <a:r>
              <a:rPr lang="en-US" sz="1800" dirty="0" smtClean="0">
                <a:solidFill>
                  <a:srgbClr val="000000"/>
                </a:solidFill>
              </a:rPr>
              <a:t> May, end </a:t>
            </a:r>
            <a:r>
              <a:rPr lang="en-US" sz="1800" dirty="0">
                <a:solidFill>
                  <a:srgbClr val="000000"/>
                </a:solidFill>
              </a:rPr>
              <a:t>7</a:t>
            </a:r>
            <a:r>
              <a:rPr lang="en-US" sz="1800" dirty="0" smtClean="0">
                <a:solidFill>
                  <a:srgbClr val="000000"/>
                </a:solidFill>
              </a:rPr>
              <a:t> week </a:t>
            </a:r>
            <a:r>
              <a:rPr lang="en-US" sz="1800" dirty="0" err="1" smtClean="0">
                <a:solidFill>
                  <a:srgbClr val="000000"/>
                </a:solidFill>
              </a:rPr>
              <a:t>pp</a:t>
            </a:r>
            <a:r>
              <a:rPr lang="en-US" sz="1800" dirty="0" smtClean="0">
                <a:solidFill>
                  <a:srgbClr val="000000"/>
                </a:solidFill>
              </a:rPr>
              <a:t> physics run at √s = 500 GeV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17.4 cryo-weeks to this point, </a:t>
            </a:r>
            <a:r>
              <a:rPr lang="en-US" sz="1800" b="1" dirty="0" smtClean="0">
                <a:solidFill>
                  <a:srgbClr val="FE3210"/>
                </a:solidFill>
              </a:rPr>
              <a:t>schedule beyond this point to be determined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If Uranium…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</a:rPr>
              <a:t>5</a:t>
            </a:r>
            <a:r>
              <a:rPr lang="en-US" sz="1800" dirty="0" smtClean="0">
                <a:solidFill>
                  <a:srgbClr val="000000"/>
                </a:solidFill>
              </a:rPr>
              <a:t> May, begin 1 week setup for √s = 193 GeV/n UU (no overnight stores for experiments)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12 May, begin 3 week </a:t>
            </a:r>
            <a:r>
              <a:rPr lang="en-US" sz="1800" dirty="0">
                <a:solidFill>
                  <a:srgbClr val="000000"/>
                </a:solidFill>
              </a:rPr>
              <a:t>√s = 193 GeV/n UU physics run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2 Jun, end 3 week √</a:t>
            </a:r>
            <a:r>
              <a:rPr lang="en-US" sz="1800" dirty="0">
                <a:solidFill>
                  <a:srgbClr val="000000"/>
                </a:solidFill>
              </a:rPr>
              <a:t>s = 193 GeV/n </a:t>
            </a:r>
            <a:r>
              <a:rPr lang="en-US" sz="1800" dirty="0" smtClean="0">
                <a:solidFill>
                  <a:srgbClr val="000000"/>
                </a:solidFill>
              </a:rPr>
              <a:t>UU physics run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5 June, cryo warm-up complete (22.0 cryo-weeks)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7150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Consistent with </a:t>
            </a:r>
            <a:r>
              <a:rPr lang="en-US" b="1" dirty="0"/>
              <a:t>Fischer et. al. “RHIC Collider Projections (FY 2012 – FY 2016)”          </a:t>
            </a:r>
            <a:r>
              <a:rPr lang="en-US" dirty="0"/>
              <a:t>14 October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18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77000" y="3962400"/>
            <a:ext cx="609600" cy="838200"/>
          </a:xfrm>
          <a:prstGeom prst="ellipse">
            <a:avLst/>
          </a:prstGeom>
          <a:pattFill prst="pct10">
            <a:fgClr>
              <a:prstClr val="black"/>
            </a:fgClr>
            <a:bgClr>
              <a:prstClr val="white"/>
            </a:bgClr>
          </a:pattFill>
          <a:ln>
            <a:solidFill>
              <a:srgbClr val="FE3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4038600"/>
            <a:ext cx="19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beams/schedule</a:t>
            </a:r>
          </a:p>
          <a:p>
            <a:r>
              <a:rPr lang="en-US" dirty="0" smtClean="0"/>
              <a:t>to be determined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6858000" y="4361766"/>
            <a:ext cx="381000" cy="57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6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991600" cy="618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Cryogenic System </a:t>
            </a:r>
            <a:r>
              <a:rPr lang="en-US" sz="1400" b="1" dirty="0" smtClean="0"/>
              <a:t>Cool-down </a:t>
            </a:r>
            <a:r>
              <a:rPr lang="en-US" sz="1400" b="1" dirty="0"/>
              <a:t>Projection based on Full Compressor Power Starting on January 3, 2012</a:t>
            </a:r>
          </a:p>
          <a:p>
            <a:r>
              <a:rPr lang="en-US" sz="1400" dirty="0" smtClean="0"/>
              <a:t>10/17/11 – D. Lederle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.5 to 1 MW – Nov 10, 2011 through Dec 4, 2011 </a:t>
            </a:r>
            <a:r>
              <a:rPr lang="en-US" sz="1400" dirty="0"/>
              <a:t>(temporary peaks up to 2 MW)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Scrub of RHIC rings and cryo plant, 14 atm pressure test of blue sextants 2/3 and 8/9 M-lines.  Main compressor testing and scrub.</a:t>
            </a:r>
          </a:p>
          <a:p>
            <a:r>
              <a:rPr lang="en-US" sz="1400" dirty="0"/>
              <a:t>                          </a:t>
            </a:r>
          </a:p>
          <a:p>
            <a:r>
              <a:rPr lang="en-US" sz="1400" b="1" dirty="0"/>
              <a:t>2.8 MW – Dec 5, 2011 through Jan 2, 2012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        </a:t>
            </a:r>
            <a:r>
              <a:rPr lang="en-US" sz="1400" dirty="0"/>
              <a:t>12/05/11      Start 45K </a:t>
            </a:r>
            <a:r>
              <a:rPr lang="en-US" sz="1400" dirty="0" smtClean="0"/>
              <a:t>cool-down </a:t>
            </a:r>
            <a:r>
              <a:rPr lang="en-US" sz="1400" dirty="0"/>
              <a:t>of cryo plant</a:t>
            </a:r>
          </a:p>
          <a:p>
            <a:r>
              <a:rPr lang="en-US" sz="1400" dirty="0"/>
              <a:t>         12/06/11      Start 45K wave in both RHIC rings</a:t>
            </a:r>
          </a:p>
          <a:p>
            <a:r>
              <a:rPr lang="en-US" sz="1400" dirty="0"/>
              <a:t>        </a:t>
            </a:r>
          </a:p>
          <a:p>
            <a:r>
              <a:rPr lang="en-US" sz="1400" b="1" dirty="0"/>
              <a:t>6 to 8 MW – Jan 3, 2012 through Jan 8, 2012</a:t>
            </a:r>
            <a:endParaRPr lang="en-US" sz="1400" dirty="0"/>
          </a:p>
          <a:p>
            <a:r>
              <a:rPr lang="en-US" sz="1400" b="1" dirty="0"/>
              <a:t>        </a:t>
            </a:r>
            <a:endParaRPr lang="en-US" sz="1400" dirty="0"/>
          </a:p>
          <a:p>
            <a:r>
              <a:rPr lang="en-US" sz="1400" b="1" dirty="0"/>
              <a:t>         </a:t>
            </a:r>
            <a:r>
              <a:rPr lang="en-US" sz="1400" dirty="0"/>
              <a:t>01/02/12      First liquid helium delivery</a:t>
            </a:r>
          </a:p>
          <a:p>
            <a:r>
              <a:rPr lang="en-US" sz="1400" b="1" dirty="0"/>
              <a:t>         </a:t>
            </a:r>
            <a:r>
              <a:rPr lang="en-US" sz="1400" dirty="0"/>
              <a:t>01/03/12      Start 4K wave in Blue ring, Hi potting (3 days)</a:t>
            </a:r>
          </a:p>
          <a:p>
            <a:r>
              <a:rPr lang="fr-FR" sz="1400" dirty="0"/>
              <a:t>         01/04/12      Second liquid helium delivery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01</a:t>
            </a:r>
            <a:r>
              <a:rPr lang="fr-FR" sz="1400" dirty="0"/>
              <a:t>/05/12      Third liquid helium </a:t>
            </a:r>
            <a:r>
              <a:rPr lang="fr-FR" sz="1400" dirty="0" smtClean="0"/>
              <a:t>delivery</a:t>
            </a:r>
            <a:endParaRPr lang="fr-FR" sz="1400" dirty="0"/>
          </a:p>
          <a:p>
            <a:r>
              <a:rPr lang="fr-FR" sz="1400" dirty="0"/>
              <a:t>         01/06/12      Estimate </a:t>
            </a:r>
            <a:r>
              <a:rPr lang="fr-FR" sz="1400" dirty="0" err="1"/>
              <a:t>blue</a:t>
            </a:r>
            <a:r>
              <a:rPr lang="fr-FR" sz="1400" dirty="0"/>
              <a:t> ring cold and stable, soak complete, ready </a:t>
            </a:r>
            <a:r>
              <a:rPr lang="fr-FR" sz="1400" dirty="0" smtClean="0"/>
              <a:t>for </a:t>
            </a:r>
            <a:r>
              <a:rPr lang="en-US" sz="1400" dirty="0" smtClean="0"/>
              <a:t>magnet </a:t>
            </a:r>
            <a:r>
              <a:rPr lang="en-US" sz="1400" dirty="0"/>
              <a:t>powering.</a:t>
            </a:r>
          </a:p>
          <a:p>
            <a:r>
              <a:rPr lang="en-US" sz="1400" dirty="0" smtClean="0"/>
              <a:t>         01</a:t>
            </a:r>
            <a:r>
              <a:rPr lang="en-US" sz="1400" dirty="0"/>
              <a:t>/06/12      Start 4K wave in Yellow ring, Hi potting (3 days)</a:t>
            </a:r>
          </a:p>
          <a:p>
            <a:r>
              <a:rPr lang="en-US" sz="1400" dirty="0"/>
              <a:t>         01/07/12      Fourth liquid helium delivery</a:t>
            </a:r>
          </a:p>
          <a:p>
            <a:r>
              <a:rPr lang="en-US" sz="1400" dirty="0"/>
              <a:t>         01/08/12      Estimate yellow ring cold and stable, soak complete, ready </a:t>
            </a:r>
            <a:r>
              <a:rPr lang="en-US" sz="1400" dirty="0" smtClean="0"/>
              <a:t>for </a:t>
            </a:r>
            <a:r>
              <a:rPr lang="en-US" sz="1400" dirty="0"/>
              <a:t>magnet powering.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5 MW starting on Jan 8, 2012</a:t>
            </a:r>
          </a:p>
          <a:p>
            <a:r>
              <a:rPr lang="en-US" sz="1400" dirty="0"/>
              <a:t> </a:t>
            </a:r>
          </a:p>
          <a:p>
            <a:r>
              <a:rPr lang="cs-CZ" sz="1400" b="1" dirty="0"/>
              <a:t>         </a:t>
            </a:r>
            <a:r>
              <a:rPr lang="cs-CZ" sz="1400" dirty="0"/>
              <a:t>01/08/12      Start T7 turbine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73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667000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5" y="1447800"/>
            <a:ext cx="8357376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Fischer et. al. “RHIC </a:t>
            </a:r>
            <a:r>
              <a:rPr lang="en-US" b="1" dirty="0"/>
              <a:t>Collider Projections (FY 2012 – FY 2016</a:t>
            </a:r>
            <a:r>
              <a:rPr lang="en-US" b="1" dirty="0" smtClean="0"/>
              <a:t>)”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14 </a:t>
            </a:r>
            <a:r>
              <a:rPr lang="en-US" dirty="0"/>
              <a:t>October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" y="914400"/>
            <a:ext cx="8759632" cy="4897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573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Run 12 projection for √s = 200 GeV </a:t>
            </a:r>
            <a:r>
              <a:rPr lang="en-US" sz="2400" b="1" u="sng" dirty="0" err="1" smtClean="0"/>
              <a:t>pp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Fischer et. Al. “RHIC </a:t>
            </a:r>
            <a:r>
              <a:rPr lang="en-US" b="1" dirty="0"/>
              <a:t>Collider Projections (FY 2012 – FY 2016</a:t>
            </a:r>
            <a:r>
              <a:rPr lang="en-US" b="1" dirty="0" smtClean="0"/>
              <a:t>)”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14 </a:t>
            </a:r>
            <a:r>
              <a:rPr lang="en-US" dirty="0"/>
              <a:t>October 2011</a:t>
            </a:r>
          </a:p>
        </p:txBody>
      </p:sp>
    </p:spTree>
    <p:extLst>
      <p:ext uri="{BB962C8B-B14F-4D97-AF65-F5344CB8AC3E}">
        <p14:creationId xmlns:p14="http://schemas.microsoft.com/office/powerpoint/2010/main" val="28210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0" y="1143000"/>
            <a:ext cx="8583122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381000"/>
            <a:ext cx="573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Run 12 projection for √s = 500 GeV </a:t>
            </a:r>
            <a:r>
              <a:rPr lang="en-US" sz="2400" b="1" u="sng" dirty="0" err="1" smtClean="0"/>
              <a:t>pp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Fischer et. Al. “RHIC </a:t>
            </a:r>
            <a:r>
              <a:rPr lang="en-US" b="1" dirty="0"/>
              <a:t>Collider Projections (FY 2012 – FY 2016</a:t>
            </a:r>
            <a:r>
              <a:rPr lang="en-US" b="1" dirty="0" smtClean="0"/>
              <a:t>)”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14 </a:t>
            </a:r>
            <a:r>
              <a:rPr lang="en-US" dirty="0"/>
              <a:t>October 2011</a:t>
            </a:r>
          </a:p>
        </p:txBody>
      </p:sp>
    </p:spTree>
    <p:extLst>
      <p:ext uri="{BB962C8B-B14F-4D97-AF65-F5344CB8AC3E}">
        <p14:creationId xmlns:p14="http://schemas.microsoft.com/office/powerpoint/2010/main" val="340222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67980</TotalTime>
  <Words>503</Words>
  <Application>Microsoft Macintosh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Run 12 RHIC Machine/Experiments Meeting</vt:lpstr>
      <vt:lpstr>PowerPoint Presentation</vt:lpstr>
      <vt:lpstr>Run 12 Plan based on PAC recommendation/ALD Guidance and 22 weeks cryo operation DRAFT-DRAFT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Philip Pile</cp:lastModifiedBy>
  <cp:revision>333</cp:revision>
  <dcterms:created xsi:type="dcterms:W3CDTF">2010-05-18T15:33:59Z</dcterms:created>
  <dcterms:modified xsi:type="dcterms:W3CDTF">2011-10-18T15:04:52Z</dcterms:modified>
</cp:coreProperties>
</file>