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458" r:id="rId2"/>
    <p:sldId id="532" r:id="rId3"/>
    <p:sldId id="576" r:id="rId4"/>
    <p:sldId id="557" r:id="rId5"/>
    <p:sldId id="583" r:id="rId6"/>
    <p:sldId id="582" r:id="rId7"/>
    <p:sldId id="461" r:id="rId8"/>
    <p:sldId id="456" r:id="rId9"/>
    <p:sldId id="537" r:id="rId10"/>
    <p:sldId id="572" r:id="rId11"/>
    <p:sldId id="556" r:id="rId12"/>
    <p:sldId id="477" r:id="rId13"/>
    <p:sldId id="574" r:id="rId14"/>
    <p:sldId id="570" r:id="rId15"/>
    <p:sldId id="577" r:id="rId16"/>
    <p:sldId id="578" r:id="rId17"/>
    <p:sldId id="579" r:id="rId18"/>
    <p:sldId id="580" r:id="rId19"/>
    <p:sldId id="575" r:id="rId20"/>
    <p:sldId id="533" r:id="rId21"/>
    <p:sldId id="549" r:id="rId22"/>
    <p:sldId id="562" r:id="rId23"/>
    <p:sldId id="564" r:id="rId24"/>
    <p:sldId id="571" r:id="rId25"/>
    <p:sldId id="566" r:id="rId26"/>
    <p:sldId id="567" r:id="rId27"/>
    <p:sldId id="563" r:id="rId28"/>
    <p:sldId id="560" r:id="rId29"/>
    <p:sldId id="559" r:id="rId30"/>
    <p:sldId id="573" r:id="rId31"/>
    <p:sldId id="558" r:id="rId32"/>
    <p:sldId id="561" r:id="rId33"/>
    <p:sldId id="554" r:id="rId34"/>
    <p:sldId id="551" r:id="rId35"/>
    <p:sldId id="552" r:id="rId36"/>
    <p:sldId id="548" r:id="rId37"/>
    <p:sldId id="547" r:id="rId38"/>
    <p:sldId id="496" r:id="rId39"/>
    <p:sldId id="536" r:id="rId40"/>
    <p:sldId id="529" r:id="rId41"/>
    <p:sldId id="535" r:id="rId42"/>
    <p:sldId id="545" r:id="rId43"/>
    <p:sldId id="530" r:id="rId44"/>
    <p:sldId id="523" r:id="rId45"/>
    <p:sldId id="494" r:id="rId46"/>
    <p:sldId id="531" r:id="rId47"/>
    <p:sldId id="519" r:id="rId48"/>
    <p:sldId id="528" r:id="rId49"/>
    <p:sldId id="525" r:id="rId50"/>
    <p:sldId id="521" r:id="rId51"/>
    <p:sldId id="527" r:id="rId52"/>
    <p:sldId id="518" r:id="rId53"/>
    <p:sldId id="526" r:id="rId54"/>
    <p:sldId id="522" r:id="rId55"/>
    <p:sldId id="524" r:id="rId56"/>
    <p:sldId id="510" r:id="rId57"/>
    <p:sldId id="509" r:id="rId58"/>
    <p:sldId id="502" r:id="rId59"/>
    <p:sldId id="500" r:id="rId60"/>
    <p:sldId id="501" r:id="rId61"/>
    <p:sldId id="490" r:id="rId62"/>
    <p:sldId id="476" r:id="rId63"/>
    <p:sldId id="480" r:id="rId64"/>
    <p:sldId id="492" r:id="rId65"/>
    <p:sldId id="493" r:id="rId66"/>
    <p:sldId id="489" r:id="rId67"/>
    <p:sldId id="505" r:id="rId68"/>
    <p:sldId id="507" r:id="rId69"/>
    <p:sldId id="491" r:id="rId70"/>
    <p:sldId id="503" r:id="rId71"/>
    <p:sldId id="504" r:id="rId72"/>
    <p:sldId id="471" r:id="rId73"/>
    <p:sldId id="487" r:id="rId74"/>
    <p:sldId id="467" r:id="rId75"/>
    <p:sldId id="481" r:id="rId76"/>
    <p:sldId id="483" r:id="rId77"/>
    <p:sldId id="484" r:id="rId78"/>
    <p:sldId id="485" r:id="rId79"/>
    <p:sldId id="486" r:id="rId80"/>
    <p:sldId id="479" r:id="rId81"/>
    <p:sldId id="475" r:id="rId82"/>
    <p:sldId id="452" r:id="rId83"/>
    <p:sldId id="474" r:id="rId84"/>
    <p:sldId id="473" r:id="rId85"/>
    <p:sldId id="472" r:id="rId86"/>
    <p:sldId id="468" r:id="rId87"/>
    <p:sldId id="447" r:id="rId88"/>
    <p:sldId id="460" r:id="rId89"/>
    <p:sldId id="465" r:id="rId90"/>
    <p:sldId id="345" r:id="rId91"/>
    <p:sldId id="455" r:id="rId92"/>
    <p:sldId id="453" r:id="rId93"/>
    <p:sldId id="454" r:id="rId9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4FD0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7" autoAdjust="0"/>
    <p:restoredTop sz="98978" autoAdjust="0"/>
  </p:normalViewPr>
  <p:slideViewPr>
    <p:cSldViewPr>
      <p:cViewPr>
        <p:scale>
          <a:sx n="110" d="100"/>
          <a:sy n="110" d="100"/>
        </p:scale>
        <p:origin x="-1044" y="-72"/>
      </p:cViewPr>
      <p:guideLst>
        <p:guide orient="horz" pos="2160"/>
        <p:guide pos="2880"/>
      </p:guideLst>
    </p:cSldViewPr>
  </p:slideViewPr>
  <p:outlineViewPr>
    <p:cViewPr>
      <p:scale>
        <a:sx n="33" d="100"/>
        <a:sy n="33" d="100"/>
      </p:scale>
      <p:origin x="0" y="26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4" y="3"/>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6/19/2012</a:t>
            </a:fld>
            <a:endParaRPr lang="en-US"/>
          </a:p>
        </p:txBody>
      </p:sp>
      <p:sp>
        <p:nvSpPr>
          <p:cNvPr id="4" name="Footer Placeholder 3"/>
          <p:cNvSpPr>
            <a:spLocks noGrp="1"/>
          </p:cNvSpPr>
          <p:nvPr>
            <p:ph type="ftr" sz="quarter" idx="2"/>
          </p:nvPr>
        </p:nvSpPr>
        <p:spPr>
          <a:xfrm>
            <a:off x="1" y="8830288"/>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4" y="8830288"/>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4" y="3"/>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6/19/2012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0288"/>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4" y="8830288"/>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6/19/2012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6/19/2012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6/19/2012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6/19/2012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hichome.bnl.gov/AGS/Operations/Run12/Run12_Lumi_100Cu_100Au.xlsx"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19 </a:t>
            </a:r>
            <a:r>
              <a:rPr lang="en-US" dirty="0" smtClean="0">
                <a:solidFill>
                  <a:schemeClr val="tx1"/>
                </a:solidFill>
              </a:rPr>
              <a:t>Jun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a:t>
            </a:r>
            <a:r>
              <a:rPr lang="en-US" sz="1600" dirty="0" smtClean="0">
                <a:solidFill>
                  <a:schemeClr val="tx1"/>
                </a:solidFill>
              </a:rPr>
              <a:t>Reports</a:t>
            </a:r>
          </a:p>
          <a:p>
            <a:pPr marL="285750" lvl="0" indent="-285750">
              <a:buFont typeface="Arial" pitchFamily="34" charset="0"/>
              <a:buChar char="•"/>
            </a:pPr>
            <a:r>
              <a:rPr lang="en-US" sz="1600" dirty="0" smtClean="0">
                <a:solidFill>
                  <a:schemeClr val="tx1"/>
                </a:solidFill>
              </a:rPr>
              <a:t>STAR/</a:t>
            </a:r>
            <a:r>
              <a:rPr lang="en-US" sz="1600" dirty="0" err="1" smtClean="0">
                <a:solidFill>
                  <a:schemeClr val="tx1"/>
                </a:solidFill>
              </a:rPr>
              <a:t>AnDY</a:t>
            </a:r>
            <a:r>
              <a:rPr lang="en-US" sz="1600" dirty="0" smtClean="0">
                <a:solidFill>
                  <a:schemeClr val="tx1"/>
                </a:solidFill>
              </a:rPr>
              <a:t> request for collisions at 2:00</a:t>
            </a:r>
            <a:endParaRPr lang="en-US" sz="1600" dirty="0" smtClean="0">
              <a:solidFill>
                <a:schemeClr val="tx1"/>
              </a:solidFill>
            </a:endParaRP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26"/>
            <a:ext cx="8686800" cy="680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4200" y="152400"/>
            <a:ext cx="2723823" cy="369332"/>
          </a:xfrm>
          <a:prstGeom prst="rect">
            <a:avLst/>
          </a:prstGeom>
          <a:noFill/>
        </p:spPr>
        <p:txBody>
          <a:bodyPr wrap="none" rtlCol="0">
            <a:spAutoFit/>
          </a:bodyPr>
          <a:lstStyle/>
          <a:p>
            <a:r>
              <a:rPr lang="en-US" dirty="0" smtClean="0"/>
              <a:t>Stores 16940 thru 16959</a:t>
            </a:r>
            <a:endParaRPr lang="en-US" dirty="0"/>
          </a:p>
        </p:txBody>
      </p:sp>
    </p:spTree>
    <p:extLst>
      <p:ext uri="{BB962C8B-B14F-4D97-AF65-F5344CB8AC3E}">
        <p14:creationId xmlns:p14="http://schemas.microsoft.com/office/powerpoint/2010/main" val="205978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58595" y="304800"/>
            <a:ext cx="5625771"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~11 delivered</a:t>
            </a:r>
          </a:p>
          <a:p>
            <a:r>
              <a:rPr lang="en-US" dirty="0" smtClean="0"/>
              <a:t>STAR Goal = ~5 nb</a:t>
            </a:r>
            <a:r>
              <a:rPr lang="en-US" baseline="30000" dirty="0" smtClean="0"/>
              <a:t>-1</a:t>
            </a:r>
            <a:r>
              <a:rPr lang="en-US" dirty="0" smtClean="0"/>
              <a:t> sampled, ~8 </a:t>
            </a:r>
            <a:r>
              <a:rPr lang="en-US" dirty="0"/>
              <a:t>nb</a:t>
            </a:r>
            <a:r>
              <a:rPr lang="en-US" baseline="30000" dirty="0"/>
              <a:t>-1</a:t>
            </a:r>
            <a:r>
              <a:rPr lang="en-US" dirty="0"/>
              <a:t> </a:t>
            </a:r>
            <a:r>
              <a:rPr lang="en-US" dirty="0" smtClean="0"/>
              <a:t>delivered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91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9988" y="935037"/>
            <a:ext cx="4572000" cy="329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75" y="1173163"/>
            <a:ext cx="4572000" cy="291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spTree>
    <p:extLst>
      <p:ext uri="{BB962C8B-B14F-4D97-AF65-F5344CB8AC3E}">
        <p14:creationId xmlns:p14="http://schemas.microsoft.com/office/powerpoint/2010/main" val="49429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75" y="1171575"/>
            <a:ext cx="4572000" cy="291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8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58595" y="304800"/>
            <a:ext cx="5625771"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~11 delivered</a:t>
            </a:r>
          </a:p>
          <a:p>
            <a:r>
              <a:rPr lang="en-US" dirty="0" smtClean="0"/>
              <a:t>STAR Goal = ~5 nb</a:t>
            </a:r>
            <a:r>
              <a:rPr lang="en-US" baseline="30000" dirty="0" smtClean="0"/>
              <a:t>-1</a:t>
            </a:r>
            <a:r>
              <a:rPr lang="en-US" dirty="0" smtClean="0"/>
              <a:t> sampled, ~8 </a:t>
            </a:r>
            <a:r>
              <a:rPr lang="en-US" dirty="0"/>
              <a:t>nb</a:t>
            </a:r>
            <a:r>
              <a:rPr lang="en-US" baseline="30000" dirty="0"/>
              <a:t>-1</a:t>
            </a:r>
            <a:r>
              <a:rPr lang="en-US" dirty="0"/>
              <a:t> </a:t>
            </a:r>
            <a:r>
              <a:rPr lang="en-US" dirty="0" smtClean="0"/>
              <a:t>delivered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311275"/>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06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281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spTree>
    <p:extLst>
      <p:ext uri="{BB962C8B-B14F-4D97-AF65-F5344CB8AC3E}">
        <p14:creationId xmlns:p14="http://schemas.microsoft.com/office/powerpoint/2010/main" val="181805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1575"/>
            <a:ext cx="7078663"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10537" y="1916668"/>
            <a:ext cx="968535" cy="369332"/>
          </a:xfrm>
          <a:prstGeom prst="rect">
            <a:avLst/>
          </a:prstGeom>
          <a:noFill/>
        </p:spPr>
        <p:txBody>
          <a:bodyPr wrap="none" rtlCol="0">
            <a:spAutoFit/>
          </a:bodyPr>
          <a:lstStyle/>
          <a:p>
            <a:r>
              <a:rPr lang="en-US" dirty="0" smtClean="0"/>
              <a:t>368 </a:t>
            </a:r>
            <a:r>
              <a:rPr lang="en-US" dirty="0" smtClean="0">
                <a:latin typeface="Symbol" pitchFamily="18" charset="2"/>
              </a:rPr>
              <a:t>m</a:t>
            </a:r>
            <a:r>
              <a:rPr lang="en-US" dirty="0" smtClean="0"/>
              <a:t>b</a:t>
            </a:r>
            <a:r>
              <a:rPr lang="en-US" baseline="30000" dirty="0" smtClean="0"/>
              <a:t>-1</a:t>
            </a:r>
            <a:endParaRPr lang="en-US" baseline="30000" dirty="0"/>
          </a:p>
        </p:txBody>
      </p:sp>
      <p:cxnSp>
        <p:nvCxnSpPr>
          <p:cNvPr id="6" name="Straight Arrow Connector 5"/>
          <p:cNvCxnSpPr/>
          <p:nvPr/>
        </p:nvCxnSpPr>
        <p:spPr>
          <a:xfrm flipH="1">
            <a:off x="7772400" y="22098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53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562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 6 June update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61191" y="533400"/>
            <a:ext cx="8686800" cy="618232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dirty="0"/>
              <a:t>17 Jan, Begin cool-down to 4.5K </a:t>
            </a:r>
          </a:p>
          <a:p>
            <a:pPr eaLnBrk="1" hangingPunct="1">
              <a:lnSpc>
                <a:spcPct val="80000"/>
              </a:lnSpc>
            </a:pPr>
            <a:r>
              <a:rPr lang="en-US" sz="1600" dirty="0"/>
              <a:t>20 Jan, Cool-down to 4.5K in </a:t>
            </a:r>
            <a:r>
              <a:rPr lang="en-US" sz="1600" dirty="0" smtClean="0"/>
              <a:t>Blue and Yellow </a:t>
            </a:r>
            <a:r>
              <a:rPr lang="en-US" sz="1600" dirty="0"/>
              <a:t>Ring complete, begin magnet setup</a:t>
            </a:r>
          </a:p>
          <a:p>
            <a:pPr eaLnBrk="1" hangingPunct="1">
              <a:lnSpc>
                <a:spcPct val="80000"/>
              </a:lnSpc>
            </a:pPr>
            <a:r>
              <a:rPr lang="en-US" sz="1600" dirty="0" smtClean="0"/>
              <a:t>21-28 </a:t>
            </a:r>
            <a:r>
              <a:rPr lang="en-US" sz="1600" dirty="0"/>
              <a:t>Jan, </a:t>
            </a:r>
            <a:r>
              <a:rPr lang="en-US" sz="1600" dirty="0" err="1" smtClean="0"/>
              <a:t>pp</a:t>
            </a:r>
            <a:r>
              <a:rPr lang="en-US" sz="1600" dirty="0" smtClean="0"/>
              <a:t> injection setup </a:t>
            </a:r>
          </a:p>
          <a:p>
            <a:pPr eaLnBrk="1" hangingPunct="1">
              <a:lnSpc>
                <a:spcPct val="80000"/>
              </a:lnSpc>
            </a:pPr>
            <a:r>
              <a:rPr lang="en-US" sz="1600" dirty="0" smtClean="0"/>
              <a:t>28 Jan-3 Feb, LLRF, Ramp and store setup, begin 8 </a:t>
            </a:r>
            <a:r>
              <a:rPr lang="en-US" sz="1600" dirty="0" err="1" smtClean="0"/>
              <a:t>hr</a:t>
            </a:r>
            <a:r>
              <a:rPr lang="en-US" sz="1600" dirty="0" smtClean="0"/>
              <a:t>/night for experiments</a:t>
            </a:r>
            <a:endParaRPr lang="en-US" sz="1600" dirty="0"/>
          </a:p>
          <a:p>
            <a:pPr eaLnBrk="1" hangingPunct="1">
              <a:lnSpc>
                <a:spcPct val="80000"/>
              </a:lnSpc>
            </a:pPr>
            <a:r>
              <a:rPr lang="en-US" sz="1600" dirty="0" smtClean="0"/>
              <a:t>3-10 Feb, 1 </a:t>
            </a:r>
            <a:r>
              <a:rPr lang="en-US" sz="1600" dirty="0"/>
              <a:t>week ramp-up with 8 </a:t>
            </a:r>
            <a:r>
              <a:rPr lang="en-US" sz="1600" dirty="0" err="1"/>
              <a:t>hrs</a:t>
            </a:r>
            <a:r>
              <a:rPr lang="en-US" sz="1600" dirty="0"/>
              <a:t>/night for experiments</a:t>
            </a:r>
          </a:p>
          <a:p>
            <a:pPr eaLnBrk="1" hangingPunct="1">
              <a:lnSpc>
                <a:spcPct val="80000"/>
              </a:lnSpc>
            </a:pPr>
            <a:r>
              <a:rPr lang="en-US" sz="1600" dirty="0" smtClean="0"/>
              <a:t>10 </a:t>
            </a:r>
            <a:r>
              <a:rPr lang="en-US" sz="1600" dirty="0"/>
              <a:t>Feb, </a:t>
            </a:r>
            <a:r>
              <a:rPr lang="en-US" sz="1600" dirty="0" smtClean="0"/>
              <a:t>with store # 16397,  begin </a:t>
            </a:r>
            <a:r>
              <a:rPr lang="en-US" sz="1600" i="1" dirty="0"/>
              <a:t>4</a:t>
            </a:r>
            <a:r>
              <a:rPr lang="en-US" sz="1600" i="1" dirty="0" smtClean="0"/>
              <a:t> </a:t>
            </a:r>
            <a:r>
              <a:rPr lang="en-US" sz="1600" i="1" dirty="0"/>
              <a:t>weeks </a:t>
            </a:r>
            <a:r>
              <a:rPr lang="en-US" sz="1600" i="1" dirty="0" err="1" smtClean="0"/>
              <a:t>pp</a:t>
            </a:r>
            <a:r>
              <a:rPr lang="en-US" sz="1600" i="1" dirty="0" smtClean="0"/>
              <a:t> physics </a:t>
            </a:r>
            <a:r>
              <a:rPr lang="en-US" sz="1600" dirty="0"/>
              <a:t>with further </a:t>
            </a:r>
            <a:r>
              <a:rPr lang="en-US" sz="1600" dirty="0" smtClean="0"/>
              <a:t>ramp-up</a:t>
            </a:r>
          </a:p>
          <a:p>
            <a:pPr eaLnBrk="1" hangingPunct="1">
              <a:lnSpc>
                <a:spcPct val="80000"/>
              </a:lnSpc>
            </a:pPr>
            <a:r>
              <a:rPr lang="en-US" sz="1600" dirty="0" smtClean="0"/>
              <a:t>16 Feb, 24/7 stores begin</a:t>
            </a:r>
          </a:p>
          <a:p>
            <a:pPr eaLnBrk="1" hangingPunct="1">
              <a:lnSpc>
                <a:spcPct val="80000"/>
              </a:lnSpc>
            </a:pPr>
            <a:r>
              <a:rPr lang="en-US" sz="1600" dirty="0" smtClean="0"/>
              <a:t>12 (Monday) </a:t>
            </a:r>
            <a:r>
              <a:rPr lang="en-US" sz="1600" dirty="0"/>
              <a:t>March, </a:t>
            </a:r>
            <a:r>
              <a:rPr lang="en-US" sz="1600" b="1" u="sng" dirty="0"/>
              <a:t>end </a:t>
            </a:r>
            <a:r>
              <a:rPr lang="en-US" sz="1600" b="1" u="sng" dirty="0" smtClean="0"/>
              <a:t>4.4 week </a:t>
            </a:r>
            <a:r>
              <a:rPr lang="en-US" sz="1600" b="1" u="sng" dirty="0" err="1" smtClean="0"/>
              <a:t>pp</a:t>
            </a:r>
            <a:r>
              <a:rPr lang="en-US" sz="1600" b="1" u="sng" dirty="0" smtClean="0"/>
              <a:t> physics √</a:t>
            </a:r>
            <a:r>
              <a:rPr lang="en-US" sz="1600" b="1" u="sng" dirty="0"/>
              <a:t>s = 200 </a:t>
            </a:r>
            <a:r>
              <a:rPr lang="en-US" sz="1600" b="1" u="sng" dirty="0" smtClean="0"/>
              <a:t>GeV</a:t>
            </a:r>
            <a:r>
              <a:rPr lang="en-US" sz="1600" dirty="0" smtClean="0"/>
              <a:t>, </a:t>
            </a:r>
            <a:r>
              <a:rPr lang="en-US" sz="1600" dirty="0"/>
              <a:t>begin ½ week setup for √s = </a:t>
            </a:r>
            <a:r>
              <a:rPr lang="en-US" sz="1600" dirty="0" smtClean="0"/>
              <a:t>510 </a:t>
            </a:r>
            <a:r>
              <a:rPr lang="en-US" sz="1600" dirty="0"/>
              <a:t>GeV </a:t>
            </a:r>
            <a:r>
              <a:rPr lang="en-US" sz="1600" dirty="0" err="1"/>
              <a:t>pp</a:t>
            </a:r>
            <a:r>
              <a:rPr lang="en-US" sz="1600" dirty="0"/>
              <a:t> </a:t>
            </a:r>
            <a:endParaRPr lang="en-US" sz="1600" dirty="0" smtClean="0"/>
          </a:p>
          <a:p>
            <a:pPr eaLnBrk="1" hangingPunct="1">
              <a:lnSpc>
                <a:spcPct val="80000"/>
              </a:lnSpc>
            </a:pPr>
            <a:r>
              <a:rPr lang="en-US" sz="1600" dirty="0" smtClean="0"/>
              <a:t>16 March, begin 5 </a:t>
            </a:r>
            <a:r>
              <a:rPr lang="en-US" sz="1600" dirty="0"/>
              <a:t>week </a:t>
            </a:r>
            <a:r>
              <a:rPr lang="en-US" sz="1600" dirty="0" err="1"/>
              <a:t>pp</a:t>
            </a:r>
            <a:r>
              <a:rPr lang="en-US" sz="1600" dirty="0"/>
              <a:t> </a:t>
            </a:r>
            <a:r>
              <a:rPr lang="en-US" sz="1600" dirty="0" smtClean="0"/>
              <a:t>physics (machine only) √</a:t>
            </a:r>
            <a:r>
              <a:rPr lang="en-US" sz="1600" dirty="0"/>
              <a:t>s = </a:t>
            </a:r>
            <a:r>
              <a:rPr lang="en-US" sz="1600" dirty="0" smtClean="0"/>
              <a:t>510 GeV</a:t>
            </a:r>
          </a:p>
          <a:p>
            <a:pPr eaLnBrk="1" hangingPunct="1">
              <a:lnSpc>
                <a:spcPct val="80000"/>
              </a:lnSpc>
            </a:pPr>
            <a:r>
              <a:rPr lang="en-US" sz="1600" dirty="0" smtClean="0"/>
              <a:t>17/18 March, STAR/PHENIX physics start with longitudal polarization</a:t>
            </a:r>
            <a:endParaRPr lang="en-US" sz="1600" dirty="0"/>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b="1" u="sng" dirty="0">
                <a:solidFill>
                  <a:srgbClr val="000000"/>
                </a:solidFill>
              </a:rPr>
              <a:t>end </a:t>
            </a:r>
            <a:r>
              <a:rPr lang="en-US" sz="1600" b="1" u="sng" dirty="0" smtClean="0">
                <a:solidFill>
                  <a:srgbClr val="000000"/>
                </a:solidFill>
              </a:rPr>
              <a:t>4.9 </a:t>
            </a:r>
            <a:r>
              <a:rPr lang="en-US" sz="1600" b="1" u="sng" dirty="0">
                <a:solidFill>
                  <a:srgbClr val="000000"/>
                </a:solidFill>
              </a:rPr>
              <a:t>week </a:t>
            </a:r>
            <a:r>
              <a:rPr lang="en-US" sz="1600" b="1" u="sng" dirty="0" err="1">
                <a:solidFill>
                  <a:srgbClr val="000000"/>
                </a:solidFill>
              </a:rPr>
              <a:t>pp</a:t>
            </a:r>
            <a:r>
              <a:rPr lang="en-US" sz="1600" b="1" u="sng" dirty="0">
                <a:solidFill>
                  <a:srgbClr val="000000"/>
                </a:solidFill>
              </a:rPr>
              <a:t> </a:t>
            </a:r>
            <a:r>
              <a:rPr lang="en-US" sz="1600" b="1" u="sng" dirty="0" smtClean="0">
                <a:solidFill>
                  <a:srgbClr val="000000"/>
                </a:solidFill>
              </a:rPr>
              <a:t>physics at </a:t>
            </a:r>
            <a:r>
              <a:rPr lang="en-US" sz="1600" b="1" u="sng" dirty="0">
                <a:solidFill>
                  <a:srgbClr val="000000"/>
                </a:solidFill>
              </a:rPr>
              <a:t>√s = </a:t>
            </a:r>
            <a:r>
              <a:rPr lang="en-US" sz="1600" b="1" u="sng" dirty="0" smtClean="0">
                <a:solidFill>
                  <a:srgbClr val="000000"/>
                </a:solidFill>
              </a:rPr>
              <a:t>510 GeV</a:t>
            </a:r>
            <a:endParaRPr lang="en-US" sz="1600" b="1" u="sng" dirty="0">
              <a:solidFill>
                <a:srgbClr val="000000"/>
              </a:solidFill>
            </a:endParaRPr>
          </a:p>
          <a:p>
            <a:pPr eaLnBrk="1" hangingPunct="1">
              <a:lnSpc>
                <a:spcPct val="80000"/>
              </a:lnSpc>
            </a:pPr>
            <a:r>
              <a:rPr lang="en-US" sz="1600" dirty="0" smtClean="0">
                <a:solidFill>
                  <a:srgbClr val="000000"/>
                </a:solidFill>
              </a:rPr>
              <a:t>19 April (Thursday, store 16580),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 first </a:t>
            </a:r>
            <a:r>
              <a:rPr lang="en-US" sz="1600" dirty="0">
                <a:solidFill>
                  <a:srgbClr val="000000"/>
                </a:solidFill>
              </a:rPr>
              <a:t>overnight stores for </a:t>
            </a:r>
            <a:r>
              <a:rPr lang="en-US" sz="1600" dirty="0" smtClean="0">
                <a:solidFill>
                  <a:srgbClr val="000000"/>
                </a:solidFill>
              </a:rPr>
              <a:t>experiments</a:t>
            </a:r>
          </a:p>
          <a:p>
            <a:pPr eaLnBrk="1" hangingPunct="1">
              <a:lnSpc>
                <a:spcPct val="80000"/>
              </a:lnSpc>
            </a:pPr>
            <a:r>
              <a:rPr lang="en-US" sz="1600" dirty="0" smtClean="0">
                <a:solidFill>
                  <a:srgbClr val="000000"/>
                </a:solidFill>
              </a:rPr>
              <a:t>25 April (Wednesday), </a:t>
            </a:r>
            <a:r>
              <a:rPr lang="en-US" sz="1600" dirty="0">
                <a:solidFill>
                  <a:srgbClr val="000000"/>
                </a:solidFill>
              </a:rPr>
              <a:t>begin </a:t>
            </a:r>
            <a:r>
              <a:rPr lang="en-US" sz="1600" i="1" dirty="0" smtClean="0">
                <a:solidFill>
                  <a:srgbClr val="000000"/>
                </a:solidFill>
              </a:rPr>
              <a:t>3 </a:t>
            </a:r>
            <a:r>
              <a:rPr lang="en-US" sz="1600" i="1" dirty="0">
                <a:solidFill>
                  <a:srgbClr val="000000"/>
                </a:solidFill>
              </a:rPr>
              <a:t>week </a:t>
            </a:r>
            <a:r>
              <a:rPr lang="en-US" sz="1600" i="1" dirty="0" smtClean="0">
                <a:solidFill>
                  <a:srgbClr val="000000"/>
                </a:solidFill>
              </a:rPr>
              <a:t>UU physics run</a:t>
            </a:r>
          </a:p>
          <a:p>
            <a:pPr eaLnBrk="1" hangingPunct="1">
              <a:lnSpc>
                <a:spcPct val="80000"/>
              </a:lnSpc>
            </a:pPr>
            <a:r>
              <a:rPr lang="en-US" sz="1600" dirty="0">
                <a:solidFill>
                  <a:srgbClr val="000000"/>
                </a:solidFill>
              </a:rPr>
              <a:t>15 May (Tuesday) </a:t>
            </a:r>
            <a:r>
              <a:rPr lang="en-US" sz="1600" b="1" u="sng" dirty="0">
                <a:solidFill>
                  <a:srgbClr val="000000"/>
                </a:solidFill>
              </a:rPr>
              <a:t>end 2.9 week UU physics √s = 193 GeV/n</a:t>
            </a:r>
            <a:r>
              <a:rPr lang="en-US" sz="1600" dirty="0">
                <a:solidFill>
                  <a:srgbClr val="000000"/>
                </a:solidFill>
              </a:rPr>
              <a:t>, </a:t>
            </a:r>
            <a:r>
              <a:rPr lang="en-US" sz="1600" dirty="0"/>
              <a:t>begin setup for √s = 200 GeV/n </a:t>
            </a:r>
            <a:r>
              <a:rPr lang="en-US" sz="1600" dirty="0" err="1" smtClean="0"/>
              <a:t>CuAu</a:t>
            </a:r>
            <a:endParaRPr lang="en-US" sz="1600" dirty="0" smtClean="0"/>
          </a:p>
          <a:p>
            <a:pPr eaLnBrk="1" hangingPunct="1">
              <a:lnSpc>
                <a:spcPct val="80000"/>
              </a:lnSpc>
            </a:pPr>
            <a:r>
              <a:rPr lang="en-US" sz="1600" dirty="0">
                <a:solidFill>
                  <a:srgbClr val="000000"/>
                </a:solidFill>
              </a:rPr>
              <a:t>18 May (Friday, store 16889) begin </a:t>
            </a:r>
            <a:r>
              <a:rPr lang="en-US" sz="1600" dirty="0" err="1">
                <a:solidFill>
                  <a:srgbClr val="000000"/>
                </a:solidFill>
              </a:rPr>
              <a:t>CuAu</a:t>
            </a:r>
            <a:r>
              <a:rPr lang="en-US" sz="1600" dirty="0">
                <a:solidFill>
                  <a:srgbClr val="000000"/>
                </a:solidFill>
              </a:rPr>
              <a:t> physics </a:t>
            </a:r>
            <a:r>
              <a:rPr lang="en-US" sz="1600" dirty="0" smtClean="0">
                <a:solidFill>
                  <a:srgbClr val="000000"/>
                </a:solidFill>
              </a:rPr>
              <a:t>run</a:t>
            </a:r>
            <a:endParaRPr lang="en-US" sz="1600" b="1" i="1" u="sng" dirty="0" smtClean="0">
              <a:solidFill>
                <a:srgbClr val="000000"/>
              </a:solidFill>
            </a:endParaRPr>
          </a:p>
          <a:p>
            <a:pPr marL="0" indent="0" eaLnBrk="1" hangingPunct="1">
              <a:lnSpc>
                <a:spcPct val="80000"/>
              </a:lnSpc>
              <a:buNone/>
            </a:pPr>
            <a:r>
              <a:rPr lang="en-US" sz="1600" b="1" i="1" u="sng" dirty="0" smtClean="0">
                <a:solidFill>
                  <a:srgbClr val="C00000"/>
                </a:solidFill>
              </a:rPr>
              <a:t/>
            </a:r>
            <a:br>
              <a:rPr lang="en-US" sz="1600" b="1" i="1" u="sng" dirty="0" smtClean="0">
                <a:solidFill>
                  <a:srgbClr val="C00000"/>
                </a:solidFill>
              </a:rPr>
            </a:br>
            <a:r>
              <a:rPr lang="en-US" sz="1600" b="1" i="1" u="sng" dirty="0">
                <a:solidFill>
                  <a:srgbClr val="C00000"/>
                </a:solidFill>
              </a:rPr>
              <a:t>Today – </a:t>
            </a:r>
            <a:r>
              <a:rPr lang="en-US" sz="1600" b="1" i="1" u="sng" dirty="0" smtClean="0">
                <a:solidFill>
                  <a:srgbClr val="C00000"/>
                </a:solidFill>
              </a:rPr>
              <a:t>19 </a:t>
            </a:r>
            <a:r>
              <a:rPr lang="en-US" sz="1600" b="1" i="1" u="sng" dirty="0" smtClean="0">
                <a:solidFill>
                  <a:srgbClr val="C00000"/>
                </a:solidFill>
              </a:rPr>
              <a:t>Jun</a:t>
            </a:r>
            <a:endParaRPr lang="en-US" sz="1600" b="1" i="1" u="sng" dirty="0" smtClean="0">
              <a:solidFill>
                <a:srgbClr val="000000"/>
              </a:solidFill>
            </a:endParaRPr>
          </a:p>
          <a:p>
            <a:pPr eaLnBrk="1" hangingPunct="1">
              <a:lnSpc>
                <a:spcPct val="80000"/>
              </a:lnSpc>
            </a:pPr>
            <a:r>
              <a:rPr lang="en-US" sz="1600" dirty="0" smtClean="0">
                <a:solidFill>
                  <a:srgbClr val="000000"/>
                </a:solidFill>
              </a:rPr>
              <a:t>25 June (Monday, 08:00), </a:t>
            </a:r>
            <a:r>
              <a:rPr lang="en-US" sz="1600" b="1" u="sng" dirty="0" smtClean="0">
                <a:solidFill>
                  <a:srgbClr val="000000"/>
                </a:solidFill>
              </a:rPr>
              <a:t>end 5.5 week √s = 200 GeV/n </a:t>
            </a:r>
            <a:r>
              <a:rPr lang="en-US" sz="1600" b="1" u="sng" dirty="0" err="1" smtClean="0">
                <a:solidFill>
                  <a:srgbClr val="000000"/>
                </a:solidFill>
              </a:rPr>
              <a:t>CuAu</a:t>
            </a:r>
            <a:r>
              <a:rPr lang="en-US" sz="1600" b="1" u="sng" dirty="0" smtClean="0">
                <a:solidFill>
                  <a:srgbClr val="000000"/>
                </a:solidFill>
              </a:rPr>
              <a:t> run</a:t>
            </a:r>
          </a:p>
          <a:p>
            <a:pPr eaLnBrk="1" hangingPunct="1">
              <a:lnSpc>
                <a:spcPct val="80000"/>
              </a:lnSpc>
            </a:pPr>
            <a:r>
              <a:rPr lang="en-US" sz="1600" dirty="0" smtClean="0">
                <a:solidFill>
                  <a:srgbClr val="000000"/>
                </a:solidFill>
              </a:rPr>
              <a:t>25 </a:t>
            </a:r>
            <a:r>
              <a:rPr lang="en-US" sz="1600" dirty="0">
                <a:solidFill>
                  <a:srgbClr val="000000"/>
                </a:solidFill>
              </a:rPr>
              <a:t>June, </a:t>
            </a:r>
            <a:r>
              <a:rPr lang="en-US" sz="1600" dirty="0" smtClean="0">
                <a:solidFill>
                  <a:srgbClr val="000000"/>
                </a:solidFill>
              </a:rPr>
              <a:t> begin √</a:t>
            </a:r>
            <a:r>
              <a:rPr lang="en-US" sz="1600" dirty="0">
                <a:solidFill>
                  <a:srgbClr val="000000"/>
                </a:solidFill>
              </a:rPr>
              <a:t>s</a:t>
            </a:r>
            <a:r>
              <a:rPr lang="en-US" sz="1600" dirty="0" smtClean="0">
                <a:solidFill>
                  <a:srgbClr val="000000"/>
                </a:solidFill>
              </a:rPr>
              <a:t> </a:t>
            </a:r>
            <a:r>
              <a:rPr lang="en-US" sz="1600" dirty="0">
                <a:solidFill>
                  <a:srgbClr val="000000"/>
                </a:solidFill>
              </a:rPr>
              <a:t>= </a:t>
            </a:r>
            <a:r>
              <a:rPr lang="en-US" sz="1600" dirty="0" smtClean="0">
                <a:solidFill>
                  <a:srgbClr val="000000"/>
                </a:solidFill>
              </a:rPr>
              <a:t>5 GeV/n </a:t>
            </a:r>
            <a:r>
              <a:rPr lang="en-US" sz="1600" dirty="0" err="1" smtClean="0">
                <a:solidFill>
                  <a:srgbClr val="000000"/>
                </a:solidFill>
              </a:rPr>
              <a:t>AuAu</a:t>
            </a:r>
            <a:r>
              <a:rPr lang="en-US" sz="1600" dirty="0" smtClean="0">
                <a:solidFill>
                  <a:srgbClr val="000000"/>
                </a:solidFill>
              </a:rPr>
              <a:t> development </a:t>
            </a:r>
          </a:p>
          <a:p>
            <a:pPr eaLnBrk="1" hangingPunct="1">
              <a:lnSpc>
                <a:spcPct val="80000"/>
              </a:lnSpc>
            </a:pPr>
            <a:r>
              <a:rPr lang="en-US" sz="1600" dirty="0" smtClean="0">
                <a:solidFill>
                  <a:srgbClr val="000000"/>
                </a:solidFill>
              </a:rPr>
              <a:t>27 June (Wednesday, 08:00 </a:t>
            </a:r>
            <a:r>
              <a:rPr lang="en-US" sz="1600" dirty="0" smtClean="0"/>
              <a:t>– </a:t>
            </a:r>
            <a:r>
              <a:rPr lang="en-US" sz="1600" u="sng" dirty="0" smtClean="0">
                <a:solidFill>
                  <a:srgbClr val="FF0000"/>
                </a:solidFill>
              </a:rPr>
              <a:t>earlier if test complete</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30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23.6 </a:t>
            </a:r>
            <a:r>
              <a:rPr lang="en-US" sz="1600" dirty="0" err="1">
                <a:solidFill>
                  <a:srgbClr val="000000"/>
                </a:solidFill>
              </a:rPr>
              <a:t>cryo</a:t>
            </a:r>
            <a:r>
              <a:rPr lang="en-US" sz="1600" dirty="0">
                <a:solidFill>
                  <a:srgbClr val="000000"/>
                </a:solidFill>
              </a:rPr>
              <a:t>-weeks)</a:t>
            </a:r>
          </a:p>
          <a:p>
            <a:pPr marL="0" indent="0" eaLnBrk="1" hangingPunct="1">
              <a:lnSpc>
                <a:spcPct val="80000"/>
              </a:lnSpc>
              <a:buNone/>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346388"/>
            <a:ext cx="3166316" cy="369332"/>
          </a:xfrm>
          <a:prstGeom prst="rect">
            <a:avLst/>
          </a:prstGeom>
          <a:noFill/>
        </p:spPr>
        <p:txBody>
          <a:bodyPr wrap="none" rtlCol="0">
            <a:spAutoFit/>
          </a:bodyPr>
          <a:lstStyle/>
          <a:p>
            <a:r>
              <a:rPr lang="en-US" b="1" i="1" u="sng" dirty="0" smtClean="0"/>
              <a:t>Total Physics Weeks = 17.7</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154587"/>
            <a:ext cx="70834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600950" y="3779280"/>
            <a:ext cx="2263" cy="49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4600" y="4800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400800" y="14478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a:off x="7450932" y="1690687"/>
            <a:ext cx="92868" cy="519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365" y="381000"/>
            <a:ext cx="8509061" cy="369332"/>
          </a:xfrm>
          <a:prstGeom prst="rect">
            <a:avLst/>
          </a:prstGeom>
          <a:noFill/>
        </p:spPr>
        <p:txBody>
          <a:bodyPr wrap="none" rtlCol="0">
            <a:spAutoFit/>
          </a:bodyPr>
          <a:lstStyle/>
          <a:p>
            <a:r>
              <a:rPr lang="en-US" dirty="0" smtClean="0"/>
              <a:t>Best store (16857) = 3.0 x 10</a:t>
            </a:r>
            <a:r>
              <a:rPr lang="en-US" baseline="30000" dirty="0" smtClean="0"/>
              <a:t>8</a:t>
            </a:r>
            <a:r>
              <a:rPr lang="en-US" dirty="0" smtClean="0"/>
              <a:t> ions/bunch, blue/yellow beginning of store (physics)</a:t>
            </a:r>
            <a:endParaRPr lang="en-US" dirty="0"/>
          </a:p>
        </p:txBody>
      </p:sp>
      <p:cxnSp>
        <p:nvCxnSpPr>
          <p:cNvPr id="5" name="Straight Connector 4"/>
          <p:cNvCxnSpPr/>
          <p:nvPr/>
        </p:nvCxnSpPr>
        <p:spPr>
          <a:xfrm>
            <a:off x="6096000" y="3041093"/>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8875" y="3041093"/>
            <a:ext cx="2956771" cy="369332"/>
          </a:xfrm>
          <a:prstGeom prst="rect">
            <a:avLst/>
          </a:prstGeom>
          <a:noFill/>
        </p:spPr>
        <p:txBody>
          <a:bodyPr wrap="none" rtlCol="0">
            <a:spAutoFit/>
          </a:bodyPr>
          <a:lstStyle/>
          <a:p>
            <a:r>
              <a:rPr lang="en-US" dirty="0" smtClean="0"/>
              <a:t>STAR and PHENIX ~Goals</a:t>
            </a:r>
            <a:endParaRPr lang="en-US" dirty="0"/>
          </a:p>
        </p:txBody>
      </p:sp>
      <p:cxnSp>
        <p:nvCxnSpPr>
          <p:cNvPr id="14" name="Straight Arrow Connector 13"/>
          <p:cNvCxnSpPr/>
          <p:nvPr/>
        </p:nvCxnSpPr>
        <p:spPr>
          <a:xfrm flipH="1">
            <a:off x="6096000" y="3410425"/>
            <a:ext cx="762001" cy="36885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96000" y="3410425"/>
            <a:ext cx="1828800" cy="7805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1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120134"/>
            <a:ext cx="7109767" cy="646331"/>
          </a:xfrm>
          <a:prstGeom prst="rect">
            <a:avLst/>
          </a:prstGeom>
          <a:noFill/>
        </p:spPr>
        <p:txBody>
          <a:bodyPr wrap="none" rtlCol="0">
            <a:spAutoFit/>
          </a:bodyPr>
          <a:lstStyle/>
          <a:p>
            <a:r>
              <a:rPr lang="en-US" dirty="0" smtClean="0"/>
              <a:t>Total in bank through April = $2,781K (CAD contribution = $1,360K) </a:t>
            </a:r>
          </a:p>
          <a:p>
            <a:r>
              <a:rPr lang="en-US" dirty="0" smtClean="0"/>
              <a:t>Total CAD rebate to date = $625K (owed $735K)</a:t>
            </a:r>
            <a:endParaRPr lang="en-US" dirty="0"/>
          </a:p>
        </p:txBody>
      </p:sp>
    </p:spTree>
    <p:extLst>
      <p:ext uri="{BB962C8B-B14F-4D97-AF65-F5344CB8AC3E}">
        <p14:creationId xmlns:p14="http://schemas.microsoft.com/office/powerpoint/2010/main" val="215052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914400"/>
            <a:ext cx="1479892" cy="369332"/>
          </a:xfrm>
          <a:prstGeom prst="rect">
            <a:avLst/>
          </a:prstGeom>
          <a:noFill/>
        </p:spPr>
        <p:txBody>
          <a:bodyPr wrap="none" rtlCol="0">
            <a:spAutoFit/>
          </a:bodyPr>
          <a:lstStyle/>
          <a:p>
            <a:r>
              <a:rPr lang="en-US" dirty="0" smtClean="0"/>
              <a:t>Thru 31 May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36675"/>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52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914400"/>
            <a:ext cx="1479892" cy="369332"/>
          </a:xfrm>
          <a:prstGeom prst="rect">
            <a:avLst/>
          </a:prstGeom>
          <a:noFill/>
        </p:spPr>
        <p:txBody>
          <a:bodyPr wrap="none" rtlCol="0">
            <a:spAutoFit/>
          </a:bodyPr>
          <a:lstStyle/>
          <a:p>
            <a:r>
              <a:rPr lang="en-US" dirty="0" smtClean="0"/>
              <a:t>Thru 31 May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187450"/>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773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92113"/>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104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6800" y="39301"/>
            <a:ext cx="1479892" cy="369332"/>
          </a:xfrm>
          <a:prstGeom prst="rect">
            <a:avLst/>
          </a:prstGeom>
          <a:noFill/>
        </p:spPr>
        <p:txBody>
          <a:bodyPr wrap="none" rtlCol="0">
            <a:spAutoFit/>
          </a:bodyPr>
          <a:lstStyle/>
          <a:p>
            <a:r>
              <a:rPr lang="en-US" dirty="0" smtClean="0"/>
              <a:t>Thru 31 May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388938"/>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620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846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0095"/>
            <a:ext cx="4326826" cy="369332"/>
          </a:xfrm>
          <a:prstGeom prst="rect">
            <a:avLst/>
          </a:prstGeom>
          <a:solidFill>
            <a:schemeClr val="bg1"/>
          </a:solidFill>
        </p:spPr>
        <p:txBody>
          <a:bodyPr wrap="none" rtlCol="0">
            <a:spAutoFit/>
          </a:bodyPr>
          <a:lstStyle/>
          <a:p>
            <a:r>
              <a:rPr lang="en-US" dirty="0" smtClean="0"/>
              <a:t>Store 16889, 18 May (first physics store)</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609600"/>
            <a:ext cx="8686800" cy="590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352800" y="4713732"/>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59840" y="4529066"/>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spTree>
    <p:extLst>
      <p:ext uri="{BB962C8B-B14F-4D97-AF65-F5344CB8AC3E}">
        <p14:creationId xmlns:p14="http://schemas.microsoft.com/office/powerpoint/2010/main" val="1336590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686800" cy="583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0400" y="120095"/>
            <a:ext cx="2390398" cy="369332"/>
          </a:xfrm>
          <a:prstGeom prst="rect">
            <a:avLst/>
          </a:prstGeom>
          <a:solidFill>
            <a:schemeClr val="bg1"/>
          </a:solidFill>
        </p:spPr>
        <p:txBody>
          <a:bodyPr wrap="none" rtlCol="0">
            <a:spAutoFit/>
          </a:bodyPr>
          <a:lstStyle/>
          <a:p>
            <a:r>
              <a:rPr lang="en-US" dirty="0" smtClean="0"/>
              <a:t>Store, 16929, 28 May</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spTree>
    <p:extLst>
      <p:ext uri="{BB962C8B-B14F-4D97-AF65-F5344CB8AC3E}">
        <p14:creationId xmlns:p14="http://schemas.microsoft.com/office/powerpoint/2010/main" val="265265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558595" y="304800"/>
            <a:ext cx="5625771"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~11 delivered</a:t>
            </a:r>
          </a:p>
          <a:p>
            <a:r>
              <a:rPr lang="en-US" dirty="0" smtClean="0"/>
              <a:t>STAR Goal = ~5 nb</a:t>
            </a:r>
            <a:r>
              <a:rPr lang="en-US" baseline="30000" dirty="0" smtClean="0"/>
              <a:t>-1</a:t>
            </a:r>
            <a:r>
              <a:rPr lang="en-US" dirty="0" smtClean="0"/>
              <a:t> sampled, ~8 </a:t>
            </a:r>
            <a:r>
              <a:rPr lang="en-US" dirty="0"/>
              <a:t>nb</a:t>
            </a:r>
            <a:r>
              <a:rPr lang="en-US" baseline="30000" dirty="0"/>
              <a:t>-1</a:t>
            </a:r>
            <a:r>
              <a:rPr lang="en-US" dirty="0"/>
              <a:t> </a:t>
            </a:r>
            <a:r>
              <a:rPr lang="en-US" dirty="0" smtClean="0"/>
              <a:t>delivered</a:t>
            </a:r>
            <a:endParaRPr lang="en-US" dirty="0"/>
          </a:p>
        </p:txBody>
      </p:sp>
      <p:cxnSp>
        <p:nvCxnSpPr>
          <p:cNvPr id="3" name="Straight Connector 2"/>
          <p:cNvCxnSpPr/>
          <p:nvPr/>
        </p:nvCxnSpPr>
        <p:spPr>
          <a:xfrm>
            <a:off x="7188202" y="2768098"/>
            <a:ext cx="820947"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826269" y="1740922"/>
            <a:ext cx="0" cy="1331976"/>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60866" y="1219200"/>
            <a:ext cx="787395" cy="369332"/>
          </a:xfrm>
          <a:prstGeom prst="rect">
            <a:avLst/>
          </a:prstGeom>
          <a:noFill/>
        </p:spPr>
        <p:txBody>
          <a:bodyPr wrap="none" rtlCol="0">
            <a:spAutoFit/>
          </a:bodyPr>
          <a:lstStyle/>
          <a:p>
            <a:r>
              <a:rPr lang="en-US" u="sng" dirty="0" smtClean="0">
                <a:solidFill>
                  <a:srgbClr val="FF0000"/>
                </a:solidFill>
              </a:rPr>
              <a:t>Goals</a:t>
            </a:r>
            <a:endParaRPr lang="en-US" u="sng" dirty="0">
              <a:solidFill>
                <a:srgbClr val="FF0000"/>
              </a:solidFill>
            </a:endParaRPr>
          </a:p>
        </p:txBody>
      </p:sp>
      <p:cxnSp>
        <p:nvCxnSpPr>
          <p:cNvPr id="8" name="Straight Connector 7"/>
          <p:cNvCxnSpPr/>
          <p:nvPr/>
        </p:nvCxnSpPr>
        <p:spPr>
          <a:xfrm>
            <a:off x="7205455" y="1938528"/>
            <a:ext cx="820947"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05200" y="1524000"/>
            <a:ext cx="4295667" cy="28194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23814" y="1740922"/>
            <a:ext cx="1043876" cy="369332"/>
          </a:xfrm>
          <a:prstGeom prst="rect">
            <a:avLst/>
          </a:prstGeom>
          <a:noFill/>
        </p:spPr>
        <p:txBody>
          <a:bodyPr wrap="none" rtlCol="0">
            <a:spAutoFit/>
          </a:bodyPr>
          <a:lstStyle/>
          <a:p>
            <a:r>
              <a:rPr lang="en-US" u="sng" dirty="0" smtClean="0">
                <a:solidFill>
                  <a:srgbClr val="3333FF"/>
                </a:solidFill>
              </a:rPr>
              <a:t>PHENIX</a:t>
            </a:r>
            <a:endParaRPr lang="en-US" u="sng" dirty="0">
              <a:solidFill>
                <a:srgbClr val="3333FF"/>
              </a:solidFill>
            </a:endParaRPr>
          </a:p>
        </p:txBody>
      </p:sp>
      <p:sp>
        <p:nvSpPr>
          <p:cNvPr id="13" name="TextBox 12"/>
          <p:cNvSpPr txBox="1"/>
          <p:nvPr/>
        </p:nvSpPr>
        <p:spPr>
          <a:xfrm>
            <a:off x="8009149" y="2583432"/>
            <a:ext cx="783099" cy="369332"/>
          </a:xfrm>
          <a:prstGeom prst="rect">
            <a:avLst/>
          </a:prstGeom>
          <a:noFill/>
        </p:spPr>
        <p:txBody>
          <a:bodyPr wrap="none" rtlCol="0">
            <a:spAutoFit/>
          </a:bodyPr>
          <a:lstStyle/>
          <a:p>
            <a:r>
              <a:rPr lang="en-US" u="sng" dirty="0" smtClean="0">
                <a:solidFill>
                  <a:srgbClr val="FF0000"/>
                </a:solidFill>
              </a:rPr>
              <a:t>STAR</a:t>
            </a:r>
            <a:endParaRPr lang="en-US" u="sng" dirty="0">
              <a:solidFill>
                <a:srgbClr val="FF0000"/>
              </a:solidFill>
            </a:endParaRPr>
          </a:p>
        </p:txBody>
      </p:sp>
    </p:spTree>
    <p:extLst>
      <p:ext uri="{BB962C8B-B14F-4D97-AF65-F5344CB8AC3E}">
        <p14:creationId xmlns:p14="http://schemas.microsoft.com/office/powerpoint/2010/main" val="46796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0095"/>
            <a:ext cx="2390398" cy="369332"/>
          </a:xfrm>
          <a:prstGeom prst="rect">
            <a:avLst/>
          </a:prstGeom>
          <a:solidFill>
            <a:schemeClr val="bg1"/>
          </a:solidFill>
        </p:spPr>
        <p:txBody>
          <a:bodyPr wrap="none" rtlCol="0">
            <a:spAutoFit/>
          </a:bodyPr>
          <a:lstStyle/>
          <a:p>
            <a:r>
              <a:rPr lang="en-US" dirty="0" smtClean="0"/>
              <a:t>Store, 16940, 31 May</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6552"/>
            <a:ext cx="8686800" cy="615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4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1918"/>
            <a:ext cx="7315200" cy="662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120095"/>
            <a:ext cx="3172663" cy="369332"/>
          </a:xfrm>
          <a:prstGeom prst="rect">
            <a:avLst/>
          </a:prstGeom>
          <a:solidFill>
            <a:schemeClr val="bg1"/>
          </a:solidFill>
        </p:spPr>
        <p:txBody>
          <a:bodyPr wrap="none" rtlCol="0">
            <a:spAutoFit/>
          </a:bodyPr>
          <a:lstStyle/>
          <a:p>
            <a:r>
              <a:rPr lang="en-US" dirty="0" smtClean="0"/>
              <a:t>Stores, 16928-30, 27-28 May</a:t>
            </a:r>
            <a:endParaRPr lang="en-US" dirty="0"/>
          </a:p>
        </p:txBody>
      </p:sp>
    </p:spTree>
    <p:extLst>
      <p:ext uri="{BB962C8B-B14F-4D97-AF65-F5344CB8AC3E}">
        <p14:creationId xmlns:p14="http://schemas.microsoft.com/office/powerpoint/2010/main" val="1088188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
            <a:ext cx="8686800" cy="646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11306" y="82034"/>
            <a:ext cx="7032694" cy="369332"/>
          </a:xfrm>
          <a:prstGeom prst="rect">
            <a:avLst/>
          </a:prstGeom>
          <a:noFill/>
        </p:spPr>
        <p:txBody>
          <a:bodyPr wrap="none" rtlCol="0">
            <a:spAutoFit/>
          </a:bodyPr>
          <a:lstStyle/>
          <a:p>
            <a:r>
              <a:rPr lang="en-US" dirty="0" smtClean="0"/>
              <a:t>The last vernier scan – note emittance issue with the PHENIX scan</a:t>
            </a:r>
            <a:endParaRPr lang="en-US" dirty="0"/>
          </a:p>
        </p:txBody>
      </p:sp>
    </p:spTree>
    <p:extLst>
      <p:ext uri="{BB962C8B-B14F-4D97-AF65-F5344CB8AC3E}">
        <p14:creationId xmlns:p14="http://schemas.microsoft.com/office/powerpoint/2010/main" val="2285939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638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600" y="1371600"/>
            <a:ext cx="3288080" cy="369332"/>
          </a:xfrm>
          <a:prstGeom prst="rect">
            <a:avLst/>
          </a:prstGeom>
          <a:noFill/>
        </p:spPr>
        <p:txBody>
          <a:bodyPr wrap="none" rtlCol="0">
            <a:spAutoFit/>
          </a:bodyPr>
          <a:lstStyle/>
          <a:p>
            <a:r>
              <a:rPr lang="en-US" dirty="0" smtClean="0"/>
              <a:t>First store for detector tune-up</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
            <a:ext cx="6713496" cy="131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41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2168"/>
            <a:ext cx="3198311" cy="369332"/>
          </a:xfrm>
          <a:prstGeom prst="rect">
            <a:avLst/>
          </a:prstGeom>
          <a:noFill/>
        </p:spPr>
        <p:txBody>
          <a:bodyPr wrap="none" rtlCol="0">
            <a:spAutoFit/>
          </a:bodyPr>
          <a:lstStyle/>
          <a:p>
            <a:r>
              <a:rPr lang="en-US" dirty="0" smtClean="0"/>
              <a:t>Last three UU physics stores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0"/>
            <a:ext cx="8686800" cy="585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3787259"/>
            <a:ext cx="1422184" cy="369332"/>
          </a:xfrm>
          <a:prstGeom prst="rect">
            <a:avLst/>
          </a:prstGeom>
          <a:noFill/>
        </p:spPr>
        <p:txBody>
          <a:bodyPr wrap="none" rtlCol="0">
            <a:spAutoFit/>
          </a:bodyPr>
          <a:lstStyle/>
          <a:p>
            <a:r>
              <a:rPr lang="en-US" b="1" i="1" u="sng" dirty="0" smtClean="0">
                <a:solidFill>
                  <a:srgbClr val="C00000"/>
                </a:solidFill>
              </a:rPr>
              <a:t>~best store</a:t>
            </a:r>
            <a:endParaRPr lang="en-US" b="1" i="1" u="sng" dirty="0">
              <a:solidFill>
                <a:srgbClr val="C00000"/>
              </a:solidFill>
            </a:endParaRPr>
          </a:p>
        </p:txBody>
      </p:sp>
    </p:spTree>
    <p:extLst>
      <p:ext uri="{BB962C8B-B14F-4D97-AF65-F5344CB8AC3E}">
        <p14:creationId xmlns:p14="http://schemas.microsoft.com/office/powerpoint/2010/main" val="3353800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37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715000" y="3048000"/>
            <a:ext cx="0" cy="17526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400" y="2678668"/>
            <a:ext cx="1505540" cy="369332"/>
          </a:xfrm>
          <a:prstGeom prst="rect">
            <a:avLst/>
          </a:prstGeom>
          <a:noFill/>
        </p:spPr>
        <p:txBody>
          <a:bodyPr wrap="none" rtlCol="0">
            <a:spAutoFit/>
          </a:bodyPr>
          <a:lstStyle/>
          <a:p>
            <a:r>
              <a:rPr lang="en-US" dirty="0" smtClean="0"/>
              <a:t>If 5 week run</a:t>
            </a:r>
            <a:endParaRPr lang="en-US" dirty="0"/>
          </a:p>
        </p:txBody>
      </p:sp>
      <p:cxnSp>
        <p:nvCxnSpPr>
          <p:cNvPr id="8" name="Straight Connector 7"/>
          <p:cNvCxnSpPr/>
          <p:nvPr/>
        </p:nvCxnSpPr>
        <p:spPr>
          <a:xfrm flipH="1">
            <a:off x="1066800" y="3712464"/>
            <a:ext cx="487680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9800" y="762000"/>
            <a:ext cx="5860900"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~8 delivered (?)</a:t>
            </a:r>
          </a:p>
          <a:p>
            <a:r>
              <a:rPr lang="en-US" dirty="0" smtClean="0"/>
              <a:t>STAR Goal = ?</a:t>
            </a:r>
            <a:endParaRPr lang="en-US" dirty="0"/>
          </a:p>
        </p:txBody>
      </p:sp>
      <p:sp>
        <p:nvSpPr>
          <p:cNvPr id="11" name="TextBox 10"/>
          <p:cNvSpPr txBox="1"/>
          <p:nvPr/>
        </p:nvSpPr>
        <p:spPr>
          <a:xfrm>
            <a:off x="5934075" y="3924300"/>
            <a:ext cx="904415" cy="369332"/>
          </a:xfrm>
          <a:prstGeom prst="rect">
            <a:avLst/>
          </a:prstGeom>
          <a:noFill/>
        </p:spPr>
        <p:txBody>
          <a:bodyPr wrap="none" rtlCol="0">
            <a:spAutoFit/>
          </a:bodyPr>
          <a:lstStyle/>
          <a:p>
            <a:r>
              <a:rPr lang="en-US" dirty="0" smtClean="0"/>
              <a:t>~8 nb</a:t>
            </a:r>
            <a:r>
              <a:rPr lang="en-US" baseline="30000" dirty="0" smtClean="0"/>
              <a:t>-1</a:t>
            </a:r>
            <a:endParaRPr lang="en-US" baseline="30000" dirty="0"/>
          </a:p>
        </p:txBody>
      </p:sp>
      <p:cxnSp>
        <p:nvCxnSpPr>
          <p:cNvPr id="13" name="Straight Arrow Connector 12"/>
          <p:cNvCxnSpPr/>
          <p:nvPr/>
        </p:nvCxnSpPr>
        <p:spPr>
          <a:xfrm flipH="1" flipV="1">
            <a:off x="5715000" y="3712464"/>
            <a:ext cx="381000" cy="32613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10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09600"/>
            <a:ext cx="8686800" cy="58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304800"/>
            <a:ext cx="4108882" cy="369332"/>
          </a:xfrm>
          <a:prstGeom prst="rect">
            <a:avLst/>
          </a:prstGeom>
          <a:noFill/>
        </p:spPr>
        <p:txBody>
          <a:bodyPr wrap="none" rtlCol="0">
            <a:spAutoFit/>
          </a:bodyPr>
          <a:lstStyle/>
          <a:p>
            <a:r>
              <a:rPr lang="en-US" dirty="0" smtClean="0"/>
              <a:t>First UU physics store, 16780, 25 April</a:t>
            </a:r>
            <a:endParaRPr lang="en-US" dirty="0"/>
          </a:p>
        </p:txBody>
      </p:sp>
    </p:spTree>
    <p:extLst>
      <p:ext uri="{BB962C8B-B14F-4D97-AF65-F5344CB8AC3E}">
        <p14:creationId xmlns:p14="http://schemas.microsoft.com/office/powerpoint/2010/main" val="504463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p14="http://schemas.microsoft.com/office/powerpoint/2010/main" val="944749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50.3% ± 0.5%</a:t>
            </a:r>
          </a:p>
          <a:p>
            <a:r>
              <a:rPr lang="en-US" dirty="0" smtClean="0"/>
              <a:t>Yellow weighted average =  53.4% ± 0.5%</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609600"/>
            <a:ext cx="3275256" cy="369332"/>
          </a:xfrm>
          <a:prstGeom prst="rect">
            <a:avLst/>
          </a:prstGeom>
          <a:noFill/>
        </p:spPr>
        <p:txBody>
          <a:bodyPr wrap="none" rtlCol="0">
            <a:spAutoFit/>
          </a:bodyPr>
          <a:lstStyle/>
          <a:p>
            <a:r>
              <a:rPr lang="en-US" dirty="0" smtClean="0"/>
              <a:t>Through store </a:t>
            </a:r>
            <a:r>
              <a:rPr lang="en-US" dirty="0" smtClean="0"/>
              <a:t>17002, 19 </a:t>
            </a:r>
            <a:r>
              <a:rPr lang="en-US" dirty="0" smtClean="0"/>
              <a:t>June</a:t>
            </a:r>
            <a:endParaRPr lang="en-US" dirty="0"/>
          </a:p>
        </p:txBody>
      </p:sp>
      <p:sp>
        <p:nvSpPr>
          <p:cNvPr id="7" name="TextBox 6"/>
          <p:cNvSpPr txBox="1"/>
          <p:nvPr/>
        </p:nvSpPr>
        <p:spPr>
          <a:xfrm>
            <a:off x="316" y="6081247"/>
            <a:ext cx="8071312" cy="584775"/>
          </a:xfrm>
          <a:prstGeom prst="rect">
            <a:avLst/>
          </a:prstGeom>
          <a:noFill/>
        </p:spPr>
        <p:txBody>
          <a:bodyPr wrap="none" rtlCol="0">
            <a:spAutoFit/>
          </a:bodyPr>
          <a:lstStyle/>
          <a:p>
            <a:r>
              <a:rPr lang="en-US" sz="1600" dirty="0">
                <a:hlinkClick r:id="rId2"/>
              </a:rPr>
              <a:t>http://</a:t>
            </a:r>
            <a:r>
              <a:rPr lang="en-US" sz="1600" dirty="0" smtClean="0">
                <a:hlinkClick r:id="rId2"/>
              </a:rPr>
              <a:t>www.rhichome.bnl.gov/AGS/Operations/Run12/Run12_Lumi_100Cu_100Au.xlsx</a:t>
            </a:r>
            <a:r>
              <a:rPr lang="en-US" sz="1600" dirty="0" smtClean="0"/>
              <a:t> </a:t>
            </a:r>
          </a:p>
          <a:p>
            <a:r>
              <a:rPr lang="en-US" sz="1600" dirty="0" smtClean="0"/>
              <a:t>and </a:t>
            </a:r>
            <a:r>
              <a:rPr lang="en-US" sz="1600" dirty="0" err="1" smtClean="0"/>
              <a:t>LogView</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1074738"/>
            <a:ext cx="696912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060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p14="http://schemas.microsoft.com/office/powerpoint/2010/main" val="1964829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8" y="1074738"/>
            <a:ext cx="6969125"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11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761"/>
            <a:ext cx="8686800" cy="651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0400" y="120095"/>
            <a:ext cx="5404108" cy="369332"/>
          </a:xfrm>
          <a:prstGeom prst="rect">
            <a:avLst/>
          </a:prstGeom>
          <a:solidFill>
            <a:schemeClr val="bg1"/>
          </a:solidFill>
        </p:spPr>
        <p:txBody>
          <a:bodyPr wrap="none" rtlCol="0">
            <a:spAutoFit/>
          </a:bodyPr>
          <a:lstStyle/>
          <a:p>
            <a:r>
              <a:rPr lang="en-US" dirty="0" smtClean="0"/>
              <a:t>Store </a:t>
            </a:r>
            <a:r>
              <a:rPr lang="en-US" dirty="0" smtClean="0"/>
              <a:t>16993, 15 Jun (</a:t>
            </a:r>
            <a:r>
              <a:rPr lang="en-US" dirty="0" smtClean="0"/>
              <a:t>both Cu and Au above Max!</a:t>
            </a:r>
            <a:r>
              <a:rPr lang="en-US" dirty="0" smtClean="0"/>
              <a:t>)</a:t>
            </a:r>
            <a:endParaRPr lang="en-US" dirty="0"/>
          </a:p>
        </p:txBody>
      </p:sp>
      <p:cxnSp>
        <p:nvCxnSpPr>
          <p:cNvPr id="7" name="Straight Connector 6"/>
          <p:cNvCxnSpPr/>
          <p:nvPr/>
        </p:nvCxnSpPr>
        <p:spPr>
          <a:xfrm>
            <a:off x="2552700" y="4919472"/>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99458" y="4532801"/>
            <a:ext cx="2809423" cy="369332"/>
          </a:xfrm>
          <a:prstGeom prst="rect">
            <a:avLst/>
          </a:prstGeom>
          <a:solidFill>
            <a:schemeClr val="bg1"/>
          </a:solidFill>
        </p:spPr>
        <p:txBody>
          <a:bodyPr wrap="none" rtlCol="0">
            <a:spAutoFit/>
          </a:bodyPr>
          <a:lstStyle/>
          <a:p>
            <a:r>
              <a:rPr lang="en-US" dirty="0" smtClean="0">
                <a:solidFill>
                  <a:srgbClr val="C00000"/>
                </a:solidFill>
              </a:rPr>
              <a:t>Average </a:t>
            </a:r>
            <a:r>
              <a:rPr lang="en-US" dirty="0" err="1" smtClean="0">
                <a:solidFill>
                  <a:srgbClr val="C00000"/>
                </a:solidFill>
              </a:rPr>
              <a:t>Lumi</a:t>
            </a:r>
            <a:r>
              <a:rPr lang="en-US" dirty="0" smtClean="0">
                <a:solidFill>
                  <a:srgbClr val="C00000"/>
                </a:solidFill>
              </a:rPr>
              <a:t> (Max) Goal</a:t>
            </a:r>
            <a:endParaRPr lang="en-US" dirty="0">
              <a:solidFill>
                <a:srgbClr val="C00000"/>
              </a:solidFill>
            </a:endParaRPr>
          </a:p>
        </p:txBody>
      </p:sp>
    </p:spTree>
    <p:extLst>
      <p:ext uri="{BB962C8B-B14F-4D97-AF65-F5344CB8AC3E}">
        <p14:creationId xmlns:p14="http://schemas.microsoft.com/office/powerpoint/2010/main" val="25312189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763000" cy="61205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87</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8194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5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150849</TotalTime>
  <Words>1528</Words>
  <Application>Microsoft Office PowerPoint</Application>
  <PresentationFormat>On-screen Show (4:3)</PresentationFormat>
  <Paragraphs>241</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PowerPoint Presentation</vt:lpstr>
      <vt:lpstr>Run 12 Plan based on 20 weeks cryo operation 23 week schedule based on 4/10/12 Vigdor guidance, 6 June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625</cp:revision>
  <cp:lastPrinted>2012-06-06T19:12:54Z</cp:lastPrinted>
  <dcterms:created xsi:type="dcterms:W3CDTF">2012-04-17T17:11:00Z</dcterms:created>
  <dcterms:modified xsi:type="dcterms:W3CDTF">2012-06-19T17:03:06Z</dcterms:modified>
</cp:coreProperties>
</file>