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58" r:id="rId2"/>
    <p:sldId id="451" r:id="rId3"/>
    <p:sldId id="477" r:id="rId4"/>
    <p:sldId id="476" r:id="rId5"/>
    <p:sldId id="478" r:id="rId6"/>
    <p:sldId id="479" r:id="rId7"/>
    <p:sldId id="461" r:id="rId8"/>
    <p:sldId id="475" r:id="rId9"/>
    <p:sldId id="470" r:id="rId10"/>
    <p:sldId id="452" r:id="rId11"/>
    <p:sldId id="469" r:id="rId12"/>
    <p:sldId id="471" r:id="rId13"/>
    <p:sldId id="474" r:id="rId14"/>
    <p:sldId id="473" r:id="rId15"/>
    <p:sldId id="472" r:id="rId16"/>
    <p:sldId id="462" r:id="rId17"/>
    <p:sldId id="467" r:id="rId18"/>
    <p:sldId id="468" r:id="rId19"/>
    <p:sldId id="456" r:id="rId20"/>
    <p:sldId id="447" r:id="rId21"/>
    <p:sldId id="460" r:id="rId22"/>
    <p:sldId id="463" r:id="rId23"/>
    <p:sldId id="465" r:id="rId24"/>
    <p:sldId id="345" r:id="rId25"/>
    <p:sldId id="455" r:id="rId26"/>
    <p:sldId id="453" r:id="rId27"/>
    <p:sldId id="454" r:id="rId2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2/14/2012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2/14/2012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2/14/2012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2/14/2012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2/14/2012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2/14/2012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2/14/2012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21</a:t>
            </a:r>
            <a:r>
              <a:rPr lang="en-US" dirty="0" smtClean="0">
                <a:solidFill>
                  <a:schemeClr val="tx1"/>
                </a:solidFill>
              </a:rPr>
              <a:t> </a:t>
            </a:r>
            <a:r>
              <a:rPr lang="en-US" dirty="0" smtClean="0">
                <a:solidFill>
                  <a:schemeClr val="tx1"/>
                </a:solidFill>
              </a:rPr>
              <a:t>Feb 2012  </a:t>
            </a:r>
          </a:p>
          <a:p>
            <a:endParaRPr lang="en-US" dirty="0" smtClean="0">
              <a:solidFill>
                <a:schemeClr val="tx1"/>
              </a:solidFill>
            </a:endParaRPr>
          </a:p>
          <a:p>
            <a:r>
              <a:rPr lang="en-US" dirty="0" smtClean="0">
                <a:solidFill>
                  <a:schemeClr val="tx1"/>
                </a:solidFill>
              </a:rPr>
              <a:t>Agenda:  open</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2012</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7036926" cy="369332"/>
          </a:xfrm>
          <a:prstGeom prst="rect">
            <a:avLst/>
          </a:prstGeom>
          <a:noFill/>
        </p:spPr>
        <p:txBody>
          <a:bodyPr wrap="none" rtlCol="0">
            <a:spAutoFit/>
          </a:bodyPr>
          <a:lstStyle/>
          <a:p>
            <a:r>
              <a:rPr lang="en-US" dirty="0" smtClean="0"/>
              <a:t>$ in BNL Balanced Billing Bank for FY12 (through Dec) = +$1,026K</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endParaRPr lang="en-US" sz="1600" b="1" dirty="0">
              <a:solidFill>
                <a:srgbClr val="3333FF"/>
              </a:solidFill>
            </a:endParaRPr>
          </a:p>
          <a:p>
            <a:pPr eaLnBrk="1" hangingPunct="1">
              <a:lnSpc>
                <a:spcPct val="80000"/>
              </a:lnSpc>
            </a:pPr>
            <a:r>
              <a:rPr lang="en-US" sz="1600" dirty="0">
                <a:solidFill>
                  <a:srgbClr val="000000"/>
                </a:solidFill>
              </a:rPr>
              <a:t>9</a:t>
            </a:r>
            <a:r>
              <a:rPr lang="en-US" sz="1600" dirty="0" smtClean="0">
                <a:solidFill>
                  <a:srgbClr val="000000"/>
                </a:solidFill>
              </a:rPr>
              <a:t>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run, begin ½ week setup for √s = 500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13 </a:t>
            </a:r>
            <a:r>
              <a:rPr lang="en-US" sz="1600" dirty="0">
                <a:solidFill>
                  <a:srgbClr val="000000"/>
                </a:solidFill>
              </a:rPr>
              <a:t>March, begin 1 week ramp-up to √s = 500 </a:t>
            </a:r>
            <a:r>
              <a:rPr lang="en-US" sz="1600" dirty="0" err="1">
                <a:solidFill>
                  <a:srgbClr val="000000"/>
                </a:solidFill>
              </a:rPr>
              <a:t>GeV</a:t>
            </a:r>
            <a:r>
              <a:rPr lang="en-US" sz="1600" dirty="0">
                <a:solidFill>
                  <a:srgbClr val="000000"/>
                </a:solidFill>
              </a:rPr>
              <a:t>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20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a:t>
            </a:r>
            <a:r>
              <a:rPr lang="en-US" sz="1600" dirty="0" err="1">
                <a:solidFill>
                  <a:srgbClr val="000000"/>
                </a:solidFill>
              </a:rPr>
              <a:t>GeV</a:t>
            </a: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a:t>
            </a:r>
            <a:r>
              <a:rPr lang="en-US" sz="1600" dirty="0" err="1">
                <a:solidFill>
                  <a:srgbClr val="000000"/>
                </a:solidFill>
              </a:rPr>
              <a:t>GeV</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1 </a:t>
            </a:r>
            <a:r>
              <a:rPr lang="en-US" sz="1600" dirty="0">
                <a:solidFill>
                  <a:srgbClr val="000000"/>
                </a:solidFill>
              </a:rPr>
              <a:t>May, begin </a:t>
            </a:r>
            <a:r>
              <a:rPr lang="en-US" sz="1600" b="1" i="1" u="sng" dirty="0" smtClean="0">
                <a:solidFill>
                  <a:srgbClr val="000000"/>
                </a:solidFill>
              </a:rPr>
              <a:t>4.5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4.5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1981200" y="6292334"/>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20</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932" y="533400"/>
            <a:ext cx="6861687" cy="369332"/>
          </a:xfrm>
          <a:prstGeom prst="rect">
            <a:avLst/>
          </a:prstGeom>
          <a:noFill/>
        </p:spPr>
        <p:txBody>
          <a:bodyPr wrap="none" rtlCol="0">
            <a:spAutoFit/>
          </a:bodyPr>
          <a:lstStyle/>
          <a:p>
            <a:r>
              <a:rPr lang="en-US" dirty="0" smtClean="0"/>
              <a:t>With PHENIX = 0.25   </a:t>
            </a:r>
            <a:r>
              <a:rPr lang="en-US" dirty="0" smtClean="0"/>
              <a:t>mb; STAR     </a:t>
            </a:r>
            <a:r>
              <a:rPr lang="en-US" dirty="0" smtClean="0"/>
              <a:t>= 0.235 </a:t>
            </a:r>
            <a:r>
              <a:rPr lang="en-US" dirty="0" smtClean="0"/>
              <a:t>mb (Run 9 </a:t>
            </a:r>
            <a:r>
              <a:rPr lang="en-US" dirty="0" err="1" smtClean="0"/>
              <a:t>xsections</a:t>
            </a:r>
            <a:r>
              <a:rPr lang="en-US" dirty="0" smtClean="0"/>
              <a:t>)</a:t>
            </a: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147763"/>
            <a:ext cx="6669088" cy="492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81000" y="5934075"/>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Blue Jet weighted average </a:t>
            </a:r>
            <a:r>
              <a:rPr lang="en-US" dirty="0" smtClean="0"/>
              <a:t>   = </a:t>
            </a:r>
            <a:r>
              <a:rPr lang="en-US" dirty="0" smtClean="0"/>
              <a:t>57</a:t>
            </a:r>
            <a:r>
              <a:rPr lang="en-US" dirty="0" smtClean="0"/>
              <a:t>.8% </a:t>
            </a:r>
            <a:r>
              <a:rPr lang="en-US" dirty="0"/>
              <a:t>± </a:t>
            </a:r>
            <a:r>
              <a:rPr lang="en-US" dirty="0" smtClean="0"/>
              <a:t>1.0</a:t>
            </a:r>
            <a:r>
              <a:rPr lang="en-US" dirty="0" smtClean="0"/>
              <a:t>;</a:t>
            </a:r>
            <a:r>
              <a:rPr lang="en-US" dirty="0" smtClean="0"/>
              <a:t>	source blue average    = </a:t>
            </a:r>
            <a:r>
              <a:rPr lang="en-US" dirty="0" smtClean="0"/>
              <a:t>78.5%</a:t>
            </a:r>
            <a:endParaRPr lang="en-US" dirty="0"/>
          </a:p>
          <a:p>
            <a:pPr eaLnBrk="1" hangingPunct="1"/>
            <a:r>
              <a:rPr lang="en-US" dirty="0"/>
              <a:t>Yellow Jet weighted average = </a:t>
            </a:r>
            <a:r>
              <a:rPr lang="en-US" dirty="0" smtClean="0"/>
              <a:t>61.7% </a:t>
            </a:r>
            <a:r>
              <a:rPr lang="en-US" dirty="0"/>
              <a:t>± </a:t>
            </a:r>
            <a:r>
              <a:rPr lang="en-US" dirty="0" smtClean="0"/>
              <a:t>1.0</a:t>
            </a:r>
            <a:r>
              <a:rPr lang="en-US" dirty="0" smtClean="0"/>
              <a:t>;</a:t>
            </a:r>
            <a:r>
              <a:rPr lang="en-US" dirty="0" smtClean="0"/>
              <a:t>	source yellow average = </a:t>
            </a:r>
            <a:r>
              <a:rPr lang="en-US" dirty="0" smtClean="0"/>
              <a:t>78.7%</a:t>
            </a:r>
            <a:endParaRPr lang="en-US" dirty="0"/>
          </a:p>
          <a:p>
            <a:pPr eaLnBrk="1" hangingPunct="1"/>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609600"/>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3192"/>
            <a:ext cx="8686800" cy="611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a:t>
            </a:r>
            <a:r>
              <a:rPr lang="en-US" dirty="0" smtClean="0"/>
              <a:t>21</a:t>
            </a:r>
            <a:r>
              <a:rPr lang="en-US" dirty="0" smtClean="0"/>
              <a:t> Feb</a:t>
            </a:r>
            <a:endParaRPr lang="en-US" dirty="0"/>
          </a:p>
        </p:txBody>
      </p:sp>
      <p:cxnSp>
        <p:nvCxnSpPr>
          <p:cNvPr id="4" name="Straight Connector 3"/>
          <p:cNvCxnSpPr/>
          <p:nvPr/>
        </p:nvCxnSpPr>
        <p:spPr>
          <a:xfrm>
            <a:off x="691540" y="4222492"/>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369332"/>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r>
              <a:rPr lang="en-US" dirty="0" smtClean="0"/>
              <a:t>)</a:t>
            </a:r>
            <a:endParaRPr lang="en-US" dirty="0"/>
          </a:p>
        </p:txBody>
      </p:sp>
      <p:cxnSp>
        <p:nvCxnSpPr>
          <p:cNvPr id="7" name="Straight Arrow Connector 6"/>
          <p:cNvCxnSpPr/>
          <p:nvPr/>
        </p:nvCxnSpPr>
        <p:spPr>
          <a:xfrm flipH="1" flipV="1">
            <a:off x="8692540" y="4328041"/>
            <a:ext cx="146660" cy="52018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43200" y="2259567"/>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2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err="1" smtClean="0"/>
              <a:t>L</a:t>
            </a:r>
            <a:r>
              <a:rPr lang="en-US" baseline="-25000" dirty="0" err="1" smtClean="0"/>
              <a:t>store</a:t>
            </a:r>
            <a:r>
              <a:rPr lang="en-US" baseline="-25000" dirty="0" smtClean="0"/>
              <a:t> average</a:t>
            </a:r>
            <a:r>
              <a:rPr lang="en-US" dirty="0" smtClean="0"/>
              <a:t>(max</a:t>
            </a:r>
            <a:r>
              <a:rPr lang="en-US" dirty="0" smtClean="0"/>
              <a:t>)</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r>
              <a:rPr lang="en-US" dirty="0" smtClean="0"/>
              <a:t>)</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2012</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94661</TotalTime>
  <Words>597</Words>
  <Application>Microsoft Office PowerPoint</Application>
  <PresentationFormat>On-screen Show (4:3)</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Run 12 Plan based on 20 weeks cryo operation –an example 20 week schedule based on Vincent’s pp start-up plan*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411</cp:revision>
  <cp:lastPrinted>2012-02-17T19:39:23Z</cp:lastPrinted>
  <dcterms:created xsi:type="dcterms:W3CDTF">2010-05-18T15:33:59Z</dcterms:created>
  <dcterms:modified xsi:type="dcterms:W3CDTF">2012-02-21T18:18:22Z</dcterms:modified>
</cp:coreProperties>
</file>