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58" r:id="rId2"/>
    <p:sldId id="456" r:id="rId3"/>
    <p:sldId id="451" r:id="rId4"/>
    <p:sldId id="460" r:id="rId5"/>
    <p:sldId id="463" r:id="rId6"/>
    <p:sldId id="462" r:id="rId7"/>
    <p:sldId id="465" r:id="rId8"/>
    <p:sldId id="461" r:id="rId9"/>
    <p:sldId id="345" r:id="rId10"/>
    <p:sldId id="447" r:id="rId11"/>
    <p:sldId id="452" r:id="rId12"/>
    <p:sldId id="455" r:id="rId13"/>
    <p:sldId id="453" r:id="rId14"/>
    <p:sldId id="454" r:id="rId1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0" autoAdjust="0"/>
    <p:restoredTop sz="99224" autoAdjust="0"/>
  </p:normalViewPr>
  <p:slideViewPr>
    <p:cSldViewPr>
      <p:cViewPr>
        <p:scale>
          <a:sx n="100" d="100"/>
          <a:sy n="100" d="100"/>
        </p:scale>
        <p:origin x="-1140"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11/22/2011</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11/22/2011</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11/22/2011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11/22/2011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11/22/2011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11/22/2011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11/22/2011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25908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22 </a:t>
            </a:r>
            <a:r>
              <a:rPr lang="en-US" dirty="0" smtClean="0">
                <a:solidFill>
                  <a:schemeClr val="tx1"/>
                </a:solidFill>
              </a:rPr>
              <a:t>Nov 2011 (2</a:t>
            </a:r>
            <a:r>
              <a:rPr lang="en-US" baseline="30000" dirty="0" smtClean="0">
                <a:solidFill>
                  <a:schemeClr val="tx1"/>
                </a:solidFill>
              </a:rPr>
              <a:t>nd</a:t>
            </a:r>
            <a:r>
              <a:rPr lang="en-US" dirty="0" smtClean="0">
                <a:solidFill>
                  <a:schemeClr val="tx1"/>
                </a:solidFill>
              </a:rPr>
              <a:t> meeting)</a:t>
            </a:r>
          </a:p>
          <a:p>
            <a:endParaRPr lang="en-US" dirty="0" smtClean="0">
              <a:solidFill>
                <a:schemeClr val="tx1"/>
              </a:solidFill>
            </a:endParaRPr>
          </a:p>
          <a:p>
            <a:r>
              <a:rPr lang="en-US" dirty="0" smtClean="0">
                <a:solidFill>
                  <a:schemeClr val="tx1"/>
                </a:solidFill>
              </a:rPr>
              <a:t>Agenda: </a:t>
            </a:r>
          </a:p>
          <a:p>
            <a:pPr>
              <a:buFont typeface="Arial" pitchFamily="34" charset="0"/>
              <a:buChar char="•"/>
            </a:pPr>
            <a:r>
              <a:rPr lang="en-US" dirty="0" smtClean="0">
                <a:solidFill>
                  <a:schemeClr val="tx1"/>
                </a:solidFill>
              </a:rPr>
              <a:t>    </a:t>
            </a:r>
            <a:r>
              <a:rPr lang="en-US" dirty="0" smtClean="0">
                <a:solidFill>
                  <a:schemeClr val="tx1"/>
                </a:solidFill>
              </a:rPr>
              <a:t>Schedule/Power </a:t>
            </a:r>
            <a:r>
              <a:rPr lang="en-US" dirty="0" smtClean="0">
                <a:solidFill>
                  <a:schemeClr val="tx1"/>
                </a:solidFill>
              </a:rPr>
              <a:t>issues (Pile)</a:t>
            </a:r>
          </a:p>
          <a:p>
            <a:pPr>
              <a:buFont typeface="Arial" pitchFamily="34" charset="0"/>
              <a:buChar char="•"/>
            </a:pPr>
            <a:r>
              <a:rPr lang="en-US" dirty="0" smtClean="0">
                <a:solidFill>
                  <a:schemeClr val="tx1"/>
                </a:solidFill>
              </a:rPr>
              <a:t>    Machine </a:t>
            </a:r>
            <a:r>
              <a:rPr lang="en-US" dirty="0" smtClean="0">
                <a:solidFill>
                  <a:schemeClr val="tx1"/>
                </a:solidFill>
              </a:rPr>
              <a:t>Status</a:t>
            </a:r>
            <a:endParaRPr lang="en-US" dirty="0" smtClean="0">
              <a:solidFill>
                <a:schemeClr val="tx1"/>
              </a:solidFill>
            </a:endParaRPr>
          </a:p>
          <a:p>
            <a:pPr>
              <a:buFont typeface="Arial" pitchFamily="34" charset="0"/>
              <a:buChar char="•"/>
            </a:pPr>
            <a:r>
              <a:rPr lang="en-US" dirty="0" smtClean="0">
                <a:solidFill>
                  <a:schemeClr val="tx1"/>
                </a:solidFill>
              </a:rPr>
              <a:t>    STAR Readiness</a:t>
            </a:r>
          </a:p>
          <a:p>
            <a:pPr>
              <a:buFont typeface="Arial" pitchFamily="34" charset="0"/>
              <a:buChar char="•"/>
            </a:pPr>
            <a:r>
              <a:rPr lang="en-US" dirty="0" smtClean="0">
                <a:solidFill>
                  <a:schemeClr val="tx1"/>
                </a:solidFill>
              </a:rPr>
              <a:t>    PHENIX Readiness</a:t>
            </a: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10</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286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686800" cy="639763"/>
          </a:xfrm>
        </p:spPr>
        <p:txBody>
          <a:bodyPr>
            <a:noAutofit/>
          </a:bodyPr>
          <a:lstStyle/>
          <a:p>
            <a:pPr eaLnBrk="1" hangingPunct="1">
              <a:defRPr/>
            </a:pPr>
            <a:r>
              <a:rPr lang="en-US" sz="1800" b="1" dirty="0" smtClean="0"/>
              <a:t>Run 12 Plan based on PAC recommendation/ALD Guidance and 22 weeks cryo operation</a:t>
            </a:r>
            <a:br>
              <a:rPr lang="en-US" sz="1800" b="1" dirty="0" smtClean="0"/>
            </a:br>
            <a:r>
              <a:rPr lang="en-US" sz="1800" b="1" dirty="0" smtClean="0"/>
              <a:t>22</a:t>
            </a:r>
            <a:r>
              <a:rPr lang="en-US" sz="1800" b="1" dirty="0" smtClean="0"/>
              <a:t> Nov </a:t>
            </a:r>
            <a:r>
              <a:rPr lang="en-US" sz="1800" b="1" dirty="0" smtClean="0"/>
              <a:t>11 </a:t>
            </a:r>
            <a:r>
              <a:rPr lang="en-US" sz="1800" b="1" dirty="0" smtClean="0"/>
              <a:t>DRAFT</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685800"/>
            <a:ext cx="8686800" cy="5334000"/>
          </a:xfrm>
        </p:spPr>
        <p:txBody>
          <a:bodyPr/>
          <a:lstStyle/>
          <a:p>
            <a:pPr eaLnBrk="1" hangingPunct="1">
              <a:lnSpc>
                <a:spcPct val="80000"/>
              </a:lnSpc>
              <a:buFont typeface="Arial" charset="0"/>
              <a:buNone/>
            </a:pPr>
            <a:endParaRPr lang="en-US" sz="1100" dirty="0" smtClean="0"/>
          </a:p>
          <a:p>
            <a:pPr eaLnBrk="1" hangingPunct="1">
              <a:lnSpc>
                <a:spcPct val="80000"/>
              </a:lnSpc>
            </a:pPr>
            <a:r>
              <a:rPr lang="en-US" sz="1800" dirty="0" smtClean="0">
                <a:solidFill>
                  <a:srgbClr val="000000"/>
                </a:solidFill>
              </a:rPr>
              <a:t>17 Jan, Begin cool-down to 4.5K </a:t>
            </a:r>
            <a:endParaRPr lang="en-US" sz="1800" dirty="0" smtClean="0">
              <a:solidFill>
                <a:srgbClr val="000000"/>
              </a:solidFill>
            </a:endParaRPr>
          </a:p>
          <a:p>
            <a:pPr eaLnBrk="1" hangingPunct="1">
              <a:lnSpc>
                <a:spcPct val="80000"/>
              </a:lnSpc>
            </a:pPr>
            <a:r>
              <a:rPr lang="en-US" sz="1800" dirty="0" smtClean="0">
                <a:solidFill>
                  <a:srgbClr val="000000"/>
                </a:solidFill>
              </a:rPr>
              <a:t>20 </a:t>
            </a:r>
            <a:r>
              <a:rPr lang="en-US" sz="1800" dirty="0">
                <a:solidFill>
                  <a:srgbClr val="000000"/>
                </a:solidFill>
              </a:rPr>
              <a:t>Jan, Cool-down to </a:t>
            </a:r>
            <a:r>
              <a:rPr lang="en-US" sz="1800" dirty="0" smtClean="0">
                <a:solidFill>
                  <a:srgbClr val="000000"/>
                </a:solidFill>
              </a:rPr>
              <a:t>4.5K in Blue Ring complete, begin magnet setup</a:t>
            </a:r>
            <a:endParaRPr lang="en-US" sz="1800" dirty="0" smtClean="0">
              <a:solidFill>
                <a:srgbClr val="000000"/>
              </a:solidFill>
            </a:endParaRPr>
          </a:p>
          <a:p>
            <a:pPr eaLnBrk="1" hangingPunct="1">
              <a:lnSpc>
                <a:spcPct val="80000"/>
              </a:lnSpc>
            </a:pPr>
            <a:r>
              <a:rPr lang="en-US" sz="1800" dirty="0" smtClean="0">
                <a:solidFill>
                  <a:srgbClr val="000000"/>
                </a:solidFill>
              </a:rPr>
              <a:t>24 </a:t>
            </a:r>
            <a:r>
              <a:rPr lang="en-US" sz="1800" dirty="0" smtClean="0">
                <a:solidFill>
                  <a:srgbClr val="000000"/>
                </a:solidFill>
              </a:rPr>
              <a:t>Jan, Cool-down to 4.5K complete in both rings begin </a:t>
            </a:r>
            <a:r>
              <a:rPr lang="en-US" sz="1800" dirty="0">
                <a:solidFill>
                  <a:srgbClr val="000000"/>
                </a:solidFill>
              </a:rPr>
              <a:t>√s = 2</a:t>
            </a:r>
            <a:r>
              <a:rPr lang="en-US" sz="1800" dirty="0" smtClean="0">
                <a:solidFill>
                  <a:srgbClr val="000000"/>
                </a:solidFill>
              </a:rPr>
              <a:t>00 </a:t>
            </a:r>
            <a:r>
              <a:rPr lang="en-US" sz="1800" dirty="0">
                <a:solidFill>
                  <a:srgbClr val="000000"/>
                </a:solidFill>
              </a:rPr>
              <a:t>GeV </a:t>
            </a:r>
            <a:r>
              <a:rPr lang="en-US" sz="1800" dirty="0" smtClean="0">
                <a:solidFill>
                  <a:srgbClr val="000000"/>
                </a:solidFill>
              </a:rPr>
              <a:t>pp setup</a:t>
            </a:r>
          </a:p>
          <a:p>
            <a:pPr eaLnBrk="1" hangingPunct="1">
              <a:lnSpc>
                <a:spcPct val="80000"/>
              </a:lnSpc>
            </a:pPr>
            <a:r>
              <a:rPr lang="en-US" sz="1800" dirty="0" smtClean="0">
                <a:solidFill>
                  <a:srgbClr val="000000"/>
                </a:solidFill>
              </a:rPr>
              <a:t>31 Jan, begin 2 week ramp-up with 8 hrs/night for experiments</a:t>
            </a:r>
          </a:p>
          <a:p>
            <a:pPr eaLnBrk="1" hangingPunct="1">
              <a:lnSpc>
                <a:spcPct val="80000"/>
              </a:lnSpc>
            </a:pPr>
            <a:r>
              <a:rPr lang="en-US" sz="1800" dirty="0" smtClean="0">
                <a:solidFill>
                  <a:srgbClr val="000000"/>
                </a:solidFill>
              </a:rPr>
              <a:t>14 Feb, begin 5 weeks physics with further ramp-up</a:t>
            </a:r>
          </a:p>
          <a:p>
            <a:pPr eaLnBrk="1" hangingPunct="1">
              <a:lnSpc>
                <a:spcPct val="80000"/>
              </a:lnSpc>
            </a:pPr>
            <a:r>
              <a:rPr lang="en-US" sz="1800" dirty="0" smtClean="0">
                <a:solidFill>
                  <a:srgbClr val="000000"/>
                </a:solidFill>
              </a:rPr>
              <a:t>20 March, end 5 </a:t>
            </a:r>
            <a:r>
              <a:rPr lang="en-US" sz="1800" dirty="0">
                <a:solidFill>
                  <a:srgbClr val="000000"/>
                </a:solidFill>
              </a:rPr>
              <a:t>week √s = 200 GeV pp </a:t>
            </a:r>
            <a:r>
              <a:rPr lang="en-US" sz="1800" dirty="0" smtClean="0">
                <a:solidFill>
                  <a:srgbClr val="000000"/>
                </a:solidFill>
              </a:rPr>
              <a:t>run, begin ½ week setup for </a:t>
            </a:r>
            <a:r>
              <a:rPr lang="en-US" sz="1800" dirty="0">
                <a:solidFill>
                  <a:srgbClr val="000000"/>
                </a:solidFill>
              </a:rPr>
              <a:t>√s = </a:t>
            </a:r>
            <a:r>
              <a:rPr lang="en-US" sz="1800" dirty="0" smtClean="0">
                <a:solidFill>
                  <a:srgbClr val="000000"/>
                </a:solidFill>
              </a:rPr>
              <a:t>500 </a:t>
            </a:r>
            <a:r>
              <a:rPr lang="en-US" sz="1800" dirty="0">
                <a:solidFill>
                  <a:srgbClr val="000000"/>
                </a:solidFill>
              </a:rPr>
              <a:t>GeV pp </a:t>
            </a:r>
            <a:endParaRPr lang="en-US" sz="1800" dirty="0" smtClean="0">
              <a:solidFill>
                <a:srgbClr val="000000"/>
              </a:solidFill>
            </a:endParaRPr>
          </a:p>
          <a:p>
            <a:pPr eaLnBrk="1" hangingPunct="1">
              <a:lnSpc>
                <a:spcPct val="80000"/>
              </a:lnSpc>
            </a:pPr>
            <a:r>
              <a:rPr lang="en-US" sz="1800" dirty="0" smtClean="0">
                <a:solidFill>
                  <a:srgbClr val="000000"/>
                </a:solidFill>
              </a:rPr>
              <a:t>24 March, begin 1 week ramp-up to </a:t>
            </a:r>
            <a:r>
              <a:rPr lang="en-US" sz="1800" dirty="0">
                <a:solidFill>
                  <a:srgbClr val="000000"/>
                </a:solidFill>
              </a:rPr>
              <a:t>√s = 500 </a:t>
            </a:r>
            <a:r>
              <a:rPr lang="en-US" sz="1800" dirty="0" smtClean="0">
                <a:solidFill>
                  <a:srgbClr val="000000"/>
                </a:solidFill>
              </a:rPr>
              <a:t>GeV with </a:t>
            </a:r>
            <a:r>
              <a:rPr lang="en-US" sz="1800" dirty="0">
                <a:solidFill>
                  <a:srgbClr val="000000"/>
                </a:solidFill>
              </a:rPr>
              <a:t>8 hrs/night for </a:t>
            </a:r>
            <a:r>
              <a:rPr lang="en-US" sz="1800" dirty="0" smtClean="0">
                <a:solidFill>
                  <a:srgbClr val="000000"/>
                </a:solidFill>
              </a:rPr>
              <a:t>experiments</a:t>
            </a:r>
          </a:p>
          <a:p>
            <a:pPr eaLnBrk="1" hangingPunct="1">
              <a:lnSpc>
                <a:spcPct val="80000"/>
              </a:lnSpc>
            </a:pPr>
            <a:r>
              <a:rPr lang="en-US" sz="1800" dirty="0" smtClean="0">
                <a:solidFill>
                  <a:srgbClr val="000000"/>
                </a:solidFill>
              </a:rPr>
              <a:t>31 March, begin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r>
              <a:rPr lang="en-US" sz="1800" dirty="0" smtClean="0">
                <a:solidFill>
                  <a:srgbClr val="000000"/>
                </a:solidFill>
              </a:rPr>
              <a:t>19 May, end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endParaRPr lang="en-US" sz="1800" dirty="0">
              <a:solidFill>
                <a:srgbClr val="000000"/>
              </a:solidFill>
            </a:endParaRPr>
          </a:p>
          <a:p>
            <a:pPr eaLnBrk="1" hangingPunct="1">
              <a:lnSpc>
                <a:spcPct val="80000"/>
              </a:lnSpc>
            </a:pPr>
            <a:r>
              <a:rPr lang="en-US" sz="1800" b="1" dirty="0" smtClean="0"/>
              <a:t>17.4 cryo-weeks to this point, </a:t>
            </a:r>
            <a:r>
              <a:rPr lang="en-US" sz="1800" b="1" dirty="0" smtClean="0">
                <a:solidFill>
                  <a:srgbClr val="FE3210"/>
                </a:solidFill>
              </a:rPr>
              <a:t>schedule beyond this point to be determined</a:t>
            </a:r>
          </a:p>
          <a:p>
            <a:pPr eaLnBrk="1" hangingPunct="1">
              <a:lnSpc>
                <a:spcPct val="80000"/>
              </a:lnSpc>
            </a:pPr>
            <a:endParaRPr lang="en-US" sz="1800" dirty="0">
              <a:solidFill>
                <a:srgbClr val="000000"/>
              </a:solidFill>
            </a:endParaRPr>
          </a:p>
          <a:p>
            <a:pPr marL="0" indent="0" eaLnBrk="1" hangingPunct="1">
              <a:lnSpc>
                <a:spcPct val="80000"/>
              </a:lnSpc>
              <a:buNone/>
            </a:pPr>
            <a:r>
              <a:rPr lang="en-US" sz="1800" dirty="0" smtClean="0">
                <a:solidFill>
                  <a:srgbClr val="000000"/>
                </a:solidFill>
              </a:rPr>
              <a:t>If Uranium…</a:t>
            </a:r>
          </a:p>
          <a:p>
            <a:pPr eaLnBrk="1" hangingPunct="1">
              <a:lnSpc>
                <a:spcPct val="80000"/>
              </a:lnSpc>
            </a:pPr>
            <a:endParaRPr lang="en-US" sz="1800" dirty="0" smtClean="0">
              <a:solidFill>
                <a:srgbClr val="000000"/>
              </a:solidFill>
            </a:endParaRPr>
          </a:p>
          <a:p>
            <a:pPr eaLnBrk="1" hangingPunct="1">
              <a:lnSpc>
                <a:spcPct val="80000"/>
              </a:lnSpc>
            </a:pPr>
            <a:r>
              <a:rPr lang="en-US" sz="1800" dirty="0" smtClean="0">
                <a:solidFill>
                  <a:srgbClr val="000000"/>
                </a:solidFill>
              </a:rPr>
              <a:t>19 May, begin 1 week setup for √s = 193 GeV/n UU (no overnight stores for experiments)</a:t>
            </a:r>
          </a:p>
          <a:p>
            <a:pPr eaLnBrk="1" hangingPunct="1">
              <a:lnSpc>
                <a:spcPct val="80000"/>
              </a:lnSpc>
            </a:pPr>
            <a:r>
              <a:rPr lang="en-US" sz="1800" dirty="0" smtClean="0">
                <a:solidFill>
                  <a:srgbClr val="000000"/>
                </a:solidFill>
              </a:rPr>
              <a:t>26 May, begin 3 week </a:t>
            </a:r>
            <a:r>
              <a:rPr lang="en-US" sz="1800" dirty="0">
                <a:solidFill>
                  <a:srgbClr val="000000"/>
                </a:solidFill>
              </a:rPr>
              <a:t>√s = 193 GeV/n UU physics run</a:t>
            </a:r>
            <a:endParaRPr lang="en-US" sz="1800" dirty="0" smtClean="0">
              <a:solidFill>
                <a:srgbClr val="000000"/>
              </a:solidFill>
            </a:endParaRPr>
          </a:p>
          <a:p>
            <a:pPr eaLnBrk="1" hangingPunct="1">
              <a:lnSpc>
                <a:spcPct val="80000"/>
              </a:lnSpc>
            </a:pPr>
            <a:r>
              <a:rPr lang="en-US" sz="1800" dirty="0" smtClean="0">
                <a:solidFill>
                  <a:srgbClr val="000000"/>
                </a:solidFill>
              </a:rPr>
              <a:t>16 Jun, end 3 week √</a:t>
            </a:r>
            <a:r>
              <a:rPr lang="en-US" sz="1800" dirty="0">
                <a:solidFill>
                  <a:srgbClr val="000000"/>
                </a:solidFill>
              </a:rPr>
              <a:t>s = 193 GeV/n </a:t>
            </a:r>
            <a:r>
              <a:rPr lang="en-US" sz="1800" dirty="0" smtClean="0">
                <a:solidFill>
                  <a:srgbClr val="000000"/>
                </a:solidFill>
              </a:rPr>
              <a:t>UU physics run</a:t>
            </a:r>
          </a:p>
          <a:p>
            <a:pPr eaLnBrk="1" hangingPunct="1">
              <a:lnSpc>
                <a:spcPct val="80000"/>
              </a:lnSpc>
            </a:pPr>
            <a:r>
              <a:rPr lang="en-US" sz="1800" dirty="0" smtClean="0">
                <a:solidFill>
                  <a:srgbClr val="000000"/>
                </a:solidFill>
              </a:rPr>
              <a:t>19 June, cryo warm-up complete (22.0 cryo-weeks)</a:t>
            </a:r>
          </a:p>
        </p:txBody>
      </p:sp>
      <p:sp>
        <p:nvSpPr>
          <p:cNvPr id="3" name="Rectangle 2"/>
          <p:cNvSpPr/>
          <p:nvPr/>
        </p:nvSpPr>
        <p:spPr>
          <a:xfrm>
            <a:off x="219075" y="6211669"/>
            <a:ext cx="8763000" cy="646331"/>
          </a:xfrm>
          <a:prstGeom prst="rect">
            <a:avLst/>
          </a:prstGeom>
        </p:spPr>
        <p:txBody>
          <a:bodyPr wrap="square">
            <a:spAutoFit/>
          </a:bodyPr>
          <a:lstStyle/>
          <a:p>
            <a:r>
              <a:rPr lang="en-US" b="1" dirty="0" smtClean="0"/>
              <a:t>Consistent with </a:t>
            </a:r>
            <a:r>
              <a:rPr lang="en-US" b="1" dirty="0"/>
              <a:t>Fischer et. al. “RHIC Collider Projections (FY 2012 – FY 2016)”          </a:t>
            </a:r>
            <a:r>
              <a:rPr lang="en-US" dirty="0"/>
              <a:t>14 October 2011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a:t>
            </a:r>
            <a:r>
              <a:rPr lang="en-US" sz="1200" dirty="0"/>
              <a:t>22, 2011</a:t>
            </a:r>
          </a:p>
        </p:txBody>
      </p:sp>
      <p:sp>
        <p:nvSpPr>
          <p:cNvPr id="3" name="Rectangle 2"/>
          <p:cNvSpPr/>
          <p:nvPr/>
        </p:nvSpPr>
        <p:spPr>
          <a:xfrm>
            <a:off x="152400" y="427752"/>
            <a:ext cx="8839200" cy="1261884"/>
          </a:xfrm>
          <a:prstGeom prst="rect">
            <a:avLst/>
          </a:prstGeom>
        </p:spPr>
        <p:txBody>
          <a:bodyPr wrap="square">
            <a:spAutoFit/>
          </a:bodyPr>
          <a:lstStyle/>
          <a:p>
            <a:r>
              <a:rPr lang="en-US" sz="1200" dirty="0" smtClean="0"/>
              <a:t>I'm </a:t>
            </a:r>
            <a:r>
              <a:rPr lang="en-US" sz="1200" dirty="0"/>
              <a:t>still waiting for confirmation from Linde for the liquid helium delivery schedule.  They are no longer able to meet our peek demand of 4 trailers in a one week period.  They should be able to give us one 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err="1" smtClean="0"/>
              <a:t>Cryo</a:t>
            </a:r>
            <a:r>
              <a:rPr lang="en-US" b="1" u="sng" dirty="0" smtClean="0"/>
              <a:t>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3442"/>
            <a:ext cx="8458200" cy="605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13" y="457200"/>
            <a:ext cx="8485774"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68160</TotalTime>
  <Words>437</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Run 12 Plan based on PAC recommendation/ALD Guidance and 22 weeks cryo operation 22 Nov 11 DRAFT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344</cp:revision>
  <cp:lastPrinted>2011-11-22T16:46:50Z</cp:lastPrinted>
  <dcterms:created xsi:type="dcterms:W3CDTF">2010-05-18T15:33:59Z</dcterms:created>
  <dcterms:modified xsi:type="dcterms:W3CDTF">2011-11-22T17:04:21Z</dcterms:modified>
</cp:coreProperties>
</file>