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handoutMasterIdLst>
    <p:handoutMasterId r:id="rId73"/>
  </p:handoutMasterIdLst>
  <p:sldIdLst>
    <p:sldId id="458" r:id="rId2"/>
    <p:sldId id="532" r:id="rId3"/>
    <p:sldId id="533" r:id="rId4"/>
    <p:sldId id="496" r:id="rId5"/>
    <p:sldId id="536" r:id="rId6"/>
    <p:sldId id="529" r:id="rId7"/>
    <p:sldId id="537" r:id="rId8"/>
    <p:sldId id="539" r:id="rId9"/>
    <p:sldId id="547" r:id="rId10"/>
    <p:sldId id="461" r:id="rId11"/>
    <p:sldId id="535" r:id="rId12"/>
    <p:sldId id="545" r:id="rId13"/>
    <p:sldId id="541" r:id="rId14"/>
    <p:sldId id="542" r:id="rId15"/>
    <p:sldId id="543" r:id="rId16"/>
    <p:sldId id="544" r:id="rId17"/>
    <p:sldId id="540" r:id="rId18"/>
    <p:sldId id="530" r:id="rId19"/>
    <p:sldId id="523" r:id="rId20"/>
    <p:sldId id="456" r:id="rId21"/>
    <p:sldId id="494" r:id="rId22"/>
    <p:sldId id="531" r:id="rId23"/>
    <p:sldId id="519" r:id="rId24"/>
    <p:sldId id="528" r:id="rId25"/>
    <p:sldId id="525" r:id="rId26"/>
    <p:sldId id="521" r:id="rId27"/>
    <p:sldId id="527" r:id="rId28"/>
    <p:sldId id="518" r:id="rId29"/>
    <p:sldId id="526" r:id="rId30"/>
    <p:sldId id="522" r:id="rId31"/>
    <p:sldId id="524" r:id="rId32"/>
    <p:sldId id="510" r:id="rId33"/>
    <p:sldId id="509" r:id="rId34"/>
    <p:sldId id="502" r:id="rId35"/>
    <p:sldId id="500" r:id="rId36"/>
    <p:sldId id="501" r:id="rId37"/>
    <p:sldId id="490" r:id="rId38"/>
    <p:sldId id="477" r:id="rId39"/>
    <p:sldId id="476" r:id="rId40"/>
    <p:sldId id="480" r:id="rId41"/>
    <p:sldId id="492" r:id="rId42"/>
    <p:sldId id="493" r:id="rId43"/>
    <p:sldId id="489" r:id="rId44"/>
    <p:sldId id="505" r:id="rId45"/>
    <p:sldId id="507" r:id="rId46"/>
    <p:sldId id="491" r:id="rId47"/>
    <p:sldId id="503" r:id="rId48"/>
    <p:sldId id="504" r:id="rId49"/>
    <p:sldId id="471" r:id="rId50"/>
    <p:sldId id="487" r:id="rId51"/>
    <p:sldId id="467" r:id="rId52"/>
    <p:sldId id="481" r:id="rId53"/>
    <p:sldId id="483" r:id="rId54"/>
    <p:sldId id="484" r:id="rId55"/>
    <p:sldId id="485" r:id="rId56"/>
    <p:sldId id="486" r:id="rId57"/>
    <p:sldId id="479" r:id="rId58"/>
    <p:sldId id="475" r:id="rId59"/>
    <p:sldId id="452" r:id="rId60"/>
    <p:sldId id="474" r:id="rId61"/>
    <p:sldId id="473" r:id="rId62"/>
    <p:sldId id="472" r:id="rId63"/>
    <p:sldId id="468" r:id="rId64"/>
    <p:sldId id="447" r:id="rId65"/>
    <p:sldId id="460" r:id="rId66"/>
    <p:sldId id="465" r:id="rId67"/>
    <p:sldId id="345" r:id="rId68"/>
    <p:sldId id="455" r:id="rId69"/>
    <p:sldId id="453" r:id="rId70"/>
    <p:sldId id="454" r:id="rId71"/>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FD0F"/>
    <a:srgbClr val="3333FF"/>
    <a:srgbClr val="008950"/>
    <a:srgbClr val="FE32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27" autoAdjust="0"/>
    <p:restoredTop sz="98973" autoAdjust="0"/>
  </p:normalViewPr>
  <p:slideViewPr>
    <p:cSldViewPr>
      <p:cViewPr>
        <p:scale>
          <a:sx n="100" d="100"/>
          <a:sy n="100" d="100"/>
        </p:scale>
        <p:origin x="-1224" y="-1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162" cy="461483"/>
          </a:xfrm>
          <a:prstGeom prst="rect">
            <a:avLst/>
          </a:prstGeom>
        </p:spPr>
        <p:txBody>
          <a:bodyPr vert="horz" lIns="91432" tIns="45716" rIns="91432" bIns="45716" rtlCol="0"/>
          <a:lstStyle>
            <a:lvl1pPr algn="l">
              <a:defRPr sz="1200">
                <a:ea typeface="+mn-ea"/>
                <a:cs typeface="+mn-cs"/>
              </a:defRPr>
            </a:lvl1pPr>
          </a:lstStyle>
          <a:p>
            <a:pPr>
              <a:defRPr/>
            </a:pPr>
            <a:endParaRPr lang="en-US"/>
          </a:p>
        </p:txBody>
      </p:sp>
      <p:sp>
        <p:nvSpPr>
          <p:cNvPr id="3" name="Date Placeholder 2"/>
          <p:cNvSpPr>
            <a:spLocks noGrp="1"/>
          </p:cNvSpPr>
          <p:nvPr>
            <p:ph type="dt" sz="quarter" idx="1"/>
          </p:nvPr>
        </p:nvSpPr>
        <p:spPr>
          <a:xfrm>
            <a:off x="3970635" y="2"/>
            <a:ext cx="3038162" cy="461483"/>
          </a:xfrm>
          <a:prstGeom prst="rect">
            <a:avLst/>
          </a:prstGeom>
        </p:spPr>
        <p:txBody>
          <a:bodyPr vert="horz" wrap="square" lIns="91432" tIns="45716" rIns="91432" bIns="45716" numCol="1" anchor="t" anchorCtr="0" compatLnSpc="1">
            <a:prstTxWarp prst="textNoShape">
              <a:avLst/>
            </a:prstTxWarp>
          </a:bodyPr>
          <a:lstStyle>
            <a:lvl1pPr algn="r">
              <a:defRPr sz="1200"/>
            </a:lvl1pPr>
          </a:lstStyle>
          <a:p>
            <a:fld id="{F76865FC-FA16-4127-BC52-3CCAAD81FE73}" type="datetime1">
              <a:rPr lang="en-US"/>
              <a:pPr/>
              <a:t>4/19/2012</a:t>
            </a:fld>
            <a:endParaRPr lang="en-US"/>
          </a:p>
        </p:txBody>
      </p:sp>
      <p:sp>
        <p:nvSpPr>
          <p:cNvPr id="4" name="Footer Placeholder 3"/>
          <p:cNvSpPr>
            <a:spLocks noGrp="1"/>
          </p:cNvSpPr>
          <p:nvPr>
            <p:ph type="ftr" sz="quarter" idx="2"/>
          </p:nvPr>
        </p:nvSpPr>
        <p:spPr>
          <a:xfrm>
            <a:off x="1" y="8772987"/>
            <a:ext cx="3038162" cy="461483"/>
          </a:xfrm>
          <a:prstGeom prst="rect">
            <a:avLst/>
          </a:prstGeom>
        </p:spPr>
        <p:txBody>
          <a:bodyPr vert="horz" lIns="91432" tIns="45716" rIns="91432" bIns="45716" rtlCol="0" anchor="b"/>
          <a:lstStyle>
            <a:lvl1pPr algn="l">
              <a:defRPr sz="1200">
                <a:ea typeface="+mn-ea"/>
                <a:cs typeface="+mn-cs"/>
              </a:defRPr>
            </a:lvl1pPr>
          </a:lstStyle>
          <a:p>
            <a:pPr>
              <a:defRPr/>
            </a:pPr>
            <a:endParaRPr lang="en-US"/>
          </a:p>
        </p:txBody>
      </p:sp>
      <p:sp>
        <p:nvSpPr>
          <p:cNvPr id="5" name="Slide Number Placeholder 4"/>
          <p:cNvSpPr>
            <a:spLocks noGrp="1"/>
          </p:cNvSpPr>
          <p:nvPr>
            <p:ph type="sldNum" sz="quarter" idx="3"/>
          </p:nvPr>
        </p:nvSpPr>
        <p:spPr>
          <a:xfrm>
            <a:off x="3970635" y="8772987"/>
            <a:ext cx="3038162" cy="461483"/>
          </a:xfrm>
          <a:prstGeom prst="rect">
            <a:avLst/>
          </a:prstGeom>
        </p:spPr>
        <p:txBody>
          <a:bodyPr vert="horz" wrap="square" lIns="91432" tIns="45716" rIns="91432" bIns="45716" numCol="1" anchor="b" anchorCtr="0" compatLnSpc="1">
            <a:prstTxWarp prst="textNoShape">
              <a:avLst/>
            </a:prstTxWarp>
          </a:bodyPr>
          <a:lstStyle>
            <a:lvl1pPr algn="r">
              <a:defRPr sz="1200"/>
            </a:lvl1pPr>
          </a:lstStyle>
          <a:p>
            <a:fld id="{E2C478F2-E0DC-4AEB-99E7-3655834E4746}" type="slidenum">
              <a:rPr lang="en-US"/>
              <a:pPr/>
              <a:t>‹#›</a:t>
            </a:fld>
            <a:endParaRPr lang="en-US"/>
          </a:p>
        </p:txBody>
      </p:sp>
    </p:spTree>
    <p:extLst>
      <p:ext uri="{BB962C8B-B14F-4D97-AF65-F5344CB8AC3E}">
        <p14:creationId xmlns:p14="http://schemas.microsoft.com/office/powerpoint/2010/main" val="3104558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162" cy="461483"/>
          </a:xfrm>
          <a:prstGeom prst="rect">
            <a:avLst/>
          </a:prstGeom>
        </p:spPr>
        <p:txBody>
          <a:bodyPr vert="horz" lIns="91432" tIns="45716" rIns="91432" bIns="45716"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635" y="2"/>
            <a:ext cx="3038162" cy="461483"/>
          </a:xfrm>
          <a:prstGeom prst="rect">
            <a:avLst/>
          </a:prstGeom>
        </p:spPr>
        <p:txBody>
          <a:bodyPr vert="horz" wrap="square" lIns="91432" tIns="45716" rIns="91432" bIns="45716" numCol="1" anchor="t" anchorCtr="0" compatLnSpc="1">
            <a:prstTxWarp prst="textNoShape">
              <a:avLst/>
            </a:prstTxWarp>
          </a:bodyPr>
          <a:lstStyle>
            <a:lvl1pPr algn="r">
              <a:defRPr sz="1200">
                <a:latin typeface="Calibri" charset="0"/>
              </a:defRPr>
            </a:lvl1pPr>
          </a:lstStyle>
          <a:p>
            <a:fld id="{2C4F57D1-2ADE-47E3-B3D6-8BAE658B2FCF}" type="datetime1">
              <a:rPr lang="en-US"/>
              <a:pPr/>
              <a:t>4/19/2012</a:t>
            </a:fld>
            <a:endParaRPr lang="en-US"/>
          </a:p>
        </p:txBody>
      </p:sp>
      <p:sp>
        <p:nvSpPr>
          <p:cNvPr id="4" name="Slide Image Placeholder 3"/>
          <p:cNvSpPr>
            <a:spLocks noGrp="1" noRot="1" noChangeAspect="1"/>
          </p:cNvSpPr>
          <p:nvPr>
            <p:ph type="sldImg" idx="2"/>
          </p:nvPr>
        </p:nvSpPr>
        <p:spPr>
          <a:xfrm>
            <a:off x="1196975" y="692150"/>
            <a:ext cx="4616450" cy="3462338"/>
          </a:xfrm>
          <a:prstGeom prst="rect">
            <a:avLst/>
          </a:prstGeom>
          <a:noFill/>
          <a:ln w="12700">
            <a:solidFill>
              <a:prstClr val="black"/>
            </a:solidFill>
          </a:ln>
        </p:spPr>
        <p:txBody>
          <a:bodyPr vert="horz" lIns="91432" tIns="45716" rIns="91432" bIns="45716" rtlCol="0" anchor="ctr"/>
          <a:lstStyle/>
          <a:p>
            <a:pPr lvl="0"/>
            <a:endParaRPr lang="en-US" noProof="0" smtClean="0"/>
          </a:p>
        </p:txBody>
      </p:sp>
      <p:sp>
        <p:nvSpPr>
          <p:cNvPr id="5" name="Notes Placeholder 4"/>
          <p:cNvSpPr>
            <a:spLocks noGrp="1"/>
          </p:cNvSpPr>
          <p:nvPr>
            <p:ph type="body" sz="quarter" idx="3"/>
          </p:nvPr>
        </p:nvSpPr>
        <p:spPr>
          <a:xfrm>
            <a:off x="701362" y="4386494"/>
            <a:ext cx="5609282" cy="4156556"/>
          </a:xfrm>
          <a:prstGeom prst="rect">
            <a:avLst/>
          </a:prstGeom>
        </p:spPr>
        <p:txBody>
          <a:bodyPr vert="horz" lIns="91432" tIns="45716" rIns="91432" bIns="4571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772987"/>
            <a:ext cx="3038162" cy="461483"/>
          </a:xfrm>
          <a:prstGeom prst="rect">
            <a:avLst/>
          </a:prstGeom>
        </p:spPr>
        <p:txBody>
          <a:bodyPr vert="horz" lIns="91432" tIns="45716" rIns="91432" bIns="45716"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635" y="8772987"/>
            <a:ext cx="3038162" cy="461483"/>
          </a:xfrm>
          <a:prstGeom prst="rect">
            <a:avLst/>
          </a:prstGeom>
        </p:spPr>
        <p:txBody>
          <a:bodyPr vert="horz" wrap="square" lIns="91432" tIns="45716" rIns="91432" bIns="45716" numCol="1" anchor="b" anchorCtr="0" compatLnSpc="1">
            <a:prstTxWarp prst="textNoShape">
              <a:avLst/>
            </a:prstTxWarp>
          </a:bodyPr>
          <a:lstStyle>
            <a:lvl1pPr algn="r">
              <a:defRPr sz="1200">
                <a:latin typeface="Calibri" charset="0"/>
              </a:defRPr>
            </a:lvl1pPr>
          </a:lstStyle>
          <a:p>
            <a:fld id="{13D95630-535E-4576-8F4B-39686940C8C1}" type="slidenum">
              <a:rPr lang="en-US"/>
              <a:pPr/>
              <a:t>‹#›</a:t>
            </a:fld>
            <a:endParaRPr lang="en-US"/>
          </a:p>
        </p:txBody>
      </p:sp>
    </p:spTree>
    <p:extLst>
      <p:ext uri="{BB962C8B-B14F-4D97-AF65-F5344CB8AC3E}">
        <p14:creationId xmlns:p14="http://schemas.microsoft.com/office/powerpoint/2010/main" val="32661223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6934D43-2DFA-4BDC-95D0-E8842CCFCABF}" type="datetime1">
              <a:rPr lang="en-US"/>
              <a:pPr/>
              <a:t>4/19/2012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CE20F7D-4D0B-470C-847E-C51D91E6ED5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EFE85A7-574C-43BD-98BB-574878E253A0}" type="datetime1">
              <a:rPr lang="en-US"/>
              <a:pPr/>
              <a:t>4/19/2012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924B6B7-C503-4C9F-8446-866C73177DB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7865E3D-F26F-4637-A590-FA18EDCCC27E}" type="datetime1">
              <a:rPr lang="en-US"/>
              <a:pPr/>
              <a:t>4/19/2012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F142B0F-A58A-4A6B-9130-C393B636BB2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DC708EC-1CFB-4D7D-971F-0DF6F2B50D5E}" type="datetime1">
              <a:rPr lang="en-US"/>
              <a:pPr/>
              <a:t>4/19/2012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A7EEA8-5404-4668-90DA-17F5C19022C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EF9145B-4A9B-4E26-85E8-2AFE7E626E6E}" type="datetime1">
              <a:rPr lang="en-US"/>
              <a:pPr/>
              <a:t>4/19/2012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CB081C-A340-4C26-8166-4DA87548C93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3C4F926-9146-4D21-AEF5-EA6F6E7651C4}" type="datetime1">
              <a:rPr lang="en-US"/>
              <a:pPr/>
              <a:t>4/19/2012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F21826B-0376-4693-8FB7-FC92F240128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290B5BF-B5C8-4A19-8716-CB8B59D027E8}" type="datetime1">
              <a:rPr lang="en-US"/>
              <a:pPr/>
              <a:t>4/19/2012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A9A5366-ADF3-4A3F-BDCC-4CDC4EB34E8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10F6E96-F17E-4058-A11D-B186BC717643}" type="datetime1">
              <a:rPr lang="en-US"/>
              <a:pPr/>
              <a:t>4/19/2012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B297F53-1018-429D-88E8-C26DF41DDC1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13E7AE1-C80B-4A1C-8B5F-D8EAE553DFC5}" type="datetime1">
              <a:rPr lang="en-US"/>
              <a:pPr/>
              <a:t>4/19/2012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752BB0E-9316-47C0-974F-048E4D4154A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AC727C9-EAA3-4064-955A-C444A064FA90}" type="datetime1">
              <a:rPr lang="en-US"/>
              <a:pPr/>
              <a:t>4/19/2012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E3EF80F-D752-436C-AE51-568B3BE59D6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372A08F-25BF-4073-BE53-FD37DC789D9D}" type="datetime1">
              <a:rPr lang="en-US"/>
              <a:pPr/>
              <a:t>4/19/2012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FD75C4D-70A0-400F-B7C6-8799D30E159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E23021B0-8B15-458B-88E7-CF59F64B3D54}" type="datetime1">
              <a:rPr lang="en-US"/>
              <a:pPr/>
              <a:t>4/19/2012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6A50E933-118C-4419-8E88-B0572040E5B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body" idx="1"/>
          </p:nvPr>
        </p:nvSpPr>
        <p:spPr>
          <a:xfrm>
            <a:off x="457200" y="1371600"/>
            <a:ext cx="8229600" cy="3886200"/>
          </a:xfrm>
        </p:spPr>
        <p:txBody>
          <a:bodyPr/>
          <a:lstStyle/>
          <a:p>
            <a:r>
              <a:rPr lang="en-US" sz="2800" b="1" dirty="0">
                <a:solidFill>
                  <a:schemeClr val="tx1"/>
                </a:solidFill>
              </a:rPr>
              <a:t>Run 12 RHIC Machine/Experiments </a:t>
            </a:r>
            <a:r>
              <a:rPr lang="en-US" sz="2800" b="1" dirty="0" smtClean="0">
                <a:solidFill>
                  <a:schemeClr val="tx1"/>
                </a:solidFill>
              </a:rPr>
              <a:t>Meeting</a:t>
            </a:r>
            <a:br>
              <a:rPr lang="en-US" sz="2800" b="1" dirty="0" smtClean="0">
                <a:solidFill>
                  <a:schemeClr val="tx1"/>
                </a:solidFill>
              </a:rPr>
            </a:br>
            <a:endParaRPr lang="en-US" sz="2800" b="1" dirty="0" smtClean="0">
              <a:solidFill>
                <a:schemeClr val="tx1"/>
              </a:solidFill>
            </a:endParaRPr>
          </a:p>
          <a:p>
            <a:r>
              <a:rPr lang="en-US" dirty="0" smtClean="0">
                <a:solidFill>
                  <a:schemeClr val="tx1"/>
                </a:solidFill>
              </a:rPr>
              <a:t>24</a:t>
            </a:r>
            <a:r>
              <a:rPr lang="en-US" dirty="0" smtClean="0">
                <a:solidFill>
                  <a:schemeClr val="tx1"/>
                </a:solidFill>
              </a:rPr>
              <a:t> </a:t>
            </a:r>
            <a:r>
              <a:rPr lang="en-US" dirty="0" smtClean="0">
                <a:solidFill>
                  <a:schemeClr val="tx1"/>
                </a:solidFill>
              </a:rPr>
              <a:t>Apr 2012  </a:t>
            </a:r>
          </a:p>
          <a:p>
            <a:endParaRPr lang="en-US" dirty="0" smtClean="0">
              <a:solidFill>
                <a:schemeClr val="tx1"/>
              </a:solidFill>
            </a:endParaRPr>
          </a:p>
          <a:p>
            <a:r>
              <a:rPr lang="en-US" sz="1600" b="1" u="sng" dirty="0" smtClean="0">
                <a:solidFill>
                  <a:schemeClr val="tx1"/>
                </a:solidFill>
              </a:rPr>
              <a:t>Agenda</a:t>
            </a:r>
            <a:r>
              <a:rPr lang="en-US" sz="1600" b="1" u="sng" dirty="0">
                <a:solidFill>
                  <a:schemeClr val="tx1"/>
                </a:solidFill>
              </a:rPr>
              <a:t>:</a:t>
            </a:r>
            <a:endParaRPr lang="en-US" b="1" u="sng" dirty="0">
              <a:solidFill>
                <a:schemeClr val="tx1"/>
              </a:solidFill>
            </a:endParaRPr>
          </a:p>
          <a:p>
            <a:r>
              <a:rPr lang="en-US" sz="1600" dirty="0">
                <a:solidFill>
                  <a:schemeClr val="tx1"/>
                </a:solidFill>
              </a:rPr>
              <a:t> </a:t>
            </a:r>
          </a:p>
          <a:p>
            <a:pPr marL="285750" lvl="0" indent="-285750">
              <a:buFont typeface="Arial" pitchFamily="34" charset="0"/>
              <a:buChar char="•"/>
            </a:pPr>
            <a:r>
              <a:rPr lang="en-US" sz="1600" dirty="0" smtClean="0">
                <a:solidFill>
                  <a:schemeClr val="tx1"/>
                </a:solidFill>
              </a:rPr>
              <a:t>Status reports</a:t>
            </a:r>
          </a:p>
          <a:p>
            <a:pPr marL="285750" lvl="0" indent="-285750">
              <a:buFont typeface="Arial" pitchFamily="34" charset="0"/>
              <a:buChar char="•"/>
            </a:pPr>
            <a:r>
              <a:rPr lang="en-US" sz="1600" dirty="0" smtClean="0">
                <a:solidFill>
                  <a:schemeClr val="tx1"/>
                </a:solidFill>
              </a:rPr>
              <a:t>Other </a:t>
            </a:r>
            <a:r>
              <a:rPr lang="en-US" sz="1600" dirty="0" smtClean="0">
                <a:solidFill>
                  <a:schemeClr val="tx1"/>
                </a:solidFill>
              </a:rPr>
              <a:t>business</a:t>
            </a:r>
            <a:endParaRPr lang="en-US" sz="1600" dirty="0">
              <a:solidFill>
                <a:schemeClr val="tx1"/>
              </a:solidFill>
            </a:endParaRPr>
          </a:p>
          <a:p>
            <a:endParaRPr lang="en-US" dirty="0" smtClean="0">
              <a:solidFill>
                <a:schemeClr val="tx1"/>
              </a:solidFill>
            </a:endParaRPr>
          </a:p>
          <a:p>
            <a:endParaRPr lang="en-US" dirty="0" smtClean="0">
              <a:solidFill>
                <a:schemeClr val="tx1"/>
              </a:solidFill>
            </a:endParaRPr>
          </a:p>
          <a:p>
            <a:r>
              <a:rPr lang="en-US" dirty="0" smtClean="0">
                <a:solidFill>
                  <a:schemeClr val="tx1"/>
                </a:solidFill>
              </a:rPr>
              <a:t/>
            </a:r>
            <a:br>
              <a:rPr lang="en-US" dirty="0" smtClean="0">
                <a:solidFill>
                  <a:schemeClr val="tx1"/>
                </a:solidFill>
              </a:rPr>
            </a:br>
            <a:endParaRPr lang="en-US" dirty="0"/>
          </a:p>
        </p:txBody>
      </p:sp>
    </p:spTree>
    <p:extLst>
      <p:ext uri="{BB962C8B-B14F-4D97-AF65-F5344CB8AC3E}">
        <p14:creationId xmlns:p14="http://schemas.microsoft.com/office/powerpoint/2010/main" val="3678402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05200" y="2667000"/>
            <a:ext cx="1454808" cy="369332"/>
          </a:xfrm>
          <a:prstGeom prst="rect">
            <a:avLst/>
          </a:prstGeom>
          <a:noFill/>
        </p:spPr>
        <p:txBody>
          <a:bodyPr wrap="none" rtlCol="0">
            <a:spAutoFit/>
          </a:bodyPr>
          <a:lstStyle/>
          <a:p>
            <a:r>
              <a:rPr lang="en-US" dirty="0" smtClean="0"/>
              <a:t>Other Slides</a:t>
            </a:r>
            <a:endParaRPr lang="en-US" dirty="0"/>
          </a:p>
        </p:txBody>
      </p:sp>
    </p:spTree>
    <p:extLst>
      <p:ext uri="{BB962C8B-B14F-4D97-AF65-F5344CB8AC3E}">
        <p14:creationId xmlns:p14="http://schemas.microsoft.com/office/powerpoint/2010/main" val="1541829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143000"/>
            <a:ext cx="4674264" cy="4524316"/>
          </a:xfrm>
          <a:prstGeom prst="rect">
            <a:avLst/>
          </a:prstGeom>
          <a:noFill/>
        </p:spPr>
        <p:txBody>
          <a:bodyPr wrap="none" rtlCol="0">
            <a:spAutoFit/>
          </a:bodyPr>
          <a:lstStyle/>
          <a:p>
            <a:r>
              <a:rPr lang="en-US" dirty="0" smtClean="0"/>
              <a:t>Where we are with Uranium (From K. Zeno) </a:t>
            </a:r>
          </a:p>
          <a:p>
            <a:endParaRPr lang="en-US" dirty="0" smtClean="0"/>
          </a:p>
          <a:p>
            <a:r>
              <a:rPr lang="en-US" dirty="0" smtClean="0"/>
              <a:t>Into the booster 8 </a:t>
            </a:r>
            <a:r>
              <a:rPr lang="en-US" dirty="0" err="1" smtClean="0"/>
              <a:t>x</a:t>
            </a:r>
            <a:r>
              <a:rPr lang="en-US" dirty="0" smtClean="0"/>
              <a:t> 10^8 in 4 bunches</a:t>
            </a:r>
          </a:p>
          <a:p>
            <a:endParaRPr lang="en-US" dirty="0" smtClean="0"/>
          </a:p>
          <a:p>
            <a:r>
              <a:rPr lang="en-US" dirty="0" smtClean="0"/>
              <a:t>These are then combined into one bunch</a:t>
            </a:r>
          </a:p>
          <a:p>
            <a:endParaRPr lang="en-US" dirty="0" smtClean="0"/>
          </a:p>
          <a:p>
            <a:r>
              <a:rPr lang="en-US" dirty="0" smtClean="0"/>
              <a:t>Booster extraction 6.5 </a:t>
            </a:r>
            <a:r>
              <a:rPr lang="en-US" dirty="0" err="1" smtClean="0"/>
              <a:t>x</a:t>
            </a:r>
            <a:r>
              <a:rPr lang="en-US" dirty="0" smtClean="0"/>
              <a:t> 10^8 / bunch</a:t>
            </a:r>
          </a:p>
          <a:p>
            <a:endParaRPr lang="en-US" dirty="0" smtClean="0"/>
          </a:p>
          <a:p>
            <a:r>
              <a:rPr lang="en-US" dirty="0" smtClean="0"/>
              <a:t>30% efficiency into the AGS</a:t>
            </a:r>
          </a:p>
          <a:p>
            <a:endParaRPr lang="en-US" dirty="0" smtClean="0"/>
          </a:p>
          <a:p>
            <a:r>
              <a:rPr lang="en-US" dirty="0" smtClean="0"/>
              <a:t>AGS extraction is at 2 </a:t>
            </a:r>
            <a:r>
              <a:rPr lang="en-US" dirty="0" err="1" smtClean="0"/>
              <a:t>x</a:t>
            </a:r>
            <a:r>
              <a:rPr lang="en-US" dirty="0" smtClean="0"/>
              <a:t> 10^8 / bunch</a:t>
            </a:r>
          </a:p>
          <a:p>
            <a:endParaRPr lang="en-US" dirty="0" smtClean="0"/>
          </a:p>
          <a:p>
            <a:r>
              <a:rPr lang="en-US" dirty="0" smtClean="0"/>
              <a:t>Desired (Wolfram) ~ 7 </a:t>
            </a:r>
            <a:r>
              <a:rPr lang="en-US" dirty="0" err="1" smtClean="0"/>
              <a:t>x</a:t>
            </a:r>
            <a:r>
              <a:rPr lang="en-US" dirty="0" smtClean="0"/>
              <a:t> 10^8 / bunch</a:t>
            </a:r>
          </a:p>
          <a:p>
            <a:endParaRPr lang="en-US" dirty="0" smtClean="0"/>
          </a:p>
          <a:p>
            <a:r>
              <a:rPr lang="en-US" dirty="0" smtClean="0"/>
              <a:t>&gt;&gt;&gt; 6 </a:t>
            </a:r>
            <a:r>
              <a:rPr lang="en-US" dirty="0" err="1" smtClean="0"/>
              <a:t>x</a:t>
            </a:r>
            <a:r>
              <a:rPr lang="en-US" dirty="0" smtClean="0"/>
              <a:t> 10^8 / bunch in RHIC</a:t>
            </a:r>
          </a:p>
          <a:p>
            <a:endParaRPr lang="en-US" dirty="0" smtClean="0"/>
          </a:p>
        </p:txBody>
      </p:sp>
      <p:sp>
        <p:nvSpPr>
          <p:cNvPr id="3" name="TextBox 2"/>
          <p:cNvSpPr txBox="1"/>
          <p:nvPr/>
        </p:nvSpPr>
        <p:spPr>
          <a:xfrm>
            <a:off x="6400800" y="6248400"/>
            <a:ext cx="1531253" cy="369332"/>
          </a:xfrm>
          <a:prstGeom prst="rect">
            <a:avLst/>
          </a:prstGeom>
          <a:noFill/>
        </p:spPr>
        <p:txBody>
          <a:bodyPr wrap="none" rtlCol="0">
            <a:spAutoFit/>
          </a:bodyPr>
          <a:lstStyle/>
          <a:p>
            <a:r>
              <a:rPr lang="en-US" dirty="0" smtClean="0"/>
              <a:t>17 April 2012</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8686800" cy="5989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697791" y="106918"/>
            <a:ext cx="5331909" cy="369332"/>
          </a:xfrm>
          <a:prstGeom prst="rect">
            <a:avLst/>
          </a:prstGeom>
          <a:noFill/>
        </p:spPr>
        <p:txBody>
          <a:bodyPr wrap="none" rtlCol="0">
            <a:spAutoFit/>
          </a:bodyPr>
          <a:lstStyle/>
          <a:p>
            <a:r>
              <a:rPr lang="en-US" dirty="0" smtClean="0"/>
              <a:t>√s = 193 GeV/n UU – stores 16769 through 16775</a:t>
            </a:r>
            <a:endParaRPr lang="en-US" dirty="0"/>
          </a:p>
        </p:txBody>
      </p:sp>
      <p:sp>
        <p:nvSpPr>
          <p:cNvPr id="4" name="TextBox 3"/>
          <p:cNvSpPr txBox="1"/>
          <p:nvPr/>
        </p:nvSpPr>
        <p:spPr>
          <a:xfrm>
            <a:off x="51960" y="143946"/>
            <a:ext cx="3762568" cy="369332"/>
          </a:xfrm>
          <a:prstGeom prst="rect">
            <a:avLst/>
          </a:prstGeom>
          <a:solidFill>
            <a:schemeClr val="bg1"/>
          </a:solidFill>
        </p:spPr>
        <p:txBody>
          <a:bodyPr wrap="none" rtlCol="0">
            <a:spAutoFit/>
          </a:bodyPr>
          <a:lstStyle/>
          <a:p>
            <a:r>
              <a:rPr lang="en-US" dirty="0" smtClean="0"/>
              <a:t>Setup Stores, no rebucketing yet…</a:t>
            </a:r>
            <a:endParaRPr lang="en-US" dirty="0"/>
          </a:p>
        </p:txBody>
      </p:sp>
    </p:spTree>
    <p:extLst>
      <p:ext uri="{BB962C8B-B14F-4D97-AF65-F5344CB8AC3E}">
        <p14:creationId xmlns:p14="http://schemas.microsoft.com/office/powerpoint/2010/main" val="1964829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67200" y="609600"/>
            <a:ext cx="2018566" cy="369332"/>
          </a:xfrm>
          <a:prstGeom prst="rect">
            <a:avLst/>
          </a:prstGeom>
          <a:noFill/>
        </p:spPr>
        <p:txBody>
          <a:bodyPr wrap="none" rtlCol="0">
            <a:spAutoFit/>
          </a:bodyPr>
          <a:lstStyle/>
          <a:p>
            <a:r>
              <a:rPr lang="en-US" dirty="0" smtClean="0"/>
              <a:t>As of </a:t>
            </a:r>
            <a:r>
              <a:rPr lang="en-US" dirty="0" smtClean="0"/>
              <a:t>16</a:t>
            </a:r>
            <a:r>
              <a:rPr lang="en-US" dirty="0" smtClean="0"/>
              <a:t> Apr </a:t>
            </a:r>
            <a:r>
              <a:rPr lang="en-US" dirty="0" smtClean="0"/>
              <a:t>2012</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20779"/>
            <a:ext cx="6583363" cy="4611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4962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0" y="609600"/>
            <a:ext cx="2018566" cy="369332"/>
          </a:xfrm>
          <a:prstGeom prst="rect">
            <a:avLst/>
          </a:prstGeom>
          <a:noFill/>
        </p:spPr>
        <p:txBody>
          <a:bodyPr wrap="none" rtlCol="0">
            <a:spAutoFit/>
          </a:bodyPr>
          <a:lstStyle/>
          <a:p>
            <a:r>
              <a:rPr lang="en-US" dirty="0" smtClean="0"/>
              <a:t>As of </a:t>
            </a:r>
            <a:r>
              <a:rPr lang="en-US" dirty="0" smtClean="0"/>
              <a:t>16</a:t>
            </a:r>
            <a:r>
              <a:rPr lang="en-US" dirty="0" smtClean="0"/>
              <a:t> Apr </a:t>
            </a:r>
            <a:r>
              <a:rPr lang="en-US" dirty="0" smtClean="0"/>
              <a:t>2012</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1" y="1022829"/>
            <a:ext cx="6434138" cy="4515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8397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530225"/>
            <a:ext cx="8102600"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4330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 y="527050"/>
            <a:ext cx="7943850" cy="580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295533" y="76200"/>
            <a:ext cx="2018566" cy="369332"/>
          </a:xfrm>
          <a:prstGeom prst="rect">
            <a:avLst/>
          </a:prstGeom>
          <a:noFill/>
        </p:spPr>
        <p:txBody>
          <a:bodyPr wrap="none" rtlCol="0">
            <a:spAutoFit/>
          </a:bodyPr>
          <a:lstStyle/>
          <a:p>
            <a:r>
              <a:rPr lang="en-US" dirty="0" smtClean="0"/>
              <a:t>As of </a:t>
            </a:r>
            <a:r>
              <a:rPr lang="en-US" dirty="0" smtClean="0"/>
              <a:t>16</a:t>
            </a:r>
            <a:r>
              <a:rPr lang="en-US" dirty="0" smtClean="0"/>
              <a:t> Apr </a:t>
            </a:r>
            <a:r>
              <a:rPr lang="en-US" dirty="0" smtClean="0"/>
              <a:t>2012</a:t>
            </a:r>
            <a:endParaRPr lang="en-US" dirty="0"/>
          </a:p>
        </p:txBody>
      </p:sp>
    </p:spTree>
    <p:extLst>
      <p:ext uri="{BB962C8B-B14F-4D97-AF65-F5344CB8AC3E}">
        <p14:creationId xmlns:p14="http://schemas.microsoft.com/office/powerpoint/2010/main" val="2263857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776288"/>
            <a:ext cx="7572375" cy="530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57849" y="278368"/>
            <a:ext cx="7024102" cy="369332"/>
          </a:xfrm>
          <a:prstGeom prst="rect">
            <a:avLst/>
          </a:prstGeom>
          <a:noFill/>
        </p:spPr>
        <p:txBody>
          <a:bodyPr wrap="none" rtlCol="0">
            <a:spAutoFit/>
          </a:bodyPr>
          <a:lstStyle/>
          <a:p>
            <a:r>
              <a:rPr lang="en-US" dirty="0" smtClean="0"/>
              <a:t>$ in BNL Balanced Billing Bank for FY12 (through Feb) = +$1,825K</a:t>
            </a:r>
            <a:endParaRPr lang="en-US" dirty="0"/>
          </a:p>
        </p:txBody>
      </p:sp>
      <p:sp>
        <p:nvSpPr>
          <p:cNvPr id="3" name="Oval 2"/>
          <p:cNvSpPr/>
          <p:nvPr/>
        </p:nvSpPr>
        <p:spPr>
          <a:xfrm>
            <a:off x="7461504" y="3767328"/>
            <a:ext cx="152400"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894940" y="3381375"/>
            <a:ext cx="1249060" cy="369332"/>
          </a:xfrm>
          <a:prstGeom prst="rect">
            <a:avLst/>
          </a:prstGeom>
          <a:noFill/>
        </p:spPr>
        <p:txBody>
          <a:bodyPr wrap="none" rtlCol="0">
            <a:spAutoFit/>
          </a:bodyPr>
          <a:lstStyle/>
          <a:p>
            <a:r>
              <a:rPr lang="en-US" dirty="0" smtClean="0"/>
              <a:t>$30/MWhr</a:t>
            </a:r>
            <a:endParaRPr lang="en-US" dirty="0"/>
          </a:p>
        </p:txBody>
      </p:sp>
      <p:cxnSp>
        <p:nvCxnSpPr>
          <p:cNvPr id="6" name="Straight Arrow Connector 5"/>
          <p:cNvCxnSpPr/>
          <p:nvPr/>
        </p:nvCxnSpPr>
        <p:spPr>
          <a:xfrm flipH="1">
            <a:off x="7639050" y="3566041"/>
            <a:ext cx="361951" cy="18466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702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50" y="196850"/>
            <a:ext cx="82423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3409950"/>
            <a:ext cx="82423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6344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38100"/>
            <a:ext cx="2339230" cy="369332"/>
          </a:xfrm>
          <a:prstGeom prst="rect">
            <a:avLst/>
          </a:prstGeom>
          <a:noFill/>
        </p:spPr>
        <p:txBody>
          <a:bodyPr wrap="none" rtlCol="0">
            <a:spAutoFit/>
          </a:bodyPr>
          <a:lstStyle/>
          <a:p>
            <a:r>
              <a:rPr lang="en-US" dirty="0"/>
              <a:t>4</a:t>
            </a:r>
            <a:r>
              <a:rPr lang="en-US" dirty="0" smtClean="0"/>
              <a:t> Apr – 10 Apr stores</a:t>
            </a:r>
            <a:endParaRPr lang="en-US"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8686800" cy="5762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2654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666" y="76200"/>
            <a:ext cx="8686800" cy="639763"/>
          </a:xfrm>
        </p:spPr>
        <p:txBody>
          <a:bodyPr>
            <a:noAutofit/>
          </a:bodyPr>
          <a:lstStyle/>
          <a:p>
            <a:pPr eaLnBrk="1" hangingPunct="1">
              <a:defRPr/>
            </a:pPr>
            <a:r>
              <a:rPr lang="en-US" sz="1800" b="1" dirty="0" smtClean="0"/>
              <a:t>Run 12 Plan based on 20 weeks cryo operation</a:t>
            </a:r>
            <a:br>
              <a:rPr lang="en-US" sz="1800" b="1" dirty="0" smtClean="0"/>
            </a:br>
            <a:r>
              <a:rPr lang="en-US" sz="1800" b="1" dirty="0" smtClean="0"/>
              <a:t>23 week schedule based on </a:t>
            </a:r>
            <a:r>
              <a:rPr lang="en-US" sz="1800" b="1" dirty="0"/>
              <a:t>4</a:t>
            </a:r>
            <a:r>
              <a:rPr lang="en-US" sz="1800" b="1" dirty="0" smtClean="0"/>
              <a:t>/10/12 Vigdor guidance</a:t>
            </a:r>
            <a:endParaRPr lang="en-US" sz="1800" b="1" i="1" u="sng" dirty="0" smtClean="0">
              <a:solidFill>
                <a:srgbClr val="FF0000"/>
              </a:solidFill>
              <a:sym typeface="Symbol" pitchFamily="18" charset="2"/>
            </a:endParaRPr>
          </a:p>
        </p:txBody>
      </p:sp>
      <p:sp>
        <p:nvSpPr>
          <p:cNvPr id="15363" name="Content Placeholder 2"/>
          <p:cNvSpPr>
            <a:spLocks noGrp="1"/>
          </p:cNvSpPr>
          <p:nvPr>
            <p:ph sz="half" idx="4294967295"/>
          </p:nvPr>
        </p:nvSpPr>
        <p:spPr>
          <a:xfrm>
            <a:off x="270716" y="609600"/>
            <a:ext cx="8686800" cy="5334000"/>
          </a:xfrm>
        </p:spPr>
        <p:txBody>
          <a:bodyPr/>
          <a:lstStyle/>
          <a:p>
            <a:pPr eaLnBrk="1" hangingPunct="1">
              <a:lnSpc>
                <a:spcPct val="80000"/>
              </a:lnSpc>
              <a:buFont typeface="Arial" charset="0"/>
              <a:buNone/>
            </a:pPr>
            <a:endParaRPr lang="en-US" sz="1050" dirty="0" smtClean="0"/>
          </a:p>
          <a:p>
            <a:pPr eaLnBrk="1" hangingPunct="1">
              <a:lnSpc>
                <a:spcPct val="80000"/>
              </a:lnSpc>
            </a:pPr>
            <a:r>
              <a:rPr lang="en-US" sz="1600" b="1" dirty="0">
                <a:solidFill>
                  <a:srgbClr val="3333FF"/>
                </a:solidFill>
              </a:rPr>
              <a:t>17 Jan, Begin cool-down to 4.5K </a:t>
            </a:r>
          </a:p>
          <a:p>
            <a:pPr eaLnBrk="1" hangingPunct="1">
              <a:lnSpc>
                <a:spcPct val="80000"/>
              </a:lnSpc>
            </a:pPr>
            <a:r>
              <a:rPr lang="en-US" sz="1600" b="1" dirty="0">
                <a:solidFill>
                  <a:srgbClr val="3333FF"/>
                </a:solidFill>
              </a:rPr>
              <a:t>20 Jan, Cool-down to 4.5K in </a:t>
            </a:r>
            <a:r>
              <a:rPr lang="en-US" sz="1600" b="1" dirty="0" smtClean="0">
                <a:solidFill>
                  <a:srgbClr val="3333FF"/>
                </a:solidFill>
              </a:rPr>
              <a:t>Blue and Yellow </a:t>
            </a:r>
            <a:r>
              <a:rPr lang="en-US" sz="1600" b="1" dirty="0">
                <a:solidFill>
                  <a:srgbClr val="3333FF"/>
                </a:solidFill>
              </a:rPr>
              <a:t>Ring complete, begin magnet setup</a:t>
            </a:r>
          </a:p>
          <a:p>
            <a:pPr eaLnBrk="1" hangingPunct="1">
              <a:lnSpc>
                <a:spcPct val="80000"/>
              </a:lnSpc>
            </a:pPr>
            <a:r>
              <a:rPr lang="en-US" sz="1600" b="1" dirty="0" smtClean="0">
                <a:solidFill>
                  <a:srgbClr val="3333FF"/>
                </a:solidFill>
              </a:rPr>
              <a:t>21-28 </a:t>
            </a:r>
            <a:r>
              <a:rPr lang="en-US" sz="1600" b="1" dirty="0">
                <a:solidFill>
                  <a:srgbClr val="3333FF"/>
                </a:solidFill>
              </a:rPr>
              <a:t>Jan, </a:t>
            </a:r>
            <a:r>
              <a:rPr lang="en-US" sz="1600" b="1" dirty="0" err="1" smtClean="0">
                <a:solidFill>
                  <a:srgbClr val="3333FF"/>
                </a:solidFill>
              </a:rPr>
              <a:t>pp</a:t>
            </a:r>
            <a:r>
              <a:rPr lang="en-US" sz="1600" b="1" dirty="0" smtClean="0">
                <a:solidFill>
                  <a:srgbClr val="3333FF"/>
                </a:solidFill>
              </a:rPr>
              <a:t> injection setup </a:t>
            </a:r>
          </a:p>
          <a:p>
            <a:pPr eaLnBrk="1" hangingPunct="1">
              <a:lnSpc>
                <a:spcPct val="80000"/>
              </a:lnSpc>
            </a:pPr>
            <a:r>
              <a:rPr lang="en-US" sz="1600" b="1" dirty="0" smtClean="0">
                <a:solidFill>
                  <a:srgbClr val="3333FF"/>
                </a:solidFill>
              </a:rPr>
              <a:t>28 Jan-3 Feb, LLRF, Ramp and store setup, begin 8 </a:t>
            </a:r>
            <a:r>
              <a:rPr lang="en-US" sz="1600" b="1" dirty="0" err="1" smtClean="0">
                <a:solidFill>
                  <a:srgbClr val="3333FF"/>
                </a:solidFill>
              </a:rPr>
              <a:t>hr</a:t>
            </a:r>
            <a:r>
              <a:rPr lang="en-US" sz="1600" b="1" dirty="0" smtClean="0">
                <a:solidFill>
                  <a:srgbClr val="3333FF"/>
                </a:solidFill>
              </a:rPr>
              <a:t>/night for experiments</a:t>
            </a:r>
            <a:endParaRPr lang="en-US" sz="1600" b="1" dirty="0">
              <a:solidFill>
                <a:srgbClr val="3333FF"/>
              </a:solidFill>
            </a:endParaRPr>
          </a:p>
          <a:p>
            <a:pPr eaLnBrk="1" hangingPunct="1">
              <a:lnSpc>
                <a:spcPct val="80000"/>
              </a:lnSpc>
            </a:pPr>
            <a:r>
              <a:rPr lang="en-US" sz="1600" b="1" dirty="0" smtClean="0">
                <a:solidFill>
                  <a:srgbClr val="3333FF"/>
                </a:solidFill>
              </a:rPr>
              <a:t>3-10 Feb, 1 </a:t>
            </a:r>
            <a:r>
              <a:rPr lang="en-US" sz="1600" b="1" dirty="0">
                <a:solidFill>
                  <a:srgbClr val="3333FF"/>
                </a:solidFill>
              </a:rPr>
              <a:t>week ramp-up with 8 </a:t>
            </a:r>
            <a:r>
              <a:rPr lang="en-US" sz="1600" b="1" dirty="0" err="1">
                <a:solidFill>
                  <a:srgbClr val="3333FF"/>
                </a:solidFill>
              </a:rPr>
              <a:t>hrs</a:t>
            </a:r>
            <a:r>
              <a:rPr lang="en-US" sz="1600" b="1" dirty="0">
                <a:solidFill>
                  <a:srgbClr val="3333FF"/>
                </a:solidFill>
              </a:rPr>
              <a:t>/night for experiments</a:t>
            </a:r>
          </a:p>
          <a:p>
            <a:pPr eaLnBrk="1" hangingPunct="1">
              <a:lnSpc>
                <a:spcPct val="80000"/>
              </a:lnSpc>
            </a:pPr>
            <a:r>
              <a:rPr lang="en-US" sz="1600" b="1" dirty="0" smtClean="0">
                <a:solidFill>
                  <a:srgbClr val="3333FF"/>
                </a:solidFill>
              </a:rPr>
              <a:t>10 </a:t>
            </a:r>
            <a:r>
              <a:rPr lang="en-US" sz="1600" b="1" dirty="0">
                <a:solidFill>
                  <a:srgbClr val="3333FF"/>
                </a:solidFill>
              </a:rPr>
              <a:t>Feb, </a:t>
            </a:r>
            <a:r>
              <a:rPr lang="en-US" sz="1600" b="1" dirty="0" smtClean="0">
                <a:solidFill>
                  <a:srgbClr val="3333FF"/>
                </a:solidFill>
              </a:rPr>
              <a:t>with store # 16397,  begin </a:t>
            </a:r>
            <a:r>
              <a:rPr lang="en-US" sz="1600" b="1" i="1" u="sng" dirty="0">
                <a:solidFill>
                  <a:srgbClr val="3333FF"/>
                </a:solidFill>
              </a:rPr>
              <a:t>4</a:t>
            </a:r>
            <a:r>
              <a:rPr lang="en-US" sz="1600" b="1" i="1" u="sng" dirty="0" smtClean="0">
                <a:solidFill>
                  <a:srgbClr val="3333FF"/>
                </a:solidFill>
              </a:rPr>
              <a:t> </a:t>
            </a:r>
            <a:r>
              <a:rPr lang="en-US" sz="1600" b="1" i="1" u="sng" dirty="0">
                <a:solidFill>
                  <a:srgbClr val="3333FF"/>
                </a:solidFill>
              </a:rPr>
              <a:t>weeks </a:t>
            </a:r>
            <a:r>
              <a:rPr lang="en-US" sz="1600" b="1" i="1" u="sng" dirty="0" err="1" smtClean="0">
                <a:solidFill>
                  <a:srgbClr val="3333FF"/>
                </a:solidFill>
              </a:rPr>
              <a:t>pp</a:t>
            </a:r>
            <a:r>
              <a:rPr lang="en-US" sz="1600" b="1" i="1" u="sng" dirty="0" smtClean="0">
                <a:solidFill>
                  <a:srgbClr val="3333FF"/>
                </a:solidFill>
              </a:rPr>
              <a:t> physics</a:t>
            </a:r>
            <a:r>
              <a:rPr lang="en-US" sz="1600" b="1" i="1" dirty="0" smtClean="0">
                <a:solidFill>
                  <a:srgbClr val="3333FF"/>
                </a:solidFill>
              </a:rPr>
              <a:t> </a:t>
            </a:r>
            <a:r>
              <a:rPr lang="en-US" sz="1600" b="1" dirty="0">
                <a:solidFill>
                  <a:srgbClr val="3333FF"/>
                </a:solidFill>
              </a:rPr>
              <a:t>with further </a:t>
            </a:r>
            <a:r>
              <a:rPr lang="en-US" sz="1600" b="1" dirty="0" smtClean="0">
                <a:solidFill>
                  <a:srgbClr val="3333FF"/>
                </a:solidFill>
              </a:rPr>
              <a:t>ramp-up</a:t>
            </a:r>
          </a:p>
          <a:p>
            <a:pPr eaLnBrk="1" hangingPunct="1">
              <a:lnSpc>
                <a:spcPct val="80000"/>
              </a:lnSpc>
            </a:pPr>
            <a:r>
              <a:rPr lang="en-US" sz="1600" b="1" dirty="0" smtClean="0">
                <a:solidFill>
                  <a:srgbClr val="3333FF"/>
                </a:solidFill>
              </a:rPr>
              <a:t>16 Feb, 24/7 stores begin</a:t>
            </a:r>
          </a:p>
          <a:p>
            <a:pPr eaLnBrk="1" hangingPunct="1">
              <a:lnSpc>
                <a:spcPct val="80000"/>
              </a:lnSpc>
            </a:pPr>
            <a:r>
              <a:rPr lang="en-US" sz="1600" b="1" dirty="0" smtClean="0">
                <a:solidFill>
                  <a:srgbClr val="3333FF"/>
                </a:solidFill>
              </a:rPr>
              <a:t>12 (Monday) </a:t>
            </a:r>
            <a:r>
              <a:rPr lang="en-US" sz="1600" b="1" dirty="0">
                <a:solidFill>
                  <a:srgbClr val="3333FF"/>
                </a:solidFill>
              </a:rPr>
              <a:t>March, </a:t>
            </a:r>
            <a:r>
              <a:rPr lang="en-US" sz="1600" b="1" u="sng" dirty="0">
                <a:solidFill>
                  <a:srgbClr val="3333FF"/>
                </a:solidFill>
              </a:rPr>
              <a:t>end </a:t>
            </a:r>
            <a:r>
              <a:rPr lang="en-US" sz="1600" b="1" u="sng" dirty="0" smtClean="0">
                <a:solidFill>
                  <a:srgbClr val="3333FF"/>
                </a:solidFill>
              </a:rPr>
              <a:t>4.4 weeks √</a:t>
            </a:r>
            <a:r>
              <a:rPr lang="en-US" sz="1600" b="1" u="sng" dirty="0">
                <a:solidFill>
                  <a:srgbClr val="3333FF"/>
                </a:solidFill>
              </a:rPr>
              <a:t>s = 200 </a:t>
            </a:r>
            <a:r>
              <a:rPr lang="en-US" sz="1600" b="1" u="sng" dirty="0" smtClean="0">
                <a:solidFill>
                  <a:srgbClr val="3333FF"/>
                </a:solidFill>
              </a:rPr>
              <a:t>GeV </a:t>
            </a:r>
            <a:r>
              <a:rPr lang="en-US" sz="1600" b="1" u="sng" dirty="0" err="1" smtClean="0">
                <a:solidFill>
                  <a:srgbClr val="3333FF"/>
                </a:solidFill>
              </a:rPr>
              <a:t>pp</a:t>
            </a:r>
            <a:r>
              <a:rPr lang="en-US" sz="1600" b="1" dirty="0" smtClean="0">
                <a:solidFill>
                  <a:srgbClr val="3333FF"/>
                </a:solidFill>
              </a:rPr>
              <a:t>, </a:t>
            </a:r>
            <a:r>
              <a:rPr lang="en-US" sz="1600" b="1" dirty="0">
                <a:solidFill>
                  <a:srgbClr val="3333FF"/>
                </a:solidFill>
              </a:rPr>
              <a:t>begin ½ week setup for √s = </a:t>
            </a:r>
            <a:r>
              <a:rPr lang="en-US" sz="1600" b="1" dirty="0" smtClean="0">
                <a:solidFill>
                  <a:srgbClr val="3333FF"/>
                </a:solidFill>
              </a:rPr>
              <a:t>510 </a:t>
            </a:r>
            <a:r>
              <a:rPr lang="en-US" sz="1600" b="1" dirty="0">
                <a:solidFill>
                  <a:srgbClr val="3333FF"/>
                </a:solidFill>
              </a:rPr>
              <a:t>GeV </a:t>
            </a:r>
            <a:r>
              <a:rPr lang="en-US" sz="1600" b="1" dirty="0" err="1">
                <a:solidFill>
                  <a:srgbClr val="3333FF"/>
                </a:solidFill>
              </a:rPr>
              <a:t>pp</a:t>
            </a:r>
            <a:r>
              <a:rPr lang="en-US" sz="1600" b="1" dirty="0">
                <a:solidFill>
                  <a:srgbClr val="3333FF"/>
                </a:solidFill>
              </a:rPr>
              <a:t> </a:t>
            </a:r>
            <a:endParaRPr lang="en-US" sz="1600" b="1" dirty="0" smtClean="0">
              <a:solidFill>
                <a:srgbClr val="3333FF"/>
              </a:solidFill>
            </a:endParaRPr>
          </a:p>
          <a:p>
            <a:pPr eaLnBrk="1" hangingPunct="1">
              <a:lnSpc>
                <a:spcPct val="80000"/>
              </a:lnSpc>
            </a:pPr>
            <a:r>
              <a:rPr lang="en-US" sz="1600" b="1" dirty="0" smtClean="0">
                <a:solidFill>
                  <a:srgbClr val="3333FF"/>
                </a:solidFill>
              </a:rPr>
              <a:t>16 March, begin </a:t>
            </a:r>
            <a:r>
              <a:rPr lang="en-US" sz="1600" b="1" u="sng" dirty="0" smtClean="0">
                <a:solidFill>
                  <a:srgbClr val="3333FF"/>
                </a:solidFill>
              </a:rPr>
              <a:t>5 </a:t>
            </a:r>
            <a:r>
              <a:rPr lang="en-US" sz="1600" b="1" u="sng" dirty="0">
                <a:solidFill>
                  <a:srgbClr val="3333FF"/>
                </a:solidFill>
              </a:rPr>
              <a:t>week </a:t>
            </a:r>
            <a:r>
              <a:rPr lang="en-US" sz="1600" b="1" u="sng" dirty="0" err="1">
                <a:solidFill>
                  <a:srgbClr val="3333FF"/>
                </a:solidFill>
              </a:rPr>
              <a:t>pp</a:t>
            </a:r>
            <a:r>
              <a:rPr lang="en-US" sz="1600" b="1" u="sng" dirty="0">
                <a:solidFill>
                  <a:srgbClr val="3333FF"/>
                </a:solidFill>
              </a:rPr>
              <a:t> </a:t>
            </a:r>
            <a:r>
              <a:rPr lang="en-US" sz="1600" b="1" u="sng" dirty="0" smtClean="0">
                <a:solidFill>
                  <a:srgbClr val="3333FF"/>
                </a:solidFill>
              </a:rPr>
              <a:t>physics (machine only) √</a:t>
            </a:r>
            <a:r>
              <a:rPr lang="en-US" sz="1600" b="1" u="sng" dirty="0">
                <a:solidFill>
                  <a:srgbClr val="3333FF"/>
                </a:solidFill>
              </a:rPr>
              <a:t>s = </a:t>
            </a:r>
            <a:r>
              <a:rPr lang="en-US" sz="1600" b="1" u="sng" dirty="0" smtClean="0">
                <a:solidFill>
                  <a:srgbClr val="3333FF"/>
                </a:solidFill>
              </a:rPr>
              <a:t>510 GeV</a:t>
            </a:r>
          </a:p>
          <a:p>
            <a:pPr eaLnBrk="1" hangingPunct="1">
              <a:lnSpc>
                <a:spcPct val="80000"/>
              </a:lnSpc>
            </a:pPr>
            <a:r>
              <a:rPr lang="en-US" sz="1600" b="1" u="sng" dirty="0" smtClean="0">
                <a:solidFill>
                  <a:srgbClr val="3333FF"/>
                </a:solidFill>
              </a:rPr>
              <a:t>17/18 March, STAR/PHENIX physics start with longitudal polarization</a:t>
            </a:r>
            <a:endParaRPr lang="en-US" sz="1600" b="1" u="sng" dirty="0">
              <a:solidFill>
                <a:srgbClr val="3333FF"/>
              </a:solidFill>
            </a:endParaRPr>
          </a:p>
          <a:p>
            <a:pPr eaLnBrk="1" hangingPunct="1">
              <a:lnSpc>
                <a:spcPct val="80000"/>
              </a:lnSpc>
            </a:pPr>
            <a:r>
              <a:rPr lang="en-US" sz="1600" dirty="0" smtClean="0"/>
              <a:t>18 </a:t>
            </a:r>
            <a:r>
              <a:rPr lang="en-US" sz="1600" dirty="0" smtClean="0"/>
              <a:t>April (Wednesday 1300), end physics begin </a:t>
            </a:r>
            <a:r>
              <a:rPr lang="en-US" sz="1600" dirty="0" err="1" smtClean="0"/>
              <a:t>pp</a:t>
            </a:r>
            <a:r>
              <a:rPr lang="en-US" sz="1600" dirty="0" smtClean="0"/>
              <a:t> beam development/APEX</a:t>
            </a:r>
          </a:p>
          <a:p>
            <a:pPr eaLnBrk="1" hangingPunct="1">
              <a:lnSpc>
                <a:spcPct val="80000"/>
              </a:lnSpc>
            </a:pPr>
            <a:r>
              <a:rPr lang="en-US" sz="1600" dirty="0" smtClean="0">
                <a:solidFill>
                  <a:srgbClr val="000000"/>
                </a:solidFill>
              </a:rPr>
              <a:t>19 April (Thursday, 0800), </a:t>
            </a:r>
            <a:r>
              <a:rPr lang="en-US" sz="1600" dirty="0">
                <a:solidFill>
                  <a:srgbClr val="000000"/>
                </a:solidFill>
              </a:rPr>
              <a:t>end </a:t>
            </a:r>
            <a:r>
              <a:rPr lang="en-US" sz="1600" dirty="0" smtClean="0">
                <a:solidFill>
                  <a:srgbClr val="000000"/>
                </a:solidFill>
              </a:rPr>
              <a:t>4.9 </a:t>
            </a:r>
            <a:r>
              <a:rPr lang="en-US" sz="1600" dirty="0">
                <a:solidFill>
                  <a:srgbClr val="000000"/>
                </a:solidFill>
              </a:rPr>
              <a:t>week </a:t>
            </a:r>
            <a:r>
              <a:rPr lang="en-US" sz="1600" dirty="0" err="1">
                <a:solidFill>
                  <a:srgbClr val="000000"/>
                </a:solidFill>
              </a:rPr>
              <a:t>pp</a:t>
            </a:r>
            <a:r>
              <a:rPr lang="en-US" sz="1600" dirty="0">
                <a:solidFill>
                  <a:srgbClr val="000000"/>
                </a:solidFill>
              </a:rPr>
              <a:t> physics run at √s = </a:t>
            </a:r>
            <a:r>
              <a:rPr lang="en-US" sz="1600" dirty="0" smtClean="0">
                <a:solidFill>
                  <a:srgbClr val="000000"/>
                </a:solidFill>
              </a:rPr>
              <a:t>510 </a:t>
            </a:r>
            <a:r>
              <a:rPr lang="en-US" sz="1600" dirty="0">
                <a:solidFill>
                  <a:srgbClr val="000000"/>
                </a:solidFill>
              </a:rPr>
              <a:t>GeV</a:t>
            </a:r>
          </a:p>
          <a:p>
            <a:pPr marL="0" indent="0" eaLnBrk="1" hangingPunct="1">
              <a:lnSpc>
                <a:spcPct val="80000"/>
              </a:lnSpc>
              <a:buNone/>
            </a:pPr>
            <a:r>
              <a:rPr lang="en-US" sz="1600" dirty="0" smtClean="0">
                <a:solidFill>
                  <a:srgbClr val="000000"/>
                </a:solidFill>
              </a:rPr>
              <a:t>Uranium-Uranium/Cu-Au/Au-Au </a:t>
            </a:r>
            <a:r>
              <a:rPr lang="en-US" sz="1600" dirty="0" smtClean="0">
                <a:solidFill>
                  <a:srgbClr val="000000"/>
                </a:solidFill>
              </a:rPr>
              <a:t>plan (subject to change)</a:t>
            </a:r>
          </a:p>
          <a:p>
            <a:pPr marL="0" indent="0" eaLnBrk="1" hangingPunct="1">
              <a:lnSpc>
                <a:spcPct val="80000"/>
              </a:lnSpc>
              <a:buNone/>
            </a:pPr>
            <a:r>
              <a:rPr lang="en-US" sz="1600" b="1" i="1" u="sng" dirty="0" smtClean="0">
                <a:solidFill>
                  <a:srgbClr val="C00000"/>
                </a:solidFill>
              </a:rPr>
              <a:t>STAR request for ~2 day √s = </a:t>
            </a:r>
            <a:r>
              <a:rPr lang="en-US" sz="1600" b="1" i="1" u="sng" dirty="0" smtClean="0">
                <a:solidFill>
                  <a:srgbClr val="C00000"/>
                </a:solidFill>
              </a:rPr>
              <a:t>5 </a:t>
            </a:r>
            <a:r>
              <a:rPr lang="en-US" sz="1600" b="1" i="1" u="sng" dirty="0" smtClean="0">
                <a:solidFill>
                  <a:srgbClr val="C00000"/>
                </a:solidFill>
              </a:rPr>
              <a:t>GeV/n </a:t>
            </a:r>
            <a:r>
              <a:rPr lang="en-US" sz="1600" b="1" i="1" u="sng" dirty="0" err="1" smtClean="0">
                <a:solidFill>
                  <a:srgbClr val="C00000"/>
                </a:solidFill>
              </a:rPr>
              <a:t>AuAu</a:t>
            </a:r>
            <a:r>
              <a:rPr lang="en-US" sz="1600" b="1" i="1" u="sng" dirty="0" smtClean="0">
                <a:solidFill>
                  <a:srgbClr val="C00000"/>
                </a:solidFill>
              </a:rPr>
              <a:t> development run is </a:t>
            </a:r>
            <a:r>
              <a:rPr lang="en-US" sz="1600" b="1" i="1" u="sng" dirty="0" smtClean="0">
                <a:solidFill>
                  <a:srgbClr val="C00000"/>
                </a:solidFill>
              </a:rPr>
              <a:t>pending</a:t>
            </a:r>
            <a:endParaRPr lang="en-US" sz="1600" dirty="0">
              <a:solidFill>
                <a:srgbClr val="000000"/>
              </a:solidFill>
            </a:endParaRPr>
          </a:p>
          <a:p>
            <a:pPr eaLnBrk="1" hangingPunct="1">
              <a:lnSpc>
                <a:spcPct val="80000"/>
              </a:lnSpc>
            </a:pPr>
            <a:r>
              <a:rPr lang="en-US" sz="1600" dirty="0" smtClean="0">
                <a:solidFill>
                  <a:srgbClr val="000000"/>
                </a:solidFill>
              </a:rPr>
              <a:t>19 April (Thursday), </a:t>
            </a:r>
            <a:r>
              <a:rPr lang="en-US" sz="1600" dirty="0">
                <a:solidFill>
                  <a:srgbClr val="000000"/>
                </a:solidFill>
              </a:rPr>
              <a:t>begin 1 week setup for </a:t>
            </a:r>
            <a:r>
              <a:rPr lang="en-US" sz="1600" dirty="0" smtClean="0">
                <a:solidFill>
                  <a:srgbClr val="000000"/>
                </a:solidFill>
              </a:rPr>
              <a:t>UU</a:t>
            </a:r>
          </a:p>
          <a:p>
            <a:pPr eaLnBrk="1" hangingPunct="1">
              <a:lnSpc>
                <a:spcPct val="80000"/>
              </a:lnSpc>
            </a:pPr>
            <a:r>
              <a:rPr lang="en-US" sz="1600" dirty="0" smtClean="0">
                <a:solidFill>
                  <a:srgbClr val="000000"/>
                </a:solidFill>
              </a:rPr>
              <a:t>22 April (evening)</a:t>
            </a:r>
            <a:r>
              <a:rPr lang="en-US" sz="1600" dirty="0" smtClean="0">
                <a:solidFill>
                  <a:srgbClr val="000000"/>
                </a:solidFill>
              </a:rPr>
              <a:t> first </a:t>
            </a:r>
            <a:r>
              <a:rPr lang="en-US" sz="1600" dirty="0">
                <a:solidFill>
                  <a:srgbClr val="000000"/>
                </a:solidFill>
              </a:rPr>
              <a:t>overnight stores for </a:t>
            </a:r>
            <a:r>
              <a:rPr lang="en-US" sz="1600" dirty="0" smtClean="0">
                <a:solidFill>
                  <a:srgbClr val="000000"/>
                </a:solidFill>
              </a:rPr>
              <a:t>experiments</a:t>
            </a:r>
          </a:p>
          <a:p>
            <a:pPr marL="0" indent="0" eaLnBrk="1" hangingPunct="1">
              <a:lnSpc>
                <a:spcPct val="80000"/>
              </a:lnSpc>
              <a:buNone/>
            </a:pPr>
            <a:r>
              <a:rPr lang="en-US" sz="1600" b="1" i="1" u="sng" dirty="0">
                <a:solidFill>
                  <a:srgbClr val="C00000"/>
                </a:solidFill>
              </a:rPr>
              <a:t>Today – 24 </a:t>
            </a:r>
            <a:r>
              <a:rPr lang="en-US" sz="1600" b="1" i="1" u="sng" dirty="0" smtClean="0">
                <a:solidFill>
                  <a:srgbClr val="C00000"/>
                </a:solidFill>
              </a:rPr>
              <a:t>April</a:t>
            </a:r>
            <a:endParaRPr lang="en-US" sz="1600" dirty="0" smtClean="0">
              <a:solidFill>
                <a:srgbClr val="000000"/>
              </a:solidFill>
            </a:endParaRPr>
          </a:p>
          <a:p>
            <a:pPr eaLnBrk="1" hangingPunct="1">
              <a:lnSpc>
                <a:spcPct val="80000"/>
              </a:lnSpc>
            </a:pPr>
            <a:r>
              <a:rPr lang="en-US" sz="1600" dirty="0" smtClean="0">
                <a:solidFill>
                  <a:srgbClr val="000000"/>
                </a:solidFill>
              </a:rPr>
              <a:t>26 April (Thursday), </a:t>
            </a:r>
            <a:r>
              <a:rPr lang="en-US" sz="1600" dirty="0">
                <a:solidFill>
                  <a:srgbClr val="000000"/>
                </a:solidFill>
              </a:rPr>
              <a:t>begin </a:t>
            </a:r>
            <a:r>
              <a:rPr lang="en-US" sz="1600" b="1" i="1" u="sng" dirty="0" smtClean="0">
                <a:solidFill>
                  <a:srgbClr val="000000"/>
                </a:solidFill>
              </a:rPr>
              <a:t>3 </a:t>
            </a:r>
            <a:r>
              <a:rPr lang="en-US" sz="1600" b="1" i="1" u="sng" dirty="0">
                <a:solidFill>
                  <a:srgbClr val="000000"/>
                </a:solidFill>
              </a:rPr>
              <a:t>week </a:t>
            </a:r>
            <a:r>
              <a:rPr lang="en-US" sz="1600" b="1" i="1" u="sng" dirty="0" smtClean="0">
                <a:solidFill>
                  <a:srgbClr val="000000"/>
                </a:solidFill>
              </a:rPr>
              <a:t>UU physics run</a:t>
            </a:r>
          </a:p>
          <a:p>
            <a:pPr eaLnBrk="1" hangingPunct="1">
              <a:lnSpc>
                <a:spcPct val="80000"/>
              </a:lnSpc>
            </a:pPr>
            <a:r>
              <a:rPr lang="en-US" sz="1600" dirty="0" smtClean="0">
                <a:solidFill>
                  <a:srgbClr val="000000"/>
                </a:solidFill>
              </a:rPr>
              <a:t>17 May (Thursday) </a:t>
            </a:r>
            <a:r>
              <a:rPr lang="en-US" sz="1600" b="1" u="sng" dirty="0" smtClean="0">
                <a:solidFill>
                  <a:srgbClr val="000000"/>
                </a:solidFill>
              </a:rPr>
              <a:t>end 3 week √s = 193 GeV/n UU run, </a:t>
            </a:r>
            <a:r>
              <a:rPr lang="en-US" sz="1600" b="1" u="sng" dirty="0" smtClean="0">
                <a:solidFill>
                  <a:srgbClr val="C00000"/>
                </a:solidFill>
              </a:rPr>
              <a:t>begin setup for √s = 200 GeV/n </a:t>
            </a:r>
            <a:r>
              <a:rPr lang="en-US" sz="1600" b="1" u="sng" dirty="0" err="1" smtClean="0">
                <a:solidFill>
                  <a:srgbClr val="C00000"/>
                </a:solidFill>
              </a:rPr>
              <a:t>CuAu</a:t>
            </a:r>
            <a:endParaRPr lang="en-US" sz="1600" b="1" u="sng" dirty="0" smtClean="0">
              <a:solidFill>
                <a:srgbClr val="C00000"/>
              </a:solidFill>
            </a:endParaRPr>
          </a:p>
          <a:p>
            <a:pPr eaLnBrk="1" hangingPunct="1">
              <a:lnSpc>
                <a:spcPct val="80000"/>
              </a:lnSpc>
            </a:pPr>
            <a:r>
              <a:rPr lang="en-US" sz="1600" dirty="0" smtClean="0">
                <a:solidFill>
                  <a:srgbClr val="000000"/>
                </a:solidFill>
              </a:rPr>
              <a:t>19 May (Saturday – my ambitious estimate) begin </a:t>
            </a:r>
            <a:r>
              <a:rPr lang="en-US" sz="1600" dirty="0" err="1" smtClean="0">
                <a:solidFill>
                  <a:srgbClr val="000000"/>
                </a:solidFill>
              </a:rPr>
              <a:t>CuAu</a:t>
            </a:r>
            <a:r>
              <a:rPr lang="en-US" sz="1600" dirty="0" smtClean="0">
                <a:solidFill>
                  <a:srgbClr val="000000"/>
                </a:solidFill>
              </a:rPr>
              <a:t> </a:t>
            </a:r>
            <a:r>
              <a:rPr lang="en-US" sz="1600" dirty="0">
                <a:solidFill>
                  <a:srgbClr val="000000"/>
                </a:solidFill>
              </a:rPr>
              <a:t>physics </a:t>
            </a:r>
            <a:r>
              <a:rPr lang="en-US" sz="1600" dirty="0" smtClean="0">
                <a:solidFill>
                  <a:srgbClr val="000000"/>
                </a:solidFill>
              </a:rPr>
              <a:t>run</a:t>
            </a:r>
          </a:p>
          <a:p>
            <a:pPr eaLnBrk="1" hangingPunct="1">
              <a:lnSpc>
                <a:spcPct val="80000"/>
              </a:lnSpc>
            </a:pPr>
            <a:r>
              <a:rPr lang="en-US" sz="1600" dirty="0">
                <a:solidFill>
                  <a:srgbClr val="000000"/>
                </a:solidFill>
              </a:rPr>
              <a:t>20-25 May: IPAC </a:t>
            </a:r>
            <a:endParaRPr lang="en-US" sz="1600" dirty="0" smtClean="0">
              <a:solidFill>
                <a:srgbClr val="000000"/>
              </a:solidFill>
            </a:endParaRPr>
          </a:p>
          <a:p>
            <a:pPr eaLnBrk="1" hangingPunct="1">
              <a:lnSpc>
                <a:spcPct val="80000"/>
              </a:lnSpc>
            </a:pPr>
            <a:r>
              <a:rPr lang="en-US" sz="1600" dirty="0" smtClean="0">
                <a:solidFill>
                  <a:srgbClr val="000000"/>
                </a:solidFill>
              </a:rPr>
              <a:t>25 June (Monday), </a:t>
            </a:r>
            <a:r>
              <a:rPr lang="en-US" sz="1600" b="1" u="sng" dirty="0" smtClean="0">
                <a:solidFill>
                  <a:srgbClr val="000000"/>
                </a:solidFill>
              </a:rPr>
              <a:t>end 5.3 week √s = 200 GeV/n </a:t>
            </a:r>
            <a:r>
              <a:rPr lang="en-US" sz="1600" b="1" u="sng" dirty="0" err="1" smtClean="0">
                <a:solidFill>
                  <a:srgbClr val="000000"/>
                </a:solidFill>
              </a:rPr>
              <a:t>CuAu</a:t>
            </a:r>
            <a:r>
              <a:rPr lang="en-US" sz="1600" b="1" u="sng" dirty="0" smtClean="0">
                <a:solidFill>
                  <a:srgbClr val="000000"/>
                </a:solidFill>
              </a:rPr>
              <a:t> run</a:t>
            </a:r>
            <a:r>
              <a:rPr lang="en-US" sz="1600" dirty="0" smtClean="0">
                <a:solidFill>
                  <a:srgbClr val="000000"/>
                </a:solidFill>
              </a:rPr>
              <a:t>, begin </a:t>
            </a:r>
            <a:r>
              <a:rPr lang="en-US" sz="1600" dirty="0" err="1" smtClean="0">
                <a:solidFill>
                  <a:srgbClr val="000000"/>
                </a:solidFill>
              </a:rPr>
              <a:t>cryo</a:t>
            </a:r>
            <a:r>
              <a:rPr lang="en-US" sz="1600" dirty="0" smtClean="0">
                <a:solidFill>
                  <a:srgbClr val="000000"/>
                </a:solidFill>
              </a:rPr>
              <a:t> warm-up</a:t>
            </a:r>
            <a:endParaRPr lang="en-US" sz="1600" dirty="0">
              <a:solidFill>
                <a:srgbClr val="000000"/>
              </a:solidFill>
            </a:endParaRPr>
          </a:p>
          <a:p>
            <a:pPr eaLnBrk="1" hangingPunct="1">
              <a:lnSpc>
                <a:spcPct val="80000"/>
              </a:lnSpc>
            </a:pPr>
            <a:r>
              <a:rPr lang="en-US" sz="1600" dirty="0" smtClean="0">
                <a:solidFill>
                  <a:srgbClr val="000000"/>
                </a:solidFill>
              </a:rPr>
              <a:t>28 </a:t>
            </a:r>
            <a:r>
              <a:rPr lang="en-US" sz="1600" dirty="0">
                <a:solidFill>
                  <a:srgbClr val="000000"/>
                </a:solidFill>
              </a:rPr>
              <a:t>June, </a:t>
            </a:r>
            <a:r>
              <a:rPr lang="en-US" sz="1600" dirty="0" err="1">
                <a:solidFill>
                  <a:srgbClr val="000000"/>
                </a:solidFill>
              </a:rPr>
              <a:t>cryo</a:t>
            </a:r>
            <a:r>
              <a:rPr lang="en-US" sz="1600" dirty="0">
                <a:solidFill>
                  <a:srgbClr val="000000"/>
                </a:solidFill>
              </a:rPr>
              <a:t> warm-up complete (</a:t>
            </a:r>
            <a:r>
              <a:rPr lang="en-US" sz="1600" dirty="0" smtClean="0">
                <a:solidFill>
                  <a:srgbClr val="000000"/>
                </a:solidFill>
              </a:rPr>
              <a:t>23.3 </a:t>
            </a:r>
            <a:r>
              <a:rPr lang="en-US" sz="1600" dirty="0" err="1">
                <a:solidFill>
                  <a:srgbClr val="000000"/>
                </a:solidFill>
              </a:rPr>
              <a:t>cryo</a:t>
            </a:r>
            <a:r>
              <a:rPr lang="en-US" sz="1600" dirty="0">
                <a:solidFill>
                  <a:srgbClr val="000000"/>
                </a:solidFill>
              </a:rPr>
              <a:t>-weeks)</a:t>
            </a:r>
          </a:p>
          <a:p>
            <a:pPr eaLnBrk="1" hangingPunct="1">
              <a:lnSpc>
                <a:spcPct val="80000"/>
              </a:lnSpc>
            </a:pPr>
            <a:endParaRPr lang="en-US" sz="1800" dirty="0" smtClean="0">
              <a:solidFill>
                <a:srgbClr val="000000"/>
              </a:solidFill>
            </a:endParaRPr>
          </a:p>
          <a:p>
            <a:pPr marL="0" indent="0" eaLnBrk="1" hangingPunct="1">
              <a:lnSpc>
                <a:spcPct val="80000"/>
              </a:lnSpc>
              <a:buNone/>
            </a:pPr>
            <a:endParaRPr lang="en-US" sz="1800" dirty="0" smtClean="0">
              <a:solidFill>
                <a:srgbClr val="000000"/>
              </a:solidFill>
            </a:endParaRPr>
          </a:p>
        </p:txBody>
      </p:sp>
      <p:sp>
        <p:nvSpPr>
          <p:cNvPr id="3" name="TextBox 2"/>
          <p:cNvSpPr txBox="1"/>
          <p:nvPr/>
        </p:nvSpPr>
        <p:spPr>
          <a:xfrm>
            <a:off x="5781675" y="6523077"/>
            <a:ext cx="3166316" cy="369332"/>
          </a:xfrm>
          <a:prstGeom prst="rect">
            <a:avLst/>
          </a:prstGeom>
          <a:noFill/>
        </p:spPr>
        <p:txBody>
          <a:bodyPr wrap="none" rtlCol="0">
            <a:spAutoFit/>
          </a:bodyPr>
          <a:lstStyle/>
          <a:p>
            <a:r>
              <a:rPr lang="en-US" b="1" i="1" u="sng" dirty="0" smtClean="0"/>
              <a:t>Total Physics Weeks = 17.6</a:t>
            </a:r>
            <a:endParaRPr lang="en-US" b="1" i="1" u="sng" dirty="0"/>
          </a:p>
        </p:txBody>
      </p:sp>
    </p:spTree>
    <p:extLst>
      <p:ext uri="{BB962C8B-B14F-4D97-AF65-F5344CB8AC3E}">
        <p14:creationId xmlns:p14="http://schemas.microsoft.com/office/powerpoint/2010/main" val="17456641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57200"/>
            <a:ext cx="8686800" cy="604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4800" y="457200"/>
            <a:ext cx="8686800" cy="6044381"/>
          </a:xfrm>
          <a:prstGeom prst="rect">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4360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210" y="1371600"/>
            <a:ext cx="7336175" cy="1477328"/>
          </a:xfrm>
          <a:prstGeom prst="rect">
            <a:avLst/>
          </a:prstGeom>
          <a:noFill/>
        </p:spPr>
        <p:txBody>
          <a:bodyPr wrap="none" rtlCol="0">
            <a:spAutoFit/>
          </a:bodyPr>
          <a:lstStyle/>
          <a:p>
            <a:r>
              <a:rPr lang="en-US" b="1" dirty="0" smtClean="0"/>
              <a:t>STAR Goal for 5 weeks longitudal polarization (50% polarization):</a:t>
            </a:r>
            <a:br>
              <a:rPr lang="en-US" b="1" dirty="0" smtClean="0"/>
            </a:br>
            <a:endParaRPr lang="en-US" b="1" dirty="0" smtClean="0"/>
          </a:p>
          <a:p>
            <a:pPr marL="742950" lvl="1" indent="-285750">
              <a:buFont typeface="Arial" pitchFamily="34" charset="0"/>
              <a:buChar char="•"/>
            </a:pPr>
            <a:r>
              <a:rPr lang="en-US" dirty="0" smtClean="0"/>
              <a:t>Sampled Luminosity = 45 pb</a:t>
            </a:r>
            <a:r>
              <a:rPr lang="en-US" baseline="30000" dirty="0" smtClean="0"/>
              <a:t>-1</a:t>
            </a:r>
            <a:r>
              <a:rPr lang="en-US" dirty="0" smtClean="0"/>
              <a:t> with 50% polarization</a:t>
            </a:r>
            <a:br>
              <a:rPr lang="en-US" dirty="0" smtClean="0"/>
            </a:br>
            <a:endParaRPr lang="en-US" dirty="0" smtClean="0"/>
          </a:p>
          <a:p>
            <a:pPr marL="742950" lvl="1" indent="-285750">
              <a:buFont typeface="Arial" pitchFamily="34" charset="0"/>
              <a:buChar char="•"/>
            </a:pPr>
            <a:r>
              <a:rPr lang="en-US" dirty="0" smtClean="0"/>
              <a:t>Delivered Luminosity = 75 pb</a:t>
            </a:r>
            <a:r>
              <a:rPr lang="en-US" baseline="30000" dirty="0" smtClean="0"/>
              <a:t>-1</a:t>
            </a:r>
            <a:endParaRPr lang="en-US" baseline="30000" dirty="0"/>
          </a:p>
        </p:txBody>
      </p:sp>
      <p:sp>
        <p:nvSpPr>
          <p:cNvPr id="3" name="TextBox 2"/>
          <p:cNvSpPr txBox="1"/>
          <p:nvPr/>
        </p:nvSpPr>
        <p:spPr>
          <a:xfrm>
            <a:off x="295210" y="3276600"/>
            <a:ext cx="8879354" cy="1754326"/>
          </a:xfrm>
          <a:prstGeom prst="rect">
            <a:avLst/>
          </a:prstGeom>
          <a:noFill/>
        </p:spPr>
        <p:txBody>
          <a:bodyPr wrap="none" rtlCol="0">
            <a:spAutoFit/>
          </a:bodyPr>
          <a:lstStyle/>
          <a:p>
            <a:r>
              <a:rPr lang="en-US" b="1" dirty="0" smtClean="0"/>
              <a:t>PHENIX Goal for 5 weeks longitudal polarization (50% polarization):</a:t>
            </a:r>
            <a:br>
              <a:rPr lang="en-US" b="1" dirty="0" smtClean="0"/>
            </a:br>
            <a:endParaRPr lang="en-US" b="1" dirty="0" smtClean="0"/>
          </a:p>
          <a:p>
            <a:pPr marL="742950" lvl="1" indent="-285750">
              <a:buFont typeface="Arial" pitchFamily="34" charset="0"/>
              <a:buChar char="•"/>
            </a:pPr>
            <a:r>
              <a:rPr lang="en-US" dirty="0" smtClean="0"/>
              <a:t>Sampled Luminosity = 30 pb</a:t>
            </a:r>
            <a:r>
              <a:rPr lang="en-US" baseline="30000" dirty="0" smtClean="0"/>
              <a:t>-1</a:t>
            </a:r>
            <a:r>
              <a:rPr lang="en-US" dirty="0" smtClean="0"/>
              <a:t> with |z| &lt;30 cm</a:t>
            </a:r>
          </a:p>
          <a:p>
            <a:pPr lvl="1"/>
            <a:r>
              <a:rPr lang="en-US" dirty="0" smtClean="0"/>
              <a:t>                                      = 10 </a:t>
            </a:r>
            <a:r>
              <a:rPr lang="en-US" dirty="0"/>
              <a:t>pb</a:t>
            </a:r>
            <a:r>
              <a:rPr lang="en-US" baseline="30000" dirty="0"/>
              <a:t>-1</a:t>
            </a:r>
            <a:r>
              <a:rPr lang="en-US" dirty="0"/>
              <a:t> with |z| </a:t>
            </a:r>
            <a:r>
              <a:rPr lang="en-US" dirty="0" smtClean="0"/>
              <a:t>&lt;10 cm</a:t>
            </a:r>
            <a:br>
              <a:rPr lang="en-US" dirty="0" smtClean="0"/>
            </a:br>
            <a:endParaRPr lang="en-US" dirty="0" smtClean="0"/>
          </a:p>
          <a:p>
            <a:pPr marL="742950" lvl="1" indent="-285750">
              <a:buFont typeface="Arial" pitchFamily="34" charset="0"/>
              <a:buChar char="•"/>
            </a:pPr>
            <a:r>
              <a:rPr lang="en-US" dirty="0" smtClean="0"/>
              <a:t>Delivered Luminosity = </a:t>
            </a:r>
            <a:r>
              <a:rPr lang="en-US" strike="sngStrike" dirty="0" smtClean="0"/>
              <a:t>75</a:t>
            </a:r>
            <a:r>
              <a:rPr lang="en-US" dirty="0" smtClean="0"/>
              <a:t> pb</a:t>
            </a:r>
            <a:r>
              <a:rPr lang="en-US" baseline="30000" dirty="0" smtClean="0"/>
              <a:t>-1  </a:t>
            </a:r>
            <a:r>
              <a:rPr lang="en-US" dirty="0" smtClean="0"/>
              <a:t>changed to 120 pb</a:t>
            </a:r>
            <a:r>
              <a:rPr lang="en-US" baseline="30000" dirty="0" smtClean="0"/>
              <a:t>-1</a:t>
            </a:r>
            <a:r>
              <a:rPr lang="en-US" dirty="0" smtClean="0"/>
              <a:t>, 3/29/12, Ed O’Brien email</a:t>
            </a:r>
            <a:endParaRPr lang="en-US" dirty="0"/>
          </a:p>
        </p:txBody>
      </p:sp>
      <p:sp>
        <p:nvSpPr>
          <p:cNvPr id="4" name="TextBox 3"/>
          <p:cNvSpPr txBox="1"/>
          <p:nvPr/>
        </p:nvSpPr>
        <p:spPr>
          <a:xfrm>
            <a:off x="914400" y="457200"/>
            <a:ext cx="6973384" cy="369332"/>
          </a:xfrm>
          <a:prstGeom prst="rect">
            <a:avLst/>
          </a:prstGeom>
          <a:noFill/>
        </p:spPr>
        <p:txBody>
          <a:bodyPr wrap="none" rtlCol="0">
            <a:spAutoFit/>
          </a:bodyPr>
          <a:lstStyle/>
          <a:p>
            <a:r>
              <a:rPr lang="en-US" b="1" u="sng" dirty="0" smtClean="0"/>
              <a:t>Run 12, √s = 510 GeV polarized proton run – experiment goals</a:t>
            </a:r>
            <a:endParaRPr lang="en-US" b="1" u="sng" dirty="0"/>
          </a:p>
        </p:txBody>
      </p:sp>
    </p:spTree>
    <p:extLst>
      <p:ext uri="{BB962C8B-B14F-4D97-AF65-F5344CB8AC3E}">
        <p14:creationId xmlns:p14="http://schemas.microsoft.com/office/powerpoint/2010/main" val="3507554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567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95600" y="38100"/>
            <a:ext cx="2390463" cy="369332"/>
          </a:xfrm>
          <a:prstGeom prst="rect">
            <a:avLst/>
          </a:prstGeom>
          <a:noFill/>
        </p:spPr>
        <p:txBody>
          <a:bodyPr wrap="none" rtlCol="0">
            <a:spAutoFit/>
          </a:bodyPr>
          <a:lstStyle/>
          <a:p>
            <a:r>
              <a:rPr lang="en-US" dirty="0" smtClean="0"/>
              <a:t>27 Mar – 3 Apr stores</a:t>
            </a:r>
            <a:endParaRPr lang="en-US" dirty="0"/>
          </a:p>
        </p:txBody>
      </p:sp>
    </p:spTree>
    <p:extLst>
      <p:ext uri="{BB962C8B-B14F-4D97-AF65-F5344CB8AC3E}">
        <p14:creationId xmlns:p14="http://schemas.microsoft.com/office/powerpoint/2010/main" val="194005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0" y="87868"/>
            <a:ext cx="6302046" cy="369332"/>
          </a:xfrm>
          <a:prstGeom prst="rect">
            <a:avLst/>
          </a:prstGeom>
          <a:noFill/>
        </p:spPr>
        <p:txBody>
          <a:bodyPr wrap="none" rtlCol="0">
            <a:spAutoFit/>
          </a:bodyPr>
          <a:lstStyle/>
          <a:p>
            <a:r>
              <a:rPr lang="en-US" dirty="0" smtClean="0"/>
              <a:t>Store 16632, Blue jet = 56.5 +/- 3.0; Yellow jet = 63.0 +/- 3.1</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66725"/>
            <a:ext cx="8686800" cy="626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38400" y="533400"/>
            <a:ext cx="6179897" cy="369332"/>
          </a:xfrm>
          <a:prstGeom prst="rect">
            <a:avLst/>
          </a:prstGeom>
          <a:noFill/>
        </p:spPr>
        <p:txBody>
          <a:bodyPr wrap="none" rtlCol="0">
            <a:spAutoFit/>
          </a:bodyPr>
          <a:lstStyle/>
          <a:p>
            <a:r>
              <a:rPr lang="en-US" dirty="0" smtClean="0"/>
              <a:t>Best average polarization measured by jet for store &gt; 8 </a:t>
            </a:r>
            <a:r>
              <a:rPr lang="en-US" dirty="0" err="1" smtClean="0"/>
              <a:t>hrs</a:t>
            </a:r>
            <a:endParaRPr lang="en-US" dirty="0"/>
          </a:p>
        </p:txBody>
      </p:sp>
    </p:spTree>
    <p:extLst>
      <p:ext uri="{BB962C8B-B14F-4D97-AF65-F5344CB8AC3E}">
        <p14:creationId xmlns:p14="http://schemas.microsoft.com/office/powerpoint/2010/main" val="1915256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77798"/>
            <a:ext cx="4584700" cy="323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3429000"/>
            <a:ext cx="45847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5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900" y="177798"/>
            <a:ext cx="45847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51"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3900" y="3429000"/>
            <a:ext cx="45847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7126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8686800" cy="6085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8599"/>
            <a:ext cx="623093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228600"/>
            <a:ext cx="1441420" cy="369332"/>
          </a:xfrm>
          <a:prstGeom prst="rect">
            <a:avLst/>
          </a:prstGeom>
          <a:noFill/>
        </p:spPr>
        <p:txBody>
          <a:bodyPr wrap="none" rtlCol="0">
            <a:spAutoFit/>
          </a:bodyPr>
          <a:lstStyle/>
          <a:p>
            <a:r>
              <a:rPr lang="en-US" dirty="0" smtClean="0"/>
              <a:t>Store 16632</a:t>
            </a:r>
            <a:endParaRPr lang="en-US" dirty="0"/>
          </a:p>
        </p:txBody>
      </p:sp>
      <p:cxnSp>
        <p:nvCxnSpPr>
          <p:cNvPr id="5" name="Straight Connector 4"/>
          <p:cNvCxnSpPr/>
          <p:nvPr/>
        </p:nvCxnSpPr>
        <p:spPr>
          <a:xfrm>
            <a:off x="857250" y="5469898"/>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496050" y="5104257"/>
            <a:ext cx="2027158" cy="369332"/>
          </a:xfrm>
          <a:prstGeom prst="rect">
            <a:avLst/>
          </a:prstGeom>
          <a:noFill/>
        </p:spPr>
        <p:txBody>
          <a:bodyPr wrap="none" rtlCol="0">
            <a:spAutoFit/>
          </a:bodyPr>
          <a:lstStyle/>
          <a:p>
            <a:r>
              <a:rPr lang="en-US" dirty="0" smtClean="0"/>
              <a:t>Average </a:t>
            </a:r>
            <a:r>
              <a:rPr lang="en-US" dirty="0" err="1" smtClean="0"/>
              <a:t>lumi</a:t>
            </a:r>
            <a:r>
              <a:rPr lang="en-US" dirty="0" smtClean="0"/>
              <a:t> goal</a:t>
            </a:r>
            <a:endParaRPr lang="en-US" dirty="0"/>
          </a:p>
        </p:txBody>
      </p:sp>
      <p:cxnSp>
        <p:nvCxnSpPr>
          <p:cNvPr id="7" name="Straight Connector 6"/>
          <p:cNvCxnSpPr/>
          <p:nvPr/>
        </p:nvCxnSpPr>
        <p:spPr>
          <a:xfrm>
            <a:off x="857250" y="4857250"/>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67475" y="4473059"/>
            <a:ext cx="1697901" cy="369332"/>
          </a:xfrm>
          <a:prstGeom prst="rect">
            <a:avLst/>
          </a:prstGeom>
          <a:noFill/>
        </p:spPr>
        <p:txBody>
          <a:bodyPr wrap="none" rtlCol="0">
            <a:spAutoFit/>
          </a:bodyPr>
          <a:lstStyle/>
          <a:p>
            <a:r>
              <a:rPr lang="en-US" dirty="0" smtClean="0"/>
              <a:t>Peak </a:t>
            </a:r>
            <a:r>
              <a:rPr lang="en-US" dirty="0" err="1" smtClean="0"/>
              <a:t>lumi</a:t>
            </a:r>
            <a:r>
              <a:rPr lang="en-US" dirty="0" smtClean="0"/>
              <a:t> goal</a:t>
            </a:r>
            <a:endParaRPr lang="en-US" dirty="0"/>
          </a:p>
        </p:txBody>
      </p:sp>
    </p:spTree>
    <p:extLst>
      <p:ext uri="{BB962C8B-B14F-4D97-AF65-F5344CB8AC3E}">
        <p14:creationId xmlns:p14="http://schemas.microsoft.com/office/powerpoint/2010/main" val="4145295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0" y="87868"/>
            <a:ext cx="6302046" cy="369332"/>
          </a:xfrm>
          <a:prstGeom prst="rect">
            <a:avLst/>
          </a:prstGeom>
          <a:noFill/>
        </p:spPr>
        <p:txBody>
          <a:bodyPr wrap="none" rtlCol="0">
            <a:spAutoFit/>
          </a:bodyPr>
          <a:lstStyle/>
          <a:p>
            <a:r>
              <a:rPr lang="en-US" dirty="0" smtClean="0"/>
              <a:t>Store 16618, Blue jet = 51.0 +/- 3.2; Yellow jet = 32.6 +/- 3.3</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76275"/>
            <a:ext cx="8686800" cy="615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438400" y="533400"/>
            <a:ext cx="6316794" cy="369332"/>
          </a:xfrm>
          <a:prstGeom prst="rect">
            <a:avLst/>
          </a:prstGeom>
          <a:noFill/>
        </p:spPr>
        <p:txBody>
          <a:bodyPr wrap="none" rtlCol="0">
            <a:spAutoFit/>
          </a:bodyPr>
          <a:lstStyle/>
          <a:p>
            <a:r>
              <a:rPr lang="en-US" dirty="0" smtClean="0"/>
              <a:t>Worst average polarization measured by jet for store &gt; 8 </a:t>
            </a:r>
            <a:r>
              <a:rPr lang="en-US" dirty="0" err="1" smtClean="0"/>
              <a:t>hrs</a:t>
            </a:r>
            <a:endParaRPr lang="en-US" dirty="0"/>
          </a:p>
        </p:txBody>
      </p:sp>
    </p:spTree>
    <p:extLst>
      <p:ext uri="{BB962C8B-B14F-4D97-AF65-F5344CB8AC3E}">
        <p14:creationId xmlns:p14="http://schemas.microsoft.com/office/powerpoint/2010/main" val="982008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52400"/>
            <a:ext cx="636428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08720"/>
            <a:ext cx="8686800" cy="60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152400"/>
            <a:ext cx="1441420" cy="369332"/>
          </a:xfrm>
          <a:prstGeom prst="rect">
            <a:avLst/>
          </a:prstGeom>
          <a:noFill/>
        </p:spPr>
        <p:txBody>
          <a:bodyPr wrap="none" rtlCol="0">
            <a:spAutoFit/>
          </a:bodyPr>
          <a:lstStyle/>
          <a:p>
            <a:r>
              <a:rPr lang="en-US" dirty="0" smtClean="0"/>
              <a:t>Store 16618</a:t>
            </a:r>
            <a:endParaRPr lang="en-US" dirty="0"/>
          </a:p>
        </p:txBody>
      </p:sp>
    </p:spTree>
    <p:extLst>
      <p:ext uri="{BB962C8B-B14F-4D97-AF65-F5344CB8AC3E}">
        <p14:creationId xmlns:p14="http://schemas.microsoft.com/office/powerpoint/2010/main" val="1569878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604358"/>
            <a:ext cx="8686800" cy="6253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33500" y="21193"/>
            <a:ext cx="6302046" cy="369332"/>
          </a:xfrm>
          <a:prstGeom prst="rect">
            <a:avLst/>
          </a:prstGeom>
          <a:noFill/>
        </p:spPr>
        <p:txBody>
          <a:bodyPr wrap="none" rtlCol="0">
            <a:spAutoFit/>
          </a:bodyPr>
          <a:lstStyle/>
          <a:p>
            <a:r>
              <a:rPr lang="en-US" dirty="0" smtClean="0"/>
              <a:t>Store 16587, Blue jet = 47.2 +/- 2.8; Yellow jet = 39.4 +/- 2.9</a:t>
            </a:r>
            <a:endParaRPr lang="en-US" dirty="0"/>
          </a:p>
        </p:txBody>
      </p:sp>
      <p:sp>
        <p:nvSpPr>
          <p:cNvPr id="4" name="TextBox 3"/>
          <p:cNvSpPr txBox="1"/>
          <p:nvPr/>
        </p:nvSpPr>
        <p:spPr>
          <a:xfrm>
            <a:off x="2086712" y="390525"/>
            <a:ext cx="7047763" cy="369332"/>
          </a:xfrm>
          <a:prstGeom prst="rect">
            <a:avLst/>
          </a:prstGeom>
          <a:noFill/>
        </p:spPr>
        <p:txBody>
          <a:bodyPr wrap="none" rtlCol="0">
            <a:spAutoFit/>
          </a:bodyPr>
          <a:lstStyle/>
          <a:p>
            <a:r>
              <a:rPr lang="en-US" dirty="0" smtClean="0"/>
              <a:t>Next to worst average polarization measured by jet for store &gt; 8 </a:t>
            </a:r>
            <a:r>
              <a:rPr lang="en-US" dirty="0" err="1" smtClean="0"/>
              <a:t>hrs</a:t>
            </a:r>
            <a:endParaRPr lang="en-US" dirty="0"/>
          </a:p>
        </p:txBody>
      </p:sp>
    </p:spTree>
    <p:extLst>
      <p:ext uri="{BB962C8B-B14F-4D97-AF65-F5344CB8AC3E}">
        <p14:creationId xmlns:p14="http://schemas.microsoft.com/office/powerpoint/2010/main" val="1177974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8600"/>
            <a:ext cx="71088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0"/>
            <a:ext cx="8686800" cy="5938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228600"/>
            <a:ext cx="1441420" cy="369332"/>
          </a:xfrm>
          <a:prstGeom prst="rect">
            <a:avLst/>
          </a:prstGeom>
          <a:noFill/>
        </p:spPr>
        <p:txBody>
          <a:bodyPr wrap="none" rtlCol="0">
            <a:spAutoFit/>
          </a:bodyPr>
          <a:lstStyle/>
          <a:p>
            <a:r>
              <a:rPr lang="en-US" dirty="0" smtClean="0"/>
              <a:t>Store 16587</a:t>
            </a:r>
            <a:endParaRPr lang="en-US" dirty="0"/>
          </a:p>
        </p:txBody>
      </p:sp>
    </p:spTree>
    <p:extLst>
      <p:ext uri="{BB962C8B-B14F-4D97-AF65-F5344CB8AC3E}">
        <p14:creationId xmlns:p14="http://schemas.microsoft.com/office/powerpoint/2010/main" val="2206944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75" y="1173163"/>
            <a:ext cx="7078663"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76400" y="443468"/>
            <a:ext cx="3288144" cy="369332"/>
          </a:xfrm>
          <a:prstGeom prst="rect">
            <a:avLst/>
          </a:prstGeom>
          <a:noFill/>
        </p:spPr>
        <p:txBody>
          <a:bodyPr wrap="none" rtlCol="0">
            <a:spAutoFit/>
          </a:bodyPr>
          <a:lstStyle/>
          <a:p>
            <a:r>
              <a:rPr lang="en-US" dirty="0" smtClean="0"/>
              <a:t>Thru </a:t>
            </a:r>
            <a:r>
              <a:rPr lang="en-US" dirty="0" smtClean="0"/>
              <a:t>final store, 16735, 18 </a:t>
            </a:r>
            <a:r>
              <a:rPr lang="en-US" dirty="0" smtClean="0"/>
              <a:t>Apr</a:t>
            </a:r>
            <a:endParaRPr lang="en-US" dirty="0"/>
          </a:p>
        </p:txBody>
      </p:sp>
      <p:cxnSp>
        <p:nvCxnSpPr>
          <p:cNvPr id="4" name="Straight Connector 3"/>
          <p:cNvCxnSpPr/>
          <p:nvPr/>
        </p:nvCxnSpPr>
        <p:spPr>
          <a:xfrm>
            <a:off x="7143750" y="3291840"/>
            <a:ext cx="12954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467600" y="2340864"/>
            <a:ext cx="12954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548691" y="2340864"/>
            <a:ext cx="1595309" cy="369332"/>
          </a:xfrm>
          <a:prstGeom prst="rect">
            <a:avLst/>
          </a:prstGeom>
          <a:noFill/>
        </p:spPr>
        <p:txBody>
          <a:bodyPr wrap="none" rtlCol="0">
            <a:spAutoFit/>
          </a:bodyPr>
          <a:lstStyle/>
          <a:p>
            <a:r>
              <a:rPr lang="en-US" dirty="0" smtClean="0"/>
              <a:t>PHENIX Goal</a:t>
            </a:r>
            <a:endParaRPr lang="en-US" dirty="0"/>
          </a:p>
        </p:txBody>
      </p:sp>
      <p:sp>
        <p:nvSpPr>
          <p:cNvPr id="10" name="TextBox 9"/>
          <p:cNvSpPr txBox="1"/>
          <p:nvPr/>
        </p:nvSpPr>
        <p:spPr>
          <a:xfrm>
            <a:off x="7679078" y="3244334"/>
            <a:ext cx="1334533" cy="369332"/>
          </a:xfrm>
          <a:prstGeom prst="rect">
            <a:avLst/>
          </a:prstGeom>
          <a:noFill/>
        </p:spPr>
        <p:txBody>
          <a:bodyPr wrap="none" rtlCol="0">
            <a:spAutoFit/>
          </a:bodyPr>
          <a:lstStyle/>
          <a:p>
            <a:r>
              <a:rPr lang="en-US" dirty="0" smtClean="0"/>
              <a:t>STAR Goal</a:t>
            </a:r>
            <a:endParaRPr lang="en-US" dirty="0"/>
          </a:p>
        </p:txBody>
      </p:sp>
    </p:spTree>
    <p:extLst>
      <p:ext uri="{BB962C8B-B14F-4D97-AF65-F5344CB8AC3E}">
        <p14:creationId xmlns:p14="http://schemas.microsoft.com/office/powerpoint/2010/main" val="1119822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0" y="87868"/>
            <a:ext cx="6302046" cy="369332"/>
          </a:xfrm>
          <a:prstGeom prst="rect">
            <a:avLst/>
          </a:prstGeom>
          <a:noFill/>
        </p:spPr>
        <p:txBody>
          <a:bodyPr wrap="none" rtlCol="0">
            <a:spAutoFit/>
          </a:bodyPr>
          <a:lstStyle/>
          <a:p>
            <a:r>
              <a:rPr lang="en-US" dirty="0" smtClean="0"/>
              <a:t>Store 16667, Blue jet = 58.1 +/- 2.9; Yellow jet = 60.7 +/- 3.1</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8686800" cy="600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10413" y="457200"/>
            <a:ext cx="6962162" cy="369332"/>
          </a:xfrm>
          <a:prstGeom prst="rect">
            <a:avLst/>
          </a:prstGeom>
          <a:noFill/>
        </p:spPr>
        <p:txBody>
          <a:bodyPr wrap="none" rtlCol="0">
            <a:spAutoFit/>
          </a:bodyPr>
          <a:lstStyle/>
          <a:p>
            <a:r>
              <a:rPr lang="en-US" dirty="0" smtClean="0"/>
              <a:t>Second best average polarization measured by jet for store &gt; 8 </a:t>
            </a:r>
            <a:r>
              <a:rPr lang="en-US" dirty="0" err="1" smtClean="0"/>
              <a:t>hrs</a:t>
            </a:r>
            <a:endParaRPr lang="en-US" dirty="0"/>
          </a:p>
        </p:txBody>
      </p:sp>
    </p:spTree>
    <p:extLst>
      <p:ext uri="{BB962C8B-B14F-4D97-AF65-F5344CB8AC3E}">
        <p14:creationId xmlns:p14="http://schemas.microsoft.com/office/powerpoint/2010/main" val="29058851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85800"/>
            <a:ext cx="8686800" cy="598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03199"/>
            <a:ext cx="70421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201612"/>
            <a:ext cx="1441420" cy="369332"/>
          </a:xfrm>
          <a:prstGeom prst="rect">
            <a:avLst/>
          </a:prstGeom>
          <a:noFill/>
        </p:spPr>
        <p:txBody>
          <a:bodyPr wrap="none" rtlCol="0">
            <a:spAutoFit/>
          </a:bodyPr>
          <a:lstStyle/>
          <a:p>
            <a:r>
              <a:rPr lang="en-US" dirty="0" smtClean="0"/>
              <a:t>Store 16667</a:t>
            </a:r>
            <a:endParaRPr lang="en-US" dirty="0"/>
          </a:p>
        </p:txBody>
      </p:sp>
      <p:cxnSp>
        <p:nvCxnSpPr>
          <p:cNvPr id="7" name="Straight Connector 6"/>
          <p:cNvCxnSpPr/>
          <p:nvPr/>
        </p:nvCxnSpPr>
        <p:spPr>
          <a:xfrm>
            <a:off x="949310" y="5495544"/>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588110" y="5200150"/>
            <a:ext cx="2027158" cy="369332"/>
          </a:xfrm>
          <a:prstGeom prst="rect">
            <a:avLst/>
          </a:prstGeom>
          <a:noFill/>
        </p:spPr>
        <p:txBody>
          <a:bodyPr wrap="none" rtlCol="0">
            <a:spAutoFit/>
          </a:bodyPr>
          <a:lstStyle/>
          <a:p>
            <a:r>
              <a:rPr lang="en-US" dirty="0" smtClean="0"/>
              <a:t>Average </a:t>
            </a:r>
            <a:r>
              <a:rPr lang="en-US" dirty="0" err="1" smtClean="0"/>
              <a:t>lumi</a:t>
            </a:r>
            <a:r>
              <a:rPr lang="en-US" dirty="0" smtClean="0"/>
              <a:t> goal</a:t>
            </a:r>
            <a:endParaRPr lang="en-US" dirty="0"/>
          </a:p>
        </p:txBody>
      </p:sp>
      <p:cxnSp>
        <p:nvCxnSpPr>
          <p:cNvPr id="9" name="Straight Connector 8"/>
          <p:cNvCxnSpPr/>
          <p:nvPr/>
        </p:nvCxnSpPr>
        <p:spPr>
          <a:xfrm>
            <a:off x="949310" y="4873752"/>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59535" y="4459343"/>
            <a:ext cx="1697901" cy="369332"/>
          </a:xfrm>
          <a:prstGeom prst="rect">
            <a:avLst/>
          </a:prstGeom>
          <a:noFill/>
        </p:spPr>
        <p:txBody>
          <a:bodyPr wrap="none" rtlCol="0">
            <a:spAutoFit/>
          </a:bodyPr>
          <a:lstStyle/>
          <a:p>
            <a:r>
              <a:rPr lang="en-US" dirty="0" smtClean="0"/>
              <a:t>Peak </a:t>
            </a:r>
            <a:r>
              <a:rPr lang="en-US" dirty="0" err="1" smtClean="0"/>
              <a:t>lumi</a:t>
            </a:r>
            <a:r>
              <a:rPr lang="en-US" dirty="0" smtClean="0"/>
              <a:t> goal</a:t>
            </a:r>
            <a:endParaRPr lang="en-US" dirty="0"/>
          </a:p>
        </p:txBody>
      </p:sp>
    </p:spTree>
    <p:extLst>
      <p:ext uri="{BB962C8B-B14F-4D97-AF65-F5344CB8AC3E}">
        <p14:creationId xmlns:p14="http://schemas.microsoft.com/office/powerpoint/2010/main" val="3073778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686800" cy="5909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525" y="6443133"/>
            <a:ext cx="9340699" cy="338554"/>
          </a:xfrm>
          <a:prstGeom prst="rect">
            <a:avLst/>
          </a:prstGeom>
          <a:noFill/>
        </p:spPr>
        <p:txBody>
          <a:bodyPr wrap="none" rtlCol="0">
            <a:spAutoFit/>
          </a:bodyPr>
          <a:lstStyle/>
          <a:p>
            <a:r>
              <a:rPr lang="en-US" sz="1600" dirty="0" smtClean="0"/>
              <a:t>Table2: Max </a:t>
            </a:r>
            <a:r>
              <a:rPr lang="en-US" sz="1600" dirty="0" err="1" smtClean="0"/>
              <a:t>lumi</a:t>
            </a:r>
            <a:r>
              <a:rPr lang="en-US" sz="1600" dirty="0" smtClean="0"/>
              <a:t> parameters: 1.65x10</a:t>
            </a:r>
            <a:r>
              <a:rPr lang="en-US" sz="1600" baseline="30000" dirty="0" smtClean="0"/>
              <a:t>9</a:t>
            </a:r>
            <a:r>
              <a:rPr lang="en-US" sz="1600" dirty="0" smtClean="0"/>
              <a:t>/bunch, 0.6 </a:t>
            </a:r>
            <a:r>
              <a:rPr lang="en-US" sz="1600" dirty="0" smtClean="0">
                <a:latin typeface="Symbol" pitchFamily="18" charset="2"/>
              </a:rPr>
              <a:t>b</a:t>
            </a:r>
            <a:r>
              <a:rPr lang="en-US" sz="1600" dirty="0" smtClean="0"/>
              <a:t>*, 20-25 </a:t>
            </a:r>
            <a:r>
              <a:rPr lang="en-US" sz="1600" dirty="0" err="1" smtClean="0"/>
              <a:t>mmmr</a:t>
            </a:r>
            <a:r>
              <a:rPr lang="en-US" sz="1600" dirty="0" smtClean="0"/>
              <a:t> </a:t>
            </a:r>
            <a:r>
              <a:rPr lang="en-US" sz="1600" dirty="0" err="1" smtClean="0"/>
              <a:t>emitt</a:t>
            </a:r>
            <a:r>
              <a:rPr lang="en-US" sz="1600" dirty="0" smtClean="0"/>
              <a:t> </a:t>
            </a:r>
            <a:r>
              <a:rPr lang="en-US" sz="1600" dirty="0" smtClean="0">
                <a:sym typeface="Wingdings" pitchFamily="2" charset="2"/>
              </a:rPr>
              <a:t> peak = 200x10</a:t>
            </a:r>
            <a:r>
              <a:rPr lang="en-US" sz="1600" baseline="30000" dirty="0" smtClean="0">
                <a:sym typeface="Wingdings" pitchFamily="2" charset="2"/>
              </a:rPr>
              <a:t>30</a:t>
            </a:r>
            <a:r>
              <a:rPr lang="en-US" sz="1600" dirty="0" smtClean="0">
                <a:sym typeface="Wingdings" pitchFamily="2" charset="2"/>
              </a:rPr>
              <a:t> cm</a:t>
            </a:r>
            <a:r>
              <a:rPr lang="en-US" sz="1600" baseline="30000" dirty="0" smtClean="0">
                <a:sym typeface="Wingdings" pitchFamily="2" charset="2"/>
              </a:rPr>
              <a:t>-2</a:t>
            </a:r>
            <a:r>
              <a:rPr lang="en-US" sz="1600" dirty="0" smtClean="0">
                <a:sym typeface="Wingdings" pitchFamily="2" charset="2"/>
              </a:rPr>
              <a:t>s</a:t>
            </a:r>
            <a:r>
              <a:rPr lang="en-US" sz="1600" baseline="30000" dirty="0" smtClean="0">
                <a:sym typeface="Wingdings" pitchFamily="2" charset="2"/>
              </a:rPr>
              <a:t>-1</a:t>
            </a:r>
            <a:endParaRPr lang="en-US" sz="1600" baseline="30000" dirty="0"/>
          </a:p>
        </p:txBody>
      </p:sp>
      <p:cxnSp>
        <p:nvCxnSpPr>
          <p:cNvPr id="4" name="Straight Connector 3"/>
          <p:cNvCxnSpPr/>
          <p:nvPr/>
        </p:nvCxnSpPr>
        <p:spPr>
          <a:xfrm>
            <a:off x="838200" y="5285232"/>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477000" y="5029200"/>
            <a:ext cx="2027158" cy="369332"/>
          </a:xfrm>
          <a:prstGeom prst="rect">
            <a:avLst/>
          </a:prstGeom>
          <a:noFill/>
        </p:spPr>
        <p:txBody>
          <a:bodyPr wrap="none" rtlCol="0">
            <a:spAutoFit/>
          </a:bodyPr>
          <a:lstStyle/>
          <a:p>
            <a:r>
              <a:rPr lang="en-US" dirty="0" smtClean="0"/>
              <a:t>Average </a:t>
            </a:r>
            <a:r>
              <a:rPr lang="en-US" dirty="0" err="1" smtClean="0"/>
              <a:t>lumi</a:t>
            </a:r>
            <a:r>
              <a:rPr lang="en-US" dirty="0" smtClean="0"/>
              <a:t> goal</a:t>
            </a:r>
            <a:endParaRPr lang="en-US" dirty="0"/>
          </a:p>
        </p:txBody>
      </p:sp>
      <p:cxnSp>
        <p:nvCxnSpPr>
          <p:cNvPr id="7" name="Straight Connector 6"/>
          <p:cNvCxnSpPr/>
          <p:nvPr/>
        </p:nvCxnSpPr>
        <p:spPr>
          <a:xfrm>
            <a:off x="838200" y="4672584"/>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48425" y="4288393"/>
            <a:ext cx="1697901" cy="369332"/>
          </a:xfrm>
          <a:prstGeom prst="rect">
            <a:avLst/>
          </a:prstGeom>
          <a:noFill/>
        </p:spPr>
        <p:txBody>
          <a:bodyPr wrap="none" rtlCol="0">
            <a:spAutoFit/>
          </a:bodyPr>
          <a:lstStyle/>
          <a:p>
            <a:r>
              <a:rPr lang="en-US" dirty="0" smtClean="0"/>
              <a:t>Peak </a:t>
            </a:r>
            <a:r>
              <a:rPr lang="en-US" dirty="0" err="1" smtClean="0"/>
              <a:t>lumi</a:t>
            </a:r>
            <a:r>
              <a:rPr lang="en-US" dirty="0" smtClean="0"/>
              <a:t> goal</a:t>
            </a:r>
            <a:endParaRPr lang="en-US" dirty="0"/>
          </a:p>
        </p:txBody>
      </p:sp>
      <p:sp>
        <p:nvSpPr>
          <p:cNvPr id="6" name="TextBox 5"/>
          <p:cNvSpPr txBox="1"/>
          <p:nvPr/>
        </p:nvSpPr>
        <p:spPr>
          <a:xfrm>
            <a:off x="1905000" y="173593"/>
            <a:ext cx="2339102" cy="369332"/>
          </a:xfrm>
          <a:prstGeom prst="rect">
            <a:avLst/>
          </a:prstGeom>
          <a:noFill/>
        </p:spPr>
        <p:txBody>
          <a:bodyPr wrap="none" rtlCol="0">
            <a:spAutoFit/>
          </a:bodyPr>
          <a:lstStyle/>
          <a:p>
            <a:r>
              <a:rPr lang="en-US" dirty="0" smtClean="0"/>
              <a:t>Store 16632, 3/27/12</a:t>
            </a:r>
            <a:endParaRPr lang="en-US" dirty="0"/>
          </a:p>
        </p:txBody>
      </p:sp>
    </p:spTree>
    <p:extLst>
      <p:ext uri="{BB962C8B-B14F-4D97-AF65-F5344CB8AC3E}">
        <p14:creationId xmlns:p14="http://schemas.microsoft.com/office/powerpoint/2010/main" val="2214784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686800" cy="6159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7999" y="19050"/>
            <a:ext cx="2569934" cy="369332"/>
          </a:xfrm>
          <a:prstGeom prst="rect">
            <a:avLst/>
          </a:prstGeom>
          <a:noFill/>
        </p:spPr>
        <p:txBody>
          <a:bodyPr wrap="none" rtlCol="0">
            <a:spAutoFit/>
          </a:bodyPr>
          <a:lstStyle/>
          <a:p>
            <a:r>
              <a:rPr lang="en-US" dirty="0" smtClean="0"/>
              <a:t>23 Mar – 27 Mar stores</a:t>
            </a:r>
            <a:endParaRPr lang="en-US" dirty="0"/>
          </a:p>
        </p:txBody>
      </p:sp>
    </p:spTree>
    <p:extLst>
      <p:ext uri="{BB962C8B-B14F-4D97-AF65-F5344CB8AC3E}">
        <p14:creationId xmlns:p14="http://schemas.microsoft.com/office/powerpoint/2010/main" val="32335639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196138" cy="3904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6463" y="3077284"/>
            <a:ext cx="6967537" cy="3780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0556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27098"/>
            <a:ext cx="5391219" cy="369332"/>
          </a:xfrm>
          <a:prstGeom prst="rect">
            <a:avLst/>
          </a:prstGeom>
          <a:noFill/>
        </p:spPr>
        <p:txBody>
          <a:bodyPr wrap="none" rtlCol="0">
            <a:spAutoFit/>
          </a:bodyPr>
          <a:lstStyle/>
          <a:p>
            <a:r>
              <a:rPr lang="en-US" dirty="0" smtClean="0"/>
              <a:t>All “physics” stores beginning with16570, 15 March</a:t>
            </a: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42234"/>
            <a:ext cx="8686800" cy="618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838200" y="896112"/>
            <a:ext cx="79248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440316" y="1752600"/>
            <a:ext cx="1609736" cy="369332"/>
          </a:xfrm>
          <a:prstGeom prst="rect">
            <a:avLst/>
          </a:prstGeom>
          <a:noFill/>
        </p:spPr>
        <p:txBody>
          <a:bodyPr wrap="none" rtlCol="0">
            <a:spAutoFit/>
          </a:bodyPr>
          <a:lstStyle/>
          <a:p>
            <a:r>
              <a:rPr lang="en-US" i="1" dirty="0" smtClean="0"/>
              <a:t>~L</a:t>
            </a:r>
            <a:r>
              <a:rPr lang="en-US" baseline="-25000" dirty="0" smtClean="0"/>
              <a:t>store </a:t>
            </a:r>
            <a:r>
              <a:rPr lang="en-US" baseline="-25000" dirty="0" err="1" smtClean="0"/>
              <a:t>avg</a:t>
            </a:r>
            <a:r>
              <a:rPr lang="en-US" baseline="-25000" dirty="0" smtClean="0"/>
              <a:t> </a:t>
            </a:r>
            <a:r>
              <a:rPr lang="en-US" dirty="0" smtClean="0"/>
              <a:t>Goal</a:t>
            </a:r>
            <a:endParaRPr lang="en-US" dirty="0"/>
          </a:p>
        </p:txBody>
      </p:sp>
      <p:cxnSp>
        <p:nvCxnSpPr>
          <p:cNvPr id="7" name="Straight Arrow Connector 6"/>
          <p:cNvCxnSpPr/>
          <p:nvPr/>
        </p:nvCxnSpPr>
        <p:spPr>
          <a:xfrm flipV="1">
            <a:off x="8610600" y="896112"/>
            <a:ext cx="152400" cy="856488"/>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0766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52450" y="4560332"/>
            <a:ext cx="6086475" cy="2133600"/>
            <a:chOff x="1528763" y="2362200"/>
            <a:chExt cx="6086475" cy="2133600"/>
          </a:xfrm>
        </p:grpSpPr>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763" y="2362200"/>
              <a:ext cx="608647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029200" y="2667000"/>
              <a:ext cx="825867" cy="369332"/>
            </a:xfrm>
            <a:prstGeom prst="rect">
              <a:avLst/>
            </a:prstGeom>
            <a:noFill/>
          </p:spPr>
          <p:txBody>
            <a:bodyPr wrap="none" rtlCol="0">
              <a:spAutoFit/>
            </a:bodyPr>
            <a:lstStyle/>
            <a:p>
              <a:r>
                <a:rPr lang="en-US" dirty="0" smtClean="0"/>
                <a:t>16592</a:t>
              </a:r>
              <a:endParaRPr lang="en-US" dirty="0"/>
            </a:p>
          </p:txBody>
        </p:sp>
      </p:grpSp>
      <p:grpSp>
        <p:nvGrpSpPr>
          <p:cNvPr id="7" name="Group 6"/>
          <p:cNvGrpSpPr/>
          <p:nvPr/>
        </p:nvGrpSpPr>
        <p:grpSpPr>
          <a:xfrm>
            <a:off x="685800" y="388383"/>
            <a:ext cx="6057900" cy="2143125"/>
            <a:chOff x="1371600" y="247651"/>
            <a:chExt cx="6057900" cy="2143125"/>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47651"/>
              <a:ext cx="60579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105399" y="497443"/>
              <a:ext cx="825867" cy="369332"/>
            </a:xfrm>
            <a:prstGeom prst="rect">
              <a:avLst/>
            </a:prstGeom>
            <a:noFill/>
          </p:spPr>
          <p:txBody>
            <a:bodyPr wrap="none" rtlCol="0">
              <a:spAutoFit/>
            </a:bodyPr>
            <a:lstStyle/>
            <a:p>
              <a:r>
                <a:rPr lang="en-US" dirty="0" smtClean="0"/>
                <a:t>16578</a:t>
              </a:r>
              <a:endParaRPr lang="en-US" dirty="0"/>
            </a:p>
          </p:txBody>
        </p:sp>
      </p:grpSp>
      <p:grpSp>
        <p:nvGrpSpPr>
          <p:cNvPr id="8" name="Group 7"/>
          <p:cNvGrpSpPr/>
          <p:nvPr/>
        </p:nvGrpSpPr>
        <p:grpSpPr>
          <a:xfrm>
            <a:off x="609600" y="2583895"/>
            <a:ext cx="6029325" cy="2076450"/>
            <a:chOff x="1524000" y="4491038"/>
            <a:chExt cx="6029325" cy="2076450"/>
          </a:xfrm>
        </p:grpSpPr>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491038"/>
              <a:ext cx="6029325"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05398" y="4692134"/>
              <a:ext cx="825867" cy="369332"/>
            </a:xfrm>
            <a:prstGeom prst="rect">
              <a:avLst/>
            </a:prstGeom>
            <a:noFill/>
          </p:spPr>
          <p:txBody>
            <a:bodyPr wrap="none" rtlCol="0">
              <a:spAutoFit/>
            </a:bodyPr>
            <a:lstStyle/>
            <a:p>
              <a:r>
                <a:rPr lang="en-US" dirty="0" smtClean="0"/>
                <a:t>16586</a:t>
              </a:r>
              <a:endParaRPr lang="en-US" dirty="0"/>
            </a:p>
          </p:txBody>
        </p:sp>
      </p:grpSp>
      <p:sp>
        <p:nvSpPr>
          <p:cNvPr id="5" name="TextBox 4"/>
          <p:cNvSpPr txBox="1"/>
          <p:nvPr/>
        </p:nvSpPr>
        <p:spPr>
          <a:xfrm>
            <a:off x="2362200" y="28576"/>
            <a:ext cx="4523995" cy="369332"/>
          </a:xfrm>
          <a:prstGeom prst="rect">
            <a:avLst/>
          </a:prstGeom>
          <a:noFill/>
        </p:spPr>
        <p:txBody>
          <a:bodyPr wrap="none" rtlCol="0">
            <a:spAutoFit/>
          </a:bodyPr>
          <a:lstStyle/>
          <a:p>
            <a:r>
              <a:rPr lang="en-US" dirty="0" smtClean="0"/>
              <a:t>From “StoreAnalysis” program in “StartUp”</a:t>
            </a:r>
            <a:endParaRPr lang="en-US" dirty="0"/>
          </a:p>
        </p:txBody>
      </p:sp>
      <p:cxnSp>
        <p:nvCxnSpPr>
          <p:cNvPr id="10" name="Straight Connector 9"/>
          <p:cNvCxnSpPr/>
          <p:nvPr/>
        </p:nvCxnSpPr>
        <p:spPr>
          <a:xfrm>
            <a:off x="5638800" y="762000"/>
            <a:ext cx="1905000" cy="0"/>
          </a:xfrm>
          <a:prstGeom prst="line">
            <a:avLst/>
          </a:prstGeom>
          <a:ln w="2222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192918" y="453509"/>
            <a:ext cx="1941557" cy="369332"/>
          </a:xfrm>
          <a:prstGeom prst="rect">
            <a:avLst/>
          </a:prstGeom>
          <a:noFill/>
        </p:spPr>
        <p:txBody>
          <a:bodyPr wrap="none" rtlCol="0">
            <a:spAutoFit/>
          </a:bodyPr>
          <a:lstStyle/>
          <a:p>
            <a:r>
              <a:rPr lang="en-US" dirty="0" smtClean="0"/>
              <a:t>Polarization Goal</a:t>
            </a:r>
            <a:endParaRPr lang="en-US" dirty="0"/>
          </a:p>
        </p:txBody>
      </p:sp>
    </p:spTree>
    <p:extLst>
      <p:ext uri="{BB962C8B-B14F-4D97-AF65-F5344CB8AC3E}">
        <p14:creationId xmlns:p14="http://schemas.microsoft.com/office/powerpoint/2010/main" val="3156992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57250"/>
            <a:ext cx="6858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flipV="1">
            <a:off x="4800600" y="1981200"/>
            <a:ext cx="0" cy="19812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2133600" y="3319272"/>
            <a:ext cx="5638800" cy="0"/>
          </a:xfrm>
          <a:prstGeom prst="line">
            <a:avLst/>
          </a:prstGeom>
          <a:ln>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981200" y="4572000"/>
            <a:ext cx="16002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38200" y="214015"/>
            <a:ext cx="6296917" cy="923330"/>
          </a:xfrm>
          <a:prstGeom prst="rect">
            <a:avLst/>
          </a:prstGeom>
          <a:noFill/>
        </p:spPr>
        <p:txBody>
          <a:bodyPr wrap="none" rtlCol="0">
            <a:spAutoFit/>
          </a:bodyPr>
          <a:lstStyle/>
          <a:p>
            <a:r>
              <a:rPr lang="en-US" b="1" i="1" u="sng" dirty="0" smtClean="0">
                <a:solidFill>
                  <a:srgbClr val="3333FF"/>
                </a:solidFill>
              </a:rPr>
              <a:t>Expectation for 5 weeks physics:</a:t>
            </a:r>
          </a:p>
          <a:p>
            <a:r>
              <a:rPr lang="en-US" b="1" i="1" u="sng" dirty="0" smtClean="0">
                <a:solidFill>
                  <a:srgbClr val="3333FF"/>
                </a:solidFill>
              </a:rPr>
              <a:t>45-95 pb</a:t>
            </a:r>
            <a:r>
              <a:rPr lang="en-US" b="1" i="1" u="sng" baseline="30000" dirty="0" smtClean="0">
                <a:solidFill>
                  <a:srgbClr val="3333FF"/>
                </a:solidFill>
              </a:rPr>
              <a:t>-1</a:t>
            </a:r>
            <a:r>
              <a:rPr lang="en-US" b="1" i="1" u="sng" dirty="0" smtClean="0">
                <a:solidFill>
                  <a:srgbClr val="3333FF"/>
                </a:solidFill>
              </a:rPr>
              <a:t> delivered luminosity with 45-50% polarization</a:t>
            </a:r>
          </a:p>
          <a:p>
            <a:endParaRPr lang="en-US" dirty="0"/>
          </a:p>
        </p:txBody>
      </p:sp>
      <p:sp>
        <p:nvSpPr>
          <p:cNvPr id="10" name="TextBox 9"/>
          <p:cNvSpPr txBox="1"/>
          <p:nvPr/>
        </p:nvSpPr>
        <p:spPr>
          <a:xfrm>
            <a:off x="5257800" y="2396609"/>
            <a:ext cx="1434432" cy="369332"/>
          </a:xfrm>
          <a:prstGeom prst="rect">
            <a:avLst/>
          </a:prstGeom>
          <a:noFill/>
        </p:spPr>
        <p:txBody>
          <a:bodyPr wrap="none" rtlCol="0">
            <a:spAutoFit/>
          </a:bodyPr>
          <a:lstStyle/>
          <a:p>
            <a:r>
              <a:rPr lang="en-US" dirty="0" smtClean="0"/>
              <a:t>P</a:t>
            </a:r>
            <a:r>
              <a:rPr lang="en-US" baseline="30000" dirty="0" smtClean="0"/>
              <a:t>4</a:t>
            </a:r>
            <a:r>
              <a:rPr lang="en-US" i="1" dirty="0" smtClean="0"/>
              <a:t>L</a:t>
            </a:r>
            <a:r>
              <a:rPr lang="en-US" dirty="0" smtClean="0"/>
              <a:t> ~ 4 pb</a:t>
            </a:r>
            <a:r>
              <a:rPr lang="en-US" baseline="30000" dirty="0" smtClean="0"/>
              <a:t>-1</a:t>
            </a:r>
            <a:endParaRPr lang="en-US" baseline="30000" dirty="0"/>
          </a:p>
        </p:txBody>
      </p:sp>
      <p:cxnSp>
        <p:nvCxnSpPr>
          <p:cNvPr id="12" name="Straight Arrow Connector 11"/>
          <p:cNvCxnSpPr/>
          <p:nvPr/>
        </p:nvCxnSpPr>
        <p:spPr>
          <a:xfrm flipH="1">
            <a:off x="4876800" y="2765941"/>
            <a:ext cx="609600" cy="510659"/>
          </a:xfrm>
          <a:prstGeom prst="straightConnector1">
            <a:avLst/>
          </a:prstGeom>
          <a:ln>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6216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988" y="935037"/>
            <a:ext cx="6919913" cy="498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6553200" y="2999232"/>
            <a:ext cx="1219200" cy="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239000" y="2757487"/>
            <a:ext cx="0" cy="733425"/>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10664" y="3962400"/>
            <a:ext cx="2475871" cy="369332"/>
          </a:xfrm>
          <a:prstGeom prst="rect">
            <a:avLst/>
          </a:prstGeom>
          <a:noFill/>
        </p:spPr>
        <p:txBody>
          <a:bodyPr wrap="none" rtlCol="0">
            <a:spAutoFit/>
          </a:bodyPr>
          <a:lstStyle/>
          <a:p>
            <a:r>
              <a:rPr lang="en-US" dirty="0" smtClean="0"/>
              <a:t>STAR &amp; PHENIX Goal</a:t>
            </a:r>
            <a:endParaRPr lang="en-US" dirty="0"/>
          </a:p>
        </p:txBody>
      </p:sp>
      <p:cxnSp>
        <p:nvCxnSpPr>
          <p:cNvPr id="9" name="Straight Arrow Connector 8"/>
          <p:cNvCxnSpPr/>
          <p:nvPr/>
        </p:nvCxnSpPr>
        <p:spPr>
          <a:xfrm flipH="1" flipV="1">
            <a:off x="7315200" y="3124199"/>
            <a:ext cx="1143002" cy="838203"/>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7421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00" y="846138"/>
            <a:ext cx="7645400" cy="5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3"/>
          <p:cNvSpPr txBox="1">
            <a:spLocks noChangeArrowheads="1"/>
          </p:cNvSpPr>
          <p:nvPr/>
        </p:nvSpPr>
        <p:spPr bwMode="auto">
          <a:xfrm>
            <a:off x="381000" y="6010275"/>
            <a:ext cx="84582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Blue Jet weighted average </a:t>
            </a:r>
            <a:r>
              <a:rPr lang="en-US" sz="1400" dirty="0" smtClean="0"/>
              <a:t>   = 61.2% </a:t>
            </a:r>
            <a:r>
              <a:rPr lang="en-US" sz="1400" dirty="0"/>
              <a:t>± </a:t>
            </a:r>
            <a:r>
              <a:rPr lang="en-US" sz="1400" dirty="0" smtClean="0"/>
              <a:t>0.5%;	source blue average    = 77.5% </a:t>
            </a:r>
            <a:r>
              <a:rPr lang="en-US" sz="1400" b="1" dirty="0" smtClean="0">
                <a:solidFill>
                  <a:srgbClr val="C00000"/>
                </a:solidFill>
                <a:sym typeface="Wingdings" pitchFamily="2" charset="2"/>
              </a:rPr>
              <a:t> </a:t>
            </a:r>
            <a:r>
              <a:rPr lang="en-US" sz="1400" b="1" u="sng" dirty="0" smtClean="0">
                <a:solidFill>
                  <a:srgbClr val="C00000"/>
                </a:solidFill>
                <a:sym typeface="Wingdings" pitchFamily="2" charset="2"/>
              </a:rPr>
              <a:t>20% lost</a:t>
            </a:r>
            <a:endParaRPr lang="en-US" sz="1400" b="1" u="sng" dirty="0">
              <a:solidFill>
                <a:srgbClr val="C00000"/>
              </a:solidFill>
            </a:endParaRPr>
          </a:p>
          <a:p>
            <a:pPr eaLnBrk="1" hangingPunct="1"/>
            <a:r>
              <a:rPr lang="en-US" sz="1400" dirty="0"/>
              <a:t>Yellow Jet weighted average = </a:t>
            </a:r>
            <a:r>
              <a:rPr lang="en-US" sz="1400" dirty="0" smtClean="0"/>
              <a:t>55.8% </a:t>
            </a:r>
            <a:r>
              <a:rPr lang="en-US" sz="1400" dirty="0"/>
              <a:t>± </a:t>
            </a:r>
            <a:r>
              <a:rPr lang="en-US" sz="1400" dirty="0" smtClean="0"/>
              <a:t>0.5%;	source yellow average = 77.4% </a:t>
            </a:r>
            <a:r>
              <a:rPr lang="en-US" sz="1400" b="1" dirty="0" smtClean="0">
                <a:solidFill>
                  <a:srgbClr val="C00000"/>
                </a:solidFill>
                <a:sym typeface="Wingdings" pitchFamily="2" charset="2"/>
              </a:rPr>
              <a:t> </a:t>
            </a:r>
            <a:r>
              <a:rPr lang="en-US" sz="1400" b="1" u="sng" dirty="0" smtClean="0">
                <a:solidFill>
                  <a:srgbClr val="C00000"/>
                </a:solidFill>
                <a:sym typeface="Wingdings" pitchFamily="2" charset="2"/>
              </a:rPr>
              <a:t>28% lost</a:t>
            </a:r>
            <a:endParaRPr lang="en-US" sz="1400" b="1" u="sng" dirty="0">
              <a:solidFill>
                <a:srgbClr val="C00000"/>
              </a:solidFill>
            </a:endParaRPr>
          </a:p>
          <a:p>
            <a:pPr eaLnBrk="1" hangingPunct="1"/>
            <a:endParaRPr lang="en-US" dirty="0"/>
          </a:p>
        </p:txBody>
      </p:sp>
      <p:sp>
        <p:nvSpPr>
          <p:cNvPr id="2" name="Rectangle 1"/>
          <p:cNvSpPr/>
          <p:nvPr/>
        </p:nvSpPr>
        <p:spPr>
          <a:xfrm>
            <a:off x="7696200" y="2971800"/>
            <a:ext cx="762000" cy="201168"/>
          </a:xfrm>
          <a:prstGeom prst="rect">
            <a:avLst/>
          </a:prstGeom>
          <a:gradFill flip="none" rotWithShape="1">
            <a:gsLst>
              <a:gs pos="42000">
                <a:srgbClr val="C00000"/>
              </a:gs>
              <a:gs pos="65000">
                <a:srgbClr val="9CB86E"/>
              </a:gs>
              <a:gs pos="100000">
                <a:srgbClr val="156B13"/>
              </a:gs>
            </a:gsLst>
            <a:lin ang="16200000" scaled="0"/>
            <a:tileRect/>
          </a:gra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264085" y="4495800"/>
            <a:ext cx="3860865" cy="369332"/>
          </a:xfrm>
          <a:prstGeom prst="rect">
            <a:avLst/>
          </a:prstGeom>
          <a:noFill/>
        </p:spPr>
        <p:txBody>
          <a:bodyPr wrap="none" rtlCol="0">
            <a:spAutoFit/>
          </a:bodyPr>
          <a:lstStyle/>
          <a:p>
            <a:r>
              <a:rPr lang="en-US" dirty="0" smtClean="0"/>
              <a:t>STAR &amp; PHENIX Polarization Goals</a:t>
            </a:r>
            <a:endParaRPr lang="en-US" dirty="0"/>
          </a:p>
        </p:txBody>
      </p:sp>
      <p:cxnSp>
        <p:nvCxnSpPr>
          <p:cNvPr id="6" name="Straight Arrow Connector 5"/>
          <p:cNvCxnSpPr>
            <a:endCxn id="2" idx="2"/>
          </p:cNvCxnSpPr>
          <p:nvPr/>
        </p:nvCxnSpPr>
        <p:spPr>
          <a:xfrm flipH="1" flipV="1">
            <a:off x="8077200" y="3172968"/>
            <a:ext cx="609600" cy="1322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191000" y="5105400"/>
            <a:ext cx="2976136" cy="369332"/>
          </a:xfrm>
          <a:prstGeom prst="rect">
            <a:avLst/>
          </a:prstGeom>
          <a:noFill/>
        </p:spPr>
        <p:txBody>
          <a:bodyPr wrap="none" rtlCol="0">
            <a:spAutoFit/>
          </a:bodyPr>
          <a:lstStyle/>
          <a:p>
            <a:r>
              <a:rPr lang="en-US" dirty="0" smtClean="0"/>
              <a:t>Offline polarization is larger</a:t>
            </a:r>
            <a:endParaRPr lang="en-US" dirty="0"/>
          </a:p>
        </p:txBody>
      </p:sp>
      <p:cxnSp>
        <p:nvCxnSpPr>
          <p:cNvPr id="9" name="Straight Arrow Connector 8"/>
          <p:cNvCxnSpPr>
            <a:stCxn id="7" idx="1"/>
          </p:cNvCxnSpPr>
          <p:nvPr/>
        </p:nvCxnSpPr>
        <p:spPr>
          <a:xfrm flipH="1" flipV="1">
            <a:off x="3657600" y="4865132"/>
            <a:ext cx="533400" cy="4249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3810000" y="5105400"/>
            <a:ext cx="381000"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796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175" y="914400"/>
            <a:ext cx="82423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0" y="6096000"/>
            <a:ext cx="4722447" cy="646331"/>
          </a:xfrm>
          <a:prstGeom prst="rect">
            <a:avLst/>
          </a:prstGeom>
          <a:noFill/>
        </p:spPr>
        <p:txBody>
          <a:bodyPr wrap="none" rtlCol="0">
            <a:spAutoFit/>
          </a:bodyPr>
          <a:lstStyle/>
          <a:p>
            <a:r>
              <a:rPr lang="en-US" dirty="0" smtClean="0"/>
              <a:t>Blue weighted average    =  </a:t>
            </a:r>
            <a:r>
              <a:rPr lang="en-US" dirty="0" smtClean="0"/>
              <a:t>50.3% </a:t>
            </a:r>
            <a:r>
              <a:rPr lang="en-US" dirty="0" smtClean="0"/>
              <a:t>± </a:t>
            </a:r>
            <a:r>
              <a:rPr lang="en-US" dirty="0" smtClean="0"/>
              <a:t>0.5%</a:t>
            </a:r>
          </a:p>
          <a:p>
            <a:r>
              <a:rPr lang="en-US" dirty="0" smtClean="0"/>
              <a:t>Yellow </a:t>
            </a:r>
            <a:r>
              <a:rPr lang="en-US" dirty="0" smtClean="0"/>
              <a:t>weighted average =  </a:t>
            </a:r>
            <a:r>
              <a:rPr lang="en-US" dirty="0" smtClean="0"/>
              <a:t>53.4% </a:t>
            </a:r>
            <a:r>
              <a:rPr lang="en-US" dirty="0" smtClean="0"/>
              <a:t>± 0.5</a:t>
            </a:r>
            <a:r>
              <a:rPr lang="en-US" dirty="0" smtClean="0"/>
              <a:t>%</a:t>
            </a:r>
            <a:endParaRPr lang="en-US" dirty="0"/>
          </a:p>
        </p:txBody>
      </p:sp>
      <p:sp>
        <p:nvSpPr>
          <p:cNvPr id="3" name="TextBox 2"/>
          <p:cNvSpPr txBox="1"/>
          <p:nvPr/>
        </p:nvSpPr>
        <p:spPr>
          <a:xfrm>
            <a:off x="7086600" y="2325648"/>
            <a:ext cx="1935145" cy="369332"/>
          </a:xfrm>
          <a:prstGeom prst="rect">
            <a:avLst/>
          </a:prstGeom>
          <a:noFill/>
        </p:spPr>
        <p:txBody>
          <a:bodyPr wrap="none" rtlCol="0">
            <a:spAutoFit/>
          </a:bodyPr>
          <a:lstStyle/>
          <a:p>
            <a:r>
              <a:rPr lang="en-US" dirty="0"/>
              <a:t>a</a:t>
            </a:r>
            <a:r>
              <a:rPr lang="en-US" dirty="0" smtClean="0"/>
              <a:t>verage = 78.7%</a:t>
            </a:r>
            <a:endParaRPr lang="en-US" dirty="0"/>
          </a:p>
        </p:txBody>
      </p:sp>
      <p:cxnSp>
        <p:nvCxnSpPr>
          <p:cNvPr id="5" name="Straight Arrow Connector 4"/>
          <p:cNvCxnSpPr/>
          <p:nvPr/>
        </p:nvCxnSpPr>
        <p:spPr>
          <a:xfrm flipH="1" flipV="1">
            <a:off x="7010400" y="2209800"/>
            <a:ext cx="304800" cy="1407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61175" y="457200"/>
            <a:ext cx="4705134" cy="369332"/>
          </a:xfrm>
          <a:prstGeom prst="rect">
            <a:avLst/>
          </a:prstGeom>
          <a:noFill/>
        </p:spPr>
        <p:txBody>
          <a:bodyPr wrap="none" rtlCol="0">
            <a:spAutoFit/>
          </a:bodyPr>
          <a:lstStyle/>
          <a:p>
            <a:r>
              <a:rPr lang="en-US" dirty="0" smtClean="0"/>
              <a:t>Blue beam at injection jet target result = ? %</a:t>
            </a:r>
            <a:endParaRPr lang="en-US" dirty="0"/>
          </a:p>
        </p:txBody>
      </p:sp>
    </p:spTree>
    <p:extLst>
      <p:ext uri="{BB962C8B-B14F-4D97-AF65-F5344CB8AC3E}">
        <p14:creationId xmlns:p14="http://schemas.microsoft.com/office/powerpoint/2010/main" val="33602178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 y="846138"/>
            <a:ext cx="7639050" cy="5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59077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28575"/>
            <a:ext cx="5316537"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350" y="3206751"/>
            <a:ext cx="5327650"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2438400" y="932688"/>
            <a:ext cx="4191000" cy="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410200" y="563356"/>
            <a:ext cx="2544351" cy="369332"/>
          </a:xfrm>
          <a:prstGeom prst="rect">
            <a:avLst/>
          </a:prstGeom>
          <a:noFill/>
        </p:spPr>
        <p:txBody>
          <a:bodyPr wrap="none" rtlCol="0">
            <a:spAutoFit/>
          </a:bodyPr>
          <a:lstStyle/>
          <a:p>
            <a:r>
              <a:rPr lang="en-US" dirty="0" smtClean="0"/>
              <a:t>Target (max projection)</a:t>
            </a:r>
            <a:endParaRPr lang="en-US" dirty="0"/>
          </a:p>
        </p:txBody>
      </p:sp>
      <p:sp>
        <p:nvSpPr>
          <p:cNvPr id="6" name="Oval 5"/>
          <p:cNvSpPr/>
          <p:nvPr/>
        </p:nvSpPr>
        <p:spPr>
          <a:xfrm>
            <a:off x="6480175" y="3962400"/>
            <a:ext cx="301625"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391400" y="3924300"/>
            <a:ext cx="301625"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60184" y="2514600"/>
            <a:ext cx="3262432" cy="369332"/>
          </a:xfrm>
          <a:prstGeom prst="rect">
            <a:avLst/>
          </a:prstGeom>
          <a:noFill/>
        </p:spPr>
        <p:txBody>
          <a:bodyPr wrap="none" rtlCol="0">
            <a:spAutoFit/>
          </a:bodyPr>
          <a:lstStyle/>
          <a:p>
            <a:r>
              <a:rPr lang="en-US" dirty="0" smtClean="0"/>
              <a:t>Best stores, 16475 and 16534</a:t>
            </a:r>
            <a:endParaRPr lang="en-US" dirty="0"/>
          </a:p>
        </p:txBody>
      </p:sp>
      <p:cxnSp>
        <p:nvCxnSpPr>
          <p:cNvPr id="9" name="Straight Arrow Connector 8"/>
          <p:cNvCxnSpPr/>
          <p:nvPr/>
        </p:nvCxnSpPr>
        <p:spPr>
          <a:xfrm flipH="1">
            <a:off x="6682375" y="2883932"/>
            <a:ext cx="404225" cy="1040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086600" y="2883932"/>
            <a:ext cx="455612" cy="1040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3780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27650"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350" y="3224213"/>
            <a:ext cx="5327650"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6480175" y="457200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7467600" y="472440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55384" y="1066800"/>
            <a:ext cx="3262432" cy="369332"/>
          </a:xfrm>
          <a:prstGeom prst="rect">
            <a:avLst/>
          </a:prstGeom>
          <a:noFill/>
        </p:spPr>
        <p:txBody>
          <a:bodyPr wrap="none" rtlCol="0">
            <a:spAutoFit/>
          </a:bodyPr>
          <a:lstStyle/>
          <a:p>
            <a:r>
              <a:rPr lang="en-US" dirty="0" smtClean="0"/>
              <a:t>Best stores, 16475 and 16534</a:t>
            </a:r>
            <a:endParaRPr lang="en-US" dirty="0"/>
          </a:p>
        </p:txBody>
      </p:sp>
      <p:cxnSp>
        <p:nvCxnSpPr>
          <p:cNvPr id="6" name="Straight Arrow Connector 5"/>
          <p:cNvCxnSpPr>
            <a:stCxn id="5" idx="2"/>
          </p:cNvCxnSpPr>
          <p:nvPr/>
        </p:nvCxnSpPr>
        <p:spPr>
          <a:xfrm flipH="1">
            <a:off x="6682375" y="1436132"/>
            <a:ext cx="404225" cy="3135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580312" y="1436132"/>
            <a:ext cx="496888" cy="3212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644900" y="230505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568574" y="222885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a:off x="2793999" y="1436132"/>
            <a:ext cx="4140201" cy="7927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962400" y="1436132"/>
            <a:ext cx="4114800" cy="9451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63302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686800" cy="596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3219" y="164068"/>
            <a:ext cx="8989962" cy="369332"/>
          </a:xfrm>
          <a:prstGeom prst="rect">
            <a:avLst/>
          </a:prstGeom>
          <a:noFill/>
        </p:spPr>
        <p:txBody>
          <a:bodyPr wrap="none" rtlCol="0">
            <a:spAutoFit/>
          </a:bodyPr>
          <a:lstStyle/>
          <a:p>
            <a:r>
              <a:rPr lang="en-US" dirty="0" smtClean="0"/>
              <a:t>Fill 16475, 27 Feb, 8.9 hours physics store (10 hour </a:t>
            </a:r>
            <a:r>
              <a:rPr lang="en-US" dirty="0" err="1" smtClean="0"/>
              <a:t>Lumi</a:t>
            </a:r>
            <a:r>
              <a:rPr lang="en-US" dirty="0" smtClean="0"/>
              <a:t> on Store), PHENIX 1.03 pb</a:t>
            </a:r>
            <a:r>
              <a:rPr lang="en-US" baseline="30000" dirty="0" smtClean="0"/>
              <a:t>-1</a:t>
            </a:r>
            <a:endParaRPr lang="en-US" baseline="30000" dirty="0"/>
          </a:p>
        </p:txBody>
      </p:sp>
    </p:spTree>
    <p:extLst>
      <p:ext uri="{BB962C8B-B14F-4D97-AF65-F5344CB8AC3E}">
        <p14:creationId xmlns:p14="http://schemas.microsoft.com/office/powerpoint/2010/main" val="20218592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3219" y="164068"/>
            <a:ext cx="8989962" cy="369332"/>
          </a:xfrm>
          <a:prstGeom prst="rect">
            <a:avLst/>
          </a:prstGeom>
          <a:noFill/>
        </p:spPr>
        <p:txBody>
          <a:bodyPr wrap="none" rtlCol="0">
            <a:spAutoFit/>
          </a:bodyPr>
          <a:lstStyle/>
          <a:p>
            <a:r>
              <a:rPr lang="en-US" dirty="0" smtClean="0"/>
              <a:t>Fill 16475, 27 Feb, 8.9 hours physics store (10 hour </a:t>
            </a:r>
            <a:r>
              <a:rPr lang="en-US" dirty="0" err="1" smtClean="0"/>
              <a:t>Lumi</a:t>
            </a:r>
            <a:r>
              <a:rPr lang="en-US" dirty="0" smtClean="0"/>
              <a:t> on Store), PHENIX 1.03 pb</a:t>
            </a:r>
            <a:r>
              <a:rPr lang="en-US" baseline="30000" dirty="0" smtClean="0"/>
              <a:t>-1</a:t>
            </a:r>
            <a:endParaRPr lang="en-US" baseline="30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 y="685800"/>
            <a:ext cx="905827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3752850"/>
            <a:ext cx="910590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010400" y="914400"/>
            <a:ext cx="1184940" cy="369332"/>
          </a:xfrm>
          <a:prstGeom prst="rect">
            <a:avLst/>
          </a:prstGeom>
          <a:noFill/>
        </p:spPr>
        <p:txBody>
          <a:bodyPr wrap="none" rtlCol="0">
            <a:spAutoFit/>
          </a:bodyPr>
          <a:lstStyle/>
          <a:p>
            <a:r>
              <a:rPr lang="en-US" dirty="0" smtClean="0"/>
              <a:t>beginning</a:t>
            </a:r>
            <a:endParaRPr lang="en-US" dirty="0"/>
          </a:p>
        </p:txBody>
      </p:sp>
      <p:sp>
        <p:nvSpPr>
          <p:cNvPr id="4" name="TextBox 3"/>
          <p:cNvSpPr txBox="1"/>
          <p:nvPr/>
        </p:nvSpPr>
        <p:spPr>
          <a:xfrm>
            <a:off x="7391400" y="3930134"/>
            <a:ext cx="569387" cy="369332"/>
          </a:xfrm>
          <a:prstGeom prst="rect">
            <a:avLst/>
          </a:prstGeom>
          <a:noFill/>
        </p:spPr>
        <p:txBody>
          <a:bodyPr wrap="none" rtlCol="0">
            <a:spAutoFit/>
          </a:bodyPr>
          <a:lstStyle/>
          <a:p>
            <a:r>
              <a:rPr lang="en-US" dirty="0" smtClean="0"/>
              <a:t>end</a:t>
            </a:r>
            <a:endParaRPr lang="en-US" dirty="0"/>
          </a:p>
        </p:txBody>
      </p:sp>
    </p:spTree>
    <p:extLst>
      <p:ext uri="{BB962C8B-B14F-4D97-AF65-F5344CB8AC3E}">
        <p14:creationId xmlns:p14="http://schemas.microsoft.com/office/powerpoint/2010/main" val="38076757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3429000"/>
            <a:ext cx="9267826"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 y="762000"/>
            <a:ext cx="9267825"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3219" y="164068"/>
            <a:ext cx="8989962" cy="369332"/>
          </a:xfrm>
          <a:prstGeom prst="rect">
            <a:avLst/>
          </a:prstGeom>
          <a:noFill/>
        </p:spPr>
        <p:txBody>
          <a:bodyPr wrap="none" rtlCol="0">
            <a:spAutoFit/>
          </a:bodyPr>
          <a:lstStyle/>
          <a:p>
            <a:r>
              <a:rPr lang="en-US" dirty="0" smtClean="0"/>
              <a:t>Fill 16475, 27 Feb, 8.9 hours physics store (10 hour </a:t>
            </a:r>
            <a:r>
              <a:rPr lang="en-US" dirty="0" err="1" smtClean="0"/>
              <a:t>Lumi</a:t>
            </a:r>
            <a:r>
              <a:rPr lang="en-US" dirty="0" smtClean="0"/>
              <a:t> on Store), PHENIX 1.03 pb</a:t>
            </a:r>
            <a:r>
              <a:rPr lang="en-US" baseline="30000" dirty="0" smtClean="0"/>
              <a:t>-1</a:t>
            </a:r>
            <a:endParaRPr lang="en-US" baseline="30000" dirty="0"/>
          </a:p>
        </p:txBody>
      </p:sp>
      <p:sp>
        <p:nvSpPr>
          <p:cNvPr id="2" name="TextBox 1"/>
          <p:cNvSpPr txBox="1"/>
          <p:nvPr/>
        </p:nvSpPr>
        <p:spPr>
          <a:xfrm>
            <a:off x="7010400" y="914400"/>
            <a:ext cx="1184940" cy="369332"/>
          </a:xfrm>
          <a:prstGeom prst="rect">
            <a:avLst/>
          </a:prstGeom>
          <a:noFill/>
        </p:spPr>
        <p:txBody>
          <a:bodyPr wrap="none" rtlCol="0">
            <a:spAutoFit/>
          </a:bodyPr>
          <a:lstStyle/>
          <a:p>
            <a:r>
              <a:rPr lang="en-US" dirty="0" smtClean="0"/>
              <a:t>beginning</a:t>
            </a:r>
            <a:endParaRPr lang="en-US" dirty="0"/>
          </a:p>
        </p:txBody>
      </p:sp>
      <p:sp>
        <p:nvSpPr>
          <p:cNvPr id="4" name="TextBox 3"/>
          <p:cNvSpPr txBox="1"/>
          <p:nvPr/>
        </p:nvSpPr>
        <p:spPr>
          <a:xfrm>
            <a:off x="7391400" y="3930134"/>
            <a:ext cx="569387" cy="369332"/>
          </a:xfrm>
          <a:prstGeom prst="rect">
            <a:avLst/>
          </a:prstGeom>
          <a:noFill/>
        </p:spPr>
        <p:txBody>
          <a:bodyPr wrap="none" rtlCol="0">
            <a:spAutoFit/>
          </a:bodyPr>
          <a:lstStyle/>
          <a:p>
            <a:r>
              <a:rPr lang="en-US" dirty="0" smtClean="0"/>
              <a:t>end</a:t>
            </a:r>
            <a:endParaRPr lang="en-US" dirty="0"/>
          </a:p>
        </p:txBody>
      </p:sp>
    </p:spTree>
    <p:extLst>
      <p:ext uri="{BB962C8B-B14F-4D97-AF65-F5344CB8AC3E}">
        <p14:creationId xmlns:p14="http://schemas.microsoft.com/office/powerpoint/2010/main" val="26642284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686800" cy="605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76380" y="30718"/>
            <a:ext cx="8618128" cy="369332"/>
          </a:xfrm>
          <a:prstGeom prst="rect">
            <a:avLst/>
          </a:prstGeom>
          <a:noFill/>
        </p:spPr>
        <p:txBody>
          <a:bodyPr wrap="none" rtlCol="0">
            <a:spAutoFit/>
          </a:bodyPr>
          <a:lstStyle/>
          <a:p>
            <a:r>
              <a:rPr lang="en-US" dirty="0" smtClean="0"/>
              <a:t>Fill 16534, 9 Mar, 8.1 hours physics store (9.1 </a:t>
            </a:r>
            <a:r>
              <a:rPr lang="en-US" dirty="0" err="1" smtClean="0"/>
              <a:t>hr</a:t>
            </a:r>
            <a:r>
              <a:rPr lang="en-US" dirty="0" smtClean="0"/>
              <a:t> </a:t>
            </a:r>
            <a:r>
              <a:rPr lang="en-US" dirty="0" err="1" smtClean="0"/>
              <a:t>Lumi</a:t>
            </a:r>
            <a:r>
              <a:rPr lang="en-US" dirty="0" smtClean="0"/>
              <a:t> on store), PHENIX 1.04 pb</a:t>
            </a:r>
            <a:r>
              <a:rPr lang="en-US" baseline="30000" dirty="0" smtClean="0"/>
              <a:t>-1</a:t>
            </a:r>
            <a:endParaRPr lang="en-US" baseline="30000" dirty="0"/>
          </a:p>
        </p:txBody>
      </p:sp>
    </p:spTree>
    <p:extLst>
      <p:ext uri="{BB962C8B-B14F-4D97-AF65-F5344CB8AC3E}">
        <p14:creationId xmlns:p14="http://schemas.microsoft.com/office/powerpoint/2010/main" val="27428582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380" y="30718"/>
            <a:ext cx="8618128" cy="369332"/>
          </a:xfrm>
          <a:prstGeom prst="rect">
            <a:avLst/>
          </a:prstGeom>
          <a:noFill/>
        </p:spPr>
        <p:txBody>
          <a:bodyPr wrap="none" rtlCol="0">
            <a:spAutoFit/>
          </a:bodyPr>
          <a:lstStyle/>
          <a:p>
            <a:r>
              <a:rPr lang="en-US" dirty="0" smtClean="0"/>
              <a:t>Fill 16534, 9 Mar, 8.1 hours physics store (9.1 </a:t>
            </a:r>
            <a:r>
              <a:rPr lang="en-US" dirty="0" err="1" smtClean="0"/>
              <a:t>hr</a:t>
            </a:r>
            <a:r>
              <a:rPr lang="en-US" dirty="0" smtClean="0"/>
              <a:t> </a:t>
            </a:r>
            <a:r>
              <a:rPr lang="en-US" dirty="0" err="1" smtClean="0"/>
              <a:t>Lumi</a:t>
            </a:r>
            <a:r>
              <a:rPr lang="en-US" dirty="0" smtClean="0"/>
              <a:t> on store), PHENIX 1.04 pb</a:t>
            </a:r>
            <a:r>
              <a:rPr lang="en-US" baseline="30000" dirty="0" smtClean="0"/>
              <a:t>-1</a:t>
            </a:r>
            <a:endParaRPr lang="en-US" baseline="300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7600"/>
            <a:ext cx="9096375"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485775"/>
            <a:ext cx="9058275"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58000" y="762000"/>
            <a:ext cx="1210588" cy="369332"/>
          </a:xfrm>
          <a:prstGeom prst="rect">
            <a:avLst/>
          </a:prstGeom>
          <a:noFill/>
        </p:spPr>
        <p:txBody>
          <a:bodyPr wrap="none" rtlCol="0">
            <a:spAutoFit/>
          </a:bodyPr>
          <a:lstStyle/>
          <a:p>
            <a:r>
              <a:rPr lang="en-US" dirty="0" smtClean="0"/>
              <a:t>Beginning</a:t>
            </a:r>
            <a:endParaRPr lang="en-US" dirty="0"/>
          </a:p>
        </p:txBody>
      </p:sp>
      <p:sp>
        <p:nvSpPr>
          <p:cNvPr id="9" name="TextBox 8"/>
          <p:cNvSpPr txBox="1"/>
          <p:nvPr/>
        </p:nvSpPr>
        <p:spPr>
          <a:xfrm>
            <a:off x="6858000" y="3810000"/>
            <a:ext cx="1043876" cy="369332"/>
          </a:xfrm>
          <a:prstGeom prst="rect">
            <a:avLst/>
          </a:prstGeom>
          <a:noFill/>
        </p:spPr>
        <p:txBody>
          <a:bodyPr wrap="none" rtlCol="0">
            <a:spAutoFit/>
          </a:bodyPr>
          <a:lstStyle/>
          <a:p>
            <a:r>
              <a:rPr lang="en-US" dirty="0" smtClean="0"/>
              <a:t>End       </a:t>
            </a:r>
            <a:endParaRPr lang="en-US" dirty="0"/>
          </a:p>
        </p:txBody>
      </p:sp>
    </p:spTree>
    <p:extLst>
      <p:ext uri="{BB962C8B-B14F-4D97-AF65-F5344CB8AC3E}">
        <p14:creationId xmlns:p14="http://schemas.microsoft.com/office/powerpoint/2010/main" val="37824915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380" y="30718"/>
            <a:ext cx="8618128" cy="369332"/>
          </a:xfrm>
          <a:prstGeom prst="rect">
            <a:avLst/>
          </a:prstGeom>
          <a:noFill/>
        </p:spPr>
        <p:txBody>
          <a:bodyPr wrap="none" rtlCol="0">
            <a:spAutoFit/>
          </a:bodyPr>
          <a:lstStyle/>
          <a:p>
            <a:r>
              <a:rPr lang="en-US" dirty="0" smtClean="0"/>
              <a:t>Fill 16534, 9 Mar, 8.1 hours physics store (9.1 </a:t>
            </a:r>
            <a:r>
              <a:rPr lang="en-US" dirty="0" err="1" smtClean="0"/>
              <a:t>hr</a:t>
            </a:r>
            <a:r>
              <a:rPr lang="en-US" dirty="0" smtClean="0"/>
              <a:t> </a:t>
            </a:r>
            <a:r>
              <a:rPr lang="en-US" dirty="0" err="1" smtClean="0"/>
              <a:t>Lumi</a:t>
            </a:r>
            <a:r>
              <a:rPr lang="en-US" dirty="0" smtClean="0"/>
              <a:t> on store), PHENIX 1.04 pb</a:t>
            </a:r>
            <a:r>
              <a:rPr lang="en-US" baseline="30000" dirty="0" smtClean="0"/>
              <a:t>-1</a:t>
            </a:r>
            <a:endParaRPr lang="en-US" baseline="30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590550"/>
            <a:ext cx="9172575"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3505200"/>
            <a:ext cx="9124950"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858000" y="762000"/>
            <a:ext cx="1210588" cy="369332"/>
          </a:xfrm>
          <a:prstGeom prst="rect">
            <a:avLst/>
          </a:prstGeom>
          <a:noFill/>
        </p:spPr>
        <p:txBody>
          <a:bodyPr wrap="none" rtlCol="0">
            <a:spAutoFit/>
          </a:bodyPr>
          <a:lstStyle/>
          <a:p>
            <a:r>
              <a:rPr lang="en-US" dirty="0" smtClean="0"/>
              <a:t>Beginning</a:t>
            </a:r>
            <a:endParaRPr lang="en-US" dirty="0"/>
          </a:p>
        </p:txBody>
      </p:sp>
      <p:sp>
        <p:nvSpPr>
          <p:cNvPr id="8" name="TextBox 7"/>
          <p:cNvSpPr txBox="1"/>
          <p:nvPr/>
        </p:nvSpPr>
        <p:spPr>
          <a:xfrm>
            <a:off x="7162800" y="3800475"/>
            <a:ext cx="1043876" cy="369332"/>
          </a:xfrm>
          <a:prstGeom prst="rect">
            <a:avLst/>
          </a:prstGeom>
          <a:noFill/>
        </p:spPr>
        <p:txBody>
          <a:bodyPr wrap="none" rtlCol="0">
            <a:spAutoFit/>
          </a:bodyPr>
          <a:lstStyle/>
          <a:p>
            <a:r>
              <a:rPr lang="en-US" dirty="0" smtClean="0"/>
              <a:t>End       </a:t>
            </a:r>
            <a:endParaRPr lang="en-US" dirty="0"/>
          </a:p>
        </p:txBody>
      </p:sp>
    </p:spTree>
    <p:extLst>
      <p:ext uri="{BB962C8B-B14F-4D97-AF65-F5344CB8AC3E}">
        <p14:creationId xmlns:p14="http://schemas.microsoft.com/office/powerpoint/2010/main" val="36530276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530225"/>
            <a:ext cx="8102600"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3860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50" y="1136650"/>
            <a:ext cx="82423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45893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86900" cy="699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838200" y="1609344"/>
            <a:ext cx="8326285"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029336" y="3218676"/>
            <a:ext cx="1526380" cy="553998"/>
          </a:xfrm>
          <a:prstGeom prst="rect">
            <a:avLst/>
          </a:prstGeom>
          <a:noFill/>
        </p:spPr>
        <p:txBody>
          <a:bodyPr wrap="none" rtlCol="0">
            <a:spAutoFit/>
          </a:bodyPr>
          <a:lstStyle/>
          <a:p>
            <a:r>
              <a:rPr lang="en-US" b="1" i="1" dirty="0" err="1" smtClean="0">
                <a:solidFill>
                  <a:srgbClr val="3333FF"/>
                </a:solidFill>
              </a:rPr>
              <a:t>L</a:t>
            </a:r>
            <a:r>
              <a:rPr lang="en-US" b="1" baseline="-25000" dirty="0" err="1" smtClean="0">
                <a:solidFill>
                  <a:srgbClr val="3333FF"/>
                </a:solidFill>
              </a:rPr>
              <a:t>average</a:t>
            </a:r>
            <a:r>
              <a:rPr lang="en-US" b="1" dirty="0" smtClean="0">
                <a:solidFill>
                  <a:srgbClr val="3333FF"/>
                </a:solidFill>
              </a:rPr>
              <a:t>(max)</a:t>
            </a:r>
          </a:p>
          <a:p>
            <a:r>
              <a:rPr lang="en-US" sz="1200" b="1" dirty="0" smtClean="0">
                <a:solidFill>
                  <a:srgbClr val="3333FF"/>
                </a:solidFill>
              </a:rPr>
              <a:t>(0.29 mb </a:t>
            </a:r>
            <a:r>
              <a:rPr lang="en-US" sz="1200" b="1" dirty="0" err="1" smtClean="0">
                <a:solidFill>
                  <a:srgbClr val="3333FF"/>
                </a:solidFill>
              </a:rPr>
              <a:t>xsection</a:t>
            </a:r>
            <a:r>
              <a:rPr lang="en-US" sz="1200" b="1" dirty="0" smtClean="0">
                <a:solidFill>
                  <a:srgbClr val="3333FF"/>
                </a:solidFill>
              </a:rPr>
              <a:t>)</a:t>
            </a:r>
            <a:endParaRPr lang="en-US" sz="1200" b="1" dirty="0">
              <a:solidFill>
                <a:srgbClr val="3333FF"/>
              </a:solidFill>
            </a:endParaRPr>
          </a:p>
        </p:txBody>
      </p:sp>
      <p:cxnSp>
        <p:nvCxnSpPr>
          <p:cNvPr id="5" name="Straight Arrow Connector 4"/>
          <p:cNvCxnSpPr/>
          <p:nvPr/>
        </p:nvCxnSpPr>
        <p:spPr>
          <a:xfrm flipH="1" flipV="1">
            <a:off x="9067800" y="1600201"/>
            <a:ext cx="76200" cy="161847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38200" y="4379976"/>
            <a:ext cx="83058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381930" y="6496645"/>
            <a:ext cx="2095445" cy="369332"/>
          </a:xfrm>
          <a:prstGeom prst="rect">
            <a:avLst/>
          </a:prstGeom>
          <a:noFill/>
        </p:spPr>
        <p:txBody>
          <a:bodyPr wrap="none" rtlCol="0">
            <a:spAutoFit/>
          </a:bodyPr>
          <a:lstStyle/>
          <a:p>
            <a:r>
              <a:rPr lang="en-US" b="1" dirty="0" smtClean="0">
                <a:solidFill>
                  <a:srgbClr val="3333FF"/>
                </a:solidFill>
              </a:rPr>
              <a:t>Ions/bunch (max)</a:t>
            </a:r>
          </a:p>
        </p:txBody>
      </p:sp>
      <p:cxnSp>
        <p:nvCxnSpPr>
          <p:cNvPr id="9" name="Straight Arrow Connector 8"/>
          <p:cNvCxnSpPr/>
          <p:nvPr/>
        </p:nvCxnSpPr>
        <p:spPr>
          <a:xfrm flipH="1" flipV="1">
            <a:off x="8991600" y="4419600"/>
            <a:ext cx="345770" cy="207704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162800" y="272534"/>
            <a:ext cx="1334661" cy="369332"/>
          </a:xfrm>
          <a:prstGeom prst="rect">
            <a:avLst/>
          </a:prstGeom>
          <a:noFill/>
        </p:spPr>
        <p:txBody>
          <a:bodyPr wrap="none" rtlCol="0">
            <a:spAutoFit/>
          </a:bodyPr>
          <a:lstStyle/>
          <a:p>
            <a:r>
              <a:rPr lang="en-US" b="1" i="1" u="sng" dirty="0" smtClean="0">
                <a:solidFill>
                  <a:srgbClr val="3333FF"/>
                </a:solidFill>
              </a:rPr>
              <a:t>Past Week</a:t>
            </a:r>
            <a:endParaRPr lang="en-US" b="1" i="1" u="sng" dirty="0">
              <a:solidFill>
                <a:srgbClr val="3333FF"/>
              </a:solidFill>
            </a:endParaRPr>
          </a:p>
        </p:txBody>
      </p:sp>
    </p:spTree>
    <p:extLst>
      <p:ext uri="{BB962C8B-B14F-4D97-AF65-F5344CB8AC3E}">
        <p14:creationId xmlns:p14="http://schemas.microsoft.com/office/powerpoint/2010/main" val="29006487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100" y="1136650"/>
            <a:ext cx="70358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5177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100584"/>
            <a:ext cx="8686800" cy="655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0" y="40243"/>
            <a:ext cx="3557384" cy="369332"/>
          </a:xfrm>
          <a:prstGeom prst="rect">
            <a:avLst/>
          </a:prstGeom>
          <a:noFill/>
        </p:spPr>
        <p:txBody>
          <a:bodyPr wrap="none" rtlCol="0">
            <a:spAutoFit/>
          </a:bodyPr>
          <a:lstStyle/>
          <a:p>
            <a:r>
              <a:rPr lang="en-US" dirty="0" smtClean="0"/>
              <a:t>Run 12 Physics Stores to 28 Feb</a:t>
            </a:r>
            <a:endParaRPr lang="en-US" dirty="0"/>
          </a:p>
        </p:txBody>
      </p:sp>
      <p:cxnSp>
        <p:nvCxnSpPr>
          <p:cNvPr id="4" name="Straight Connector 3"/>
          <p:cNvCxnSpPr/>
          <p:nvPr/>
        </p:nvCxnSpPr>
        <p:spPr>
          <a:xfrm>
            <a:off x="691540" y="4114800"/>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712942" y="4848225"/>
            <a:ext cx="1455848" cy="553998"/>
          </a:xfrm>
          <a:prstGeom prst="rect">
            <a:avLst/>
          </a:prstGeom>
          <a:noFill/>
        </p:spPr>
        <p:txBody>
          <a:bodyPr wrap="none" rtlCol="0">
            <a:spAutoFit/>
          </a:bodyPr>
          <a:lstStyle/>
          <a:p>
            <a:r>
              <a:rPr lang="en-US" i="1" dirty="0" err="1" smtClean="0"/>
              <a:t>L</a:t>
            </a:r>
            <a:r>
              <a:rPr lang="en-US" baseline="-25000" dirty="0" err="1" smtClean="0"/>
              <a:t>average</a:t>
            </a:r>
            <a:r>
              <a:rPr lang="en-US" dirty="0" smtClean="0"/>
              <a:t>(max)</a:t>
            </a:r>
          </a:p>
          <a:p>
            <a:r>
              <a:rPr lang="en-US" sz="1200" dirty="0" smtClean="0"/>
              <a:t>(0.29 mb </a:t>
            </a:r>
            <a:r>
              <a:rPr lang="en-US" sz="1200" dirty="0" err="1" smtClean="0"/>
              <a:t>xsection</a:t>
            </a:r>
            <a:r>
              <a:rPr lang="en-US" sz="1200" dirty="0" smtClean="0"/>
              <a:t>)</a:t>
            </a:r>
            <a:endParaRPr lang="en-US" sz="1200" dirty="0"/>
          </a:p>
        </p:txBody>
      </p:sp>
      <p:cxnSp>
        <p:nvCxnSpPr>
          <p:cNvPr id="7" name="Straight Arrow Connector 6"/>
          <p:cNvCxnSpPr/>
          <p:nvPr/>
        </p:nvCxnSpPr>
        <p:spPr>
          <a:xfrm flipH="1" flipV="1">
            <a:off x="8610600" y="4114800"/>
            <a:ext cx="228600" cy="73342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971800" y="2142259"/>
            <a:ext cx="2709396" cy="276999"/>
          </a:xfrm>
          <a:prstGeom prst="rect">
            <a:avLst/>
          </a:prstGeom>
          <a:noFill/>
        </p:spPr>
        <p:txBody>
          <a:bodyPr wrap="none" rtlCol="0">
            <a:spAutoFit/>
          </a:bodyPr>
          <a:lstStyle/>
          <a:p>
            <a:r>
              <a:rPr lang="en-US" sz="1200" dirty="0" smtClean="0"/>
              <a:t>Absolute scale should not be trusted)</a:t>
            </a:r>
            <a:endParaRPr lang="en-US" sz="1200" dirty="0"/>
          </a:p>
        </p:txBody>
      </p:sp>
      <p:sp>
        <p:nvSpPr>
          <p:cNvPr id="10" name="Rectangle 9"/>
          <p:cNvSpPr/>
          <p:nvPr/>
        </p:nvSpPr>
        <p:spPr>
          <a:xfrm>
            <a:off x="457200" y="5217557"/>
            <a:ext cx="152400" cy="192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24875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8686800" cy="461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71600" y="457200"/>
            <a:ext cx="5275803" cy="369332"/>
          </a:xfrm>
          <a:prstGeom prst="rect">
            <a:avLst/>
          </a:prstGeom>
          <a:noFill/>
        </p:spPr>
        <p:txBody>
          <a:bodyPr wrap="none" rtlCol="0">
            <a:spAutoFit/>
          </a:bodyPr>
          <a:lstStyle/>
          <a:p>
            <a:r>
              <a:rPr lang="en-US" dirty="0" smtClean="0"/>
              <a:t>Store 16480 (27 Feb) – typical background issues</a:t>
            </a:r>
            <a:endParaRPr lang="en-US" dirty="0"/>
          </a:p>
        </p:txBody>
      </p:sp>
      <p:sp>
        <p:nvSpPr>
          <p:cNvPr id="3" name="TextBox 2"/>
          <p:cNvSpPr txBox="1"/>
          <p:nvPr/>
        </p:nvSpPr>
        <p:spPr>
          <a:xfrm>
            <a:off x="1828800" y="990600"/>
            <a:ext cx="1043876" cy="369332"/>
          </a:xfrm>
          <a:prstGeom prst="rect">
            <a:avLst/>
          </a:prstGeom>
          <a:noFill/>
        </p:spPr>
        <p:txBody>
          <a:bodyPr wrap="none" rtlCol="0">
            <a:spAutoFit/>
          </a:bodyPr>
          <a:lstStyle/>
          <a:p>
            <a:r>
              <a:rPr lang="en-US" dirty="0" smtClean="0"/>
              <a:t>PHENIX</a:t>
            </a:r>
            <a:endParaRPr lang="en-US" dirty="0"/>
          </a:p>
        </p:txBody>
      </p:sp>
      <p:sp>
        <p:nvSpPr>
          <p:cNvPr id="4" name="TextBox 3"/>
          <p:cNvSpPr txBox="1"/>
          <p:nvPr/>
        </p:nvSpPr>
        <p:spPr>
          <a:xfrm>
            <a:off x="6303501" y="990600"/>
            <a:ext cx="783099" cy="369332"/>
          </a:xfrm>
          <a:prstGeom prst="rect">
            <a:avLst/>
          </a:prstGeom>
          <a:noFill/>
        </p:spPr>
        <p:txBody>
          <a:bodyPr wrap="none" rtlCol="0">
            <a:spAutoFit/>
          </a:bodyPr>
          <a:lstStyle/>
          <a:p>
            <a:r>
              <a:rPr lang="en-US" dirty="0" smtClean="0"/>
              <a:t>STAR</a:t>
            </a:r>
            <a:endParaRPr lang="en-US" dirty="0"/>
          </a:p>
        </p:txBody>
      </p:sp>
      <p:sp>
        <p:nvSpPr>
          <p:cNvPr id="5" name="TextBox 4"/>
          <p:cNvSpPr txBox="1"/>
          <p:nvPr/>
        </p:nvSpPr>
        <p:spPr>
          <a:xfrm>
            <a:off x="4953000" y="4387334"/>
            <a:ext cx="1479892" cy="369332"/>
          </a:xfrm>
          <a:prstGeom prst="rect">
            <a:avLst/>
          </a:prstGeom>
          <a:noFill/>
        </p:spPr>
        <p:txBody>
          <a:bodyPr wrap="none" rtlCol="0">
            <a:spAutoFit/>
          </a:bodyPr>
          <a:lstStyle/>
          <a:p>
            <a:r>
              <a:rPr lang="en-US" dirty="0" smtClean="0"/>
              <a:t>ZDC Singles</a:t>
            </a:r>
            <a:endParaRPr lang="en-US" dirty="0"/>
          </a:p>
        </p:txBody>
      </p:sp>
      <p:sp>
        <p:nvSpPr>
          <p:cNvPr id="7" name="TextBox 6"/>
          <p:cNvSpPr txBox="1"/>
          <p:nvPr/>
        </p:nvSpPr>
        <p:spPr>
          <a:xfrm>
            <a:off x="506959" y="4396859"/>
            <a:ext cx="1479892" cy="369332"/>
          </a:xfrm>
          <a:prstGeom prst="rect">
            <a:avLst/>
          </a:prstGeom>
          <a:noFill/>
        </p:spPr>
        <p:txBody>
          <a:bodyPr wrap="none" rtlCol="0">
            <a:spAutoFit/>
          </a:bodyPr>
          <a:lstStyle/>
          <a:p>
            <a:r>
              <a:rPr lang="en-US" dirty="0" smtClean="0"/>
              <a:t>ZDC Singles</a:t>
            </a:r>
            <a:endParaRPr lang="en-US" dirty="0"/>
          </a:p>
        </p:txBody>
      </p:sp>
      <p:sp>
        <p:nvSpPr>
          <p:cNvPr id="6" name="TextBox 5"/>
          <p:cNvSpPr txBox="1"/>
          <p:nvPr/>
        </p:nvSpPr>
        <p:spPr>
          <a:xfrm>
            <a:off x="7086600" y="3295967"/>
            <a:ext cx="1672253" cy="369332"/>
          </a:xfrm>
          <a:prstGeom prst="rect">
            <a:avLst/>
          </a:prstGeom>
          <a:noFill/>
        </p:spPr>
        <p:txBody>
          <a:bodyPr wrap="none" rtlCol="0">
            <a:spAutoFit/>
          </a:bodyPr>
          <a:lstStyle/>
          <a:p>
            <a:r>
              <a:rPr lang="en-US" dirty="0" smtClean="0"/>
              <a:t>Protons/bunch</a:t>
            </a:r>
            <a:endParaRPr lang="en-US" dirty="0"/>
          </a:p>
        </p:txBody>
      </p:sp>
      <p:sp>
        <p:nvSpPr>
          <p:cNvPr id="9" name="TextBox 8"/>
          <p:cNvSpPr txBox="1"/>
          <p:nvPr/>
        </p:nvSpPr>
        <p:spPr>
          <a:xfrm>
            <a:off x="2671147" y="3334384"/>
            <a:ext cx="1672253" cy="369332"/>
          </a:xfrm>
          <a:prstGeom prst="rect">
            <a:avLst/>
          </a:prstGeom>
          <a:noFill/>
        </p:spPr>
        <p:txBody>
          <a:bodyPr wrap="none" rtlCol="0">
            <a:spAutoFit/>
          </a:bodyPr>
          <a:lstStyle/>
          <a:p>
            <a:r>
              <a:rPr lang="en-US" dirty="0" smtClean="0"/>
              <a:t>Protons/bunch</a:t>
            </a:r>
            <a:endParaRPr lang="en-US" dirty="0"/>
          </a:p>
        </p:txBody>
      </p:sp>
      <p:sp>
        <p:nvSpPr>
          <p:cNvPr id="8" name="TextBox 7"/>
          <p:cNvSpPr txBox="1"/>
          <p:nvPr/>
        </p:nvSpPr>
        <p:spPr>
          <a:xfrm>
            <a:off x="685800" y="1600200"/>
            <a:ext cx="2201244" cy="584775"/>
          </a:xfrm>
          <a:prstGeom prst="rect">
            <a:avLst/>
          </a:prstGeom>
          <a:noFill/>
        </p:spPr>
        <p:txBody>
          <a:bodyPr wrap="none" rtlCol="0">
            <a:spAutoFit/>
          </a:bodyPr>
          <a:lstStyle/>
          <a:p>
            <a:r>
              <a:rPr lang="en-US" sz="1600" dirty="0" smtClean="0"/>
              <a:t>ZDC without and </a:t>
            </a:r>
          </a:p>
          <a:p>
            <a:r>
              <a:rPr lang="en-US" sz="1600" dirty="0" smtClean="0"/>
              <a:t>with singles correction</a:t>
            </a:r>
            <a:endParaRPr lang="en-US" sz="1600" dirty="0"/>
          </a:p>
        </p:txBody>
      </p:sp>
      <p:sp>
        <p:nvSpPr>
          <p:cNvPr id="13" name="TextBox 12"/>
          <p:cNvSpPr txBox="1"/>
          <p:nvPr/>
        </p:nvSpPr>
        <p:spPr>
          <a:xfrm>
            <a:off x="4892944" y="1600200"/>
            <a:ext cx="2201244" cy="584775"/>
          </a:xfrm>
          <a:prstGeom prst="rect">
            <a:avLst/>
          </a:prstGeom>
          <a:noFill/>
        </p:spPr>
        <p:txBody>
          <a:bodyPr wrap="none" rtlCol="0">
            <a:spAutoFit/>
          </a:bodyPr>
          <a:lstStyle/>
          <a:p>
            <a:r>
              <a:rPr lang="en-US" sz="1600" dirty="0" smtClean="0"/>
              <a:t>ZDC without and </a:t>
            </a:r>
          </a:p>
          <a:p>
            <a:r>
              <a:rPr lang="en-US" sz="1600" dirty="0" smtClean="0"/>
              <a:t>with singles correction</a:t>
            </a:r>
            <a:endParaRPr lang="en-US" sz="1600" dirty="0"/>
          </a:p>
        </p:txBody>
      </p:sp>
    </p:spTree>
    <p:extLst>
      <p:ext uri="{BB962C8B-B14F-4D97-AF65-F5344CB8AC3E}">
        <p14:creationId xmlns:p14="http://schemas.microsoft.com/office/powerpoint/2010/main" val="18094995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0975"/>
            <a:ext cx="8686800" cy="6281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71600" y="457200"/>
            <a:ext cx="5275803" cy="369332"/>
          </a:xfrm>
          <a:prstGeom prst="rect">
            <a:avLst/>
          </a:prstGeom>
          <a:noFill/>
        </p:spPr>
        <p:txBody>
          <a:bodyPr wrap="none" rtlCol="0">
            <a:spAutoFit/>
          </a:bodyPr>
          <a:lstStyle/>
          <a:p>
            <a:r>
              <a:rPr lang="en-US" dirty="0" smtClean="0"/>
              <a:t>Store 16480 (27 Feb) – typical background issues</a:t>
            </a:r>
            <a:endParaRPr lang="en-US" dirty="0"/>
          </a:p>
        </p:txBody>
      </p:sp>
    </p:spTree>
    <p:extLst>
      <p:ext uri="{BB962C8B-B14F-4D97-AF65-F5344CB8AC3E}">
        <p14:creationId xmlns:p14="http://schemas.microsoft.com/office/powerpoint/2010/main" val="1798783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33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71600" y="457200"/>
            <a:ext cx="5275803" cy="369332"/>
          </a:xfrm>
          <a:prstGeom prst="rect">
            <a:avLst/>
          </a:prstGeom>
          <a:noFill/>
        </p:spPr>
        <p:txBody>
          <a:bodyPr wrap="none" rtlCol="0">
            <a:spAutoFit/>
          </a:bodyPr>
          <a:lstStyle/>
          <a:p>
            <a:r>
              <a:rPr lang="en-US" dirty="0" smtClean="0"/>
              <a:t>Store 16480 (27 Feb) – typical background issues</a:t>
            </a:r>
            <a:endParaRPr lang="en-US" dirty="0"/>
          </a:p>
        </p:txBody>
      </p:sp>
    </p:spTree>
    <p:extLst>
      <p:ext uri="{BB962C8B-B14F-4D97-AF65-F5344CB8AC3E}">
        <p14:creationId xmlns:p14="http://schemas.microsoft.com/office/powerpoint/2010/main" val="8737643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2059"/>
            <a:ext cx="8686800" cy="6532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05000" y="0"/>
            <a:ext cx="6237605" cy="369332"/>
          </a:xfrm>
          <a:prstGeom prst="rect">
            <a:avLst/>
          </a:prstGeom>
          <a:noFill/>
        </p:spPr>
        <p:txBody>
          <a:bodyPr wrap="none" rtlCol="0">
            <a:spAutoFit/>
          </a:bodyPr>
          <a:lstStyle/>
          <a:p>
            <a:r>
              <a:rPr lang="en-US" dirty="0" smtClean="0"/>
              <a:t>Collision steering corrections background issues 26-27 Feb</a:t>
            </a:r>
            <a:endParaRPr lang="en-US" dirty="0"/>
          </a:p>
        </p:txBody>
      </p:sp>
      <p:sp>
        <p:nvSpPr>
          <p:cNvPr id="2" name="TextBox 1"/>
          <p:cNvSpPr txBox="1"/>
          <p:nvPr/>
        </p:nvSpPr>
        <p:spPr>
          <a:xfrm>
            <a:off x="2590800" y="4343400"/>
            <a:ext cx="1992853" cy="369332"/>
          </a:xfrm>
          <a:prstGeom prst="rect">
            <a:avLst/>
          </a:prstGeom>
          <a:noFill/>
        </p:spPr>
        <p:txBody>
          <a:bodyPr wrap="none" rtlCol="0">
            <a:spAutoFit/>
          </a:bodyPr>
          <a:lstStyle/>
          <a:p>
            <a:r>
              <a:rPr lang="en-US" dirty="0" smtClean="0"/>
              <a:t>ZDC Coincidence</a:t>
            </a:r>
            <a:endParaRPr lang="en-US" dirty="0"/>
          </a:p>
        </p:txBody>
      </p:sp>
      <p:sp>
        <p:nvSpPr>
          <p:cNvPr id="6" name="TextBox 5"/>
          <p:cNvSpPr txBox="1"/>
          <p:nvPr/>
        </p:nvSpPr>
        <p:spPr>
          <a:xfrm>
            <a:off x="2133600" y="1219200"/>
            <a:ext cx="1479892" cy="369332"/>
          </a:xfrm>
          <a:prstGeom prst="rect">
            <a:avLst/>
          </a:prstGeom>
          <a:noFill/>
        </p:spPr>
        <p:txBody>
          <a:bodyPr wrap="none" rtlCol="0">
            <a:spAutoFit/>
          </a:bodyPr>
          <a:lstStyle/>
          <a:p>
            <a:r>
              <a:rPr lang="en-US" dirty="0" smtClean="0"/>
              <a:t>ZDC Singles</a:t>
            </a:r>
            <a:endParaRPr lang="en-US" dirty="0"/>
          </a:p>
        </p:txBody>
      </p:sp>
    </p:spTree>
    <p:extLst>
      <p:ext uri="{BB962C8B-B14F-4D97-AF65-F5344CB8AC3E}">
        <p14:creationId xmlns:p14="http://schemas.microsoft.com/office/powerpoint/2010/main" val="9240379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200"/>
            <a:ext cx="8686800" cy="6106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609600" y="5614416"/>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09600" y="5138928"/>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276144" y="6019800"/>
            <a:ext cx="1840568" cy="369332"/>
          </a:xfrm>
          <a:prstGeom prst="rect">
            <a:avLst/>
          </a:prstGeom>
          <a:noFill/>
        </p:spPr>
        <p:txBody>
          <a:bodyPr wrap="none" rtlCol="0">
            <a:spAutoFit/>
          </a:bodyPr>
          <a:lstStyle/>
          <a:p>
            <a:r>
              <a:rPr lang="en-US" i="1" dirty="0" smtClean="0"/>
              <a:t>L</a:t>
            </a:r>
            <a:r>
              <a:rPr lang="en-US" baseline="-25000" dirty="0" smtClean="0"/>
              <a:t>store average</a:t>
            </a:r>
            <a:r>
              <a:rPr lang="en-US" dirty="0" smtClean="0"/>
              <a:t>(max)</a:t>
            </a:r>
            <a:endParaRPr lang="en-US" dirty="0"/>
          </a:p>
        </p:txBody>
      </p:sp>
      <p:sp>
        <p:nvSpPr>
          <p:cNvPr id="7" name="TextBox 6"/>
          <p:cNvSpPr txBox="1"/>
          <p:nvPr/>
        </p:nvSpPr>
        <p:spPr>
          <a:xfrm>
            <a:off x="6789082" y="5679043"/>
            <a:ext cx="1234633" cy="369332"/>
          </a:xfrm>
          <a:prstGeom prst="rect">
            <a:avLst/>
          </a:prstGeom>
          <a:noFill/>
        </p:spPr>
        <p:txBody>
          <a:bodyPr wrap="none" rtlCol="0">
            <a:spAutoFit/>
          </a:bodyPr>
          <a:lstStyle/>
          <a:p>
            <a:r>
              <a:rPr lang="en-US" i="1" dirty="0" err="1" smtClean="0"/>
              <a:t>L</a:t>
            </a:r>
            <a:r>
              <a:rPr lang="en-US" baseline="-25000" dirty="0" err="1" smtClean="0"/>
              <a:t>peak</a:t>
            </a:r>
            <a:r>
              <a:rPr lang="en-US" dirty="0" smtClean="0"/>
              <a:t>(max)</a:t>
            </a:r>
            <a:endParaRPr lang="en-US" dirty="0"/>
          </a:p>
        </p:txBody>
      </p:sp>
      <p:cxnSp>
        <p:nvCxnSpPr>
          <p:cNvPr id="8" name="Straight Arrow Connector 7"/>
          <p:cNvCxnSpPr>
            <a:stCxn id="6" idx="1"/>
          </p:cNvCxnSpPr>
          <p:nvPr/>
        </p:nvCxnSpPr>
        <p:spPr>
          <a:xfrm flipH="1" flipV="1">
            <a:off x="6096000" y="5679043"/>
            <a:ext cx="180144" cy="52542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6096000" y="5138928"/>
            <a:ext cx="783154" cy="7382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95500" y="116443"/>
            <a:ext cx="3877985" cy="369332"/>
          </a:xfrm>
          <a:prstGeom prst="rect">
            <a:avLst/>
          </a:prstGeom>
          <a:noFill/>
        </p:spPr>
        <p:txBody>
          <a:bodyPr wrap="none" rtlCol="0">
            <a:spAutoFit/>
          </a:bodyPr>
          <a:lstStyle/>
          <a:p>
            <a:r>
              <a:rPr lang="en-US" dirty="0" smtClean="0"/>
              <a:t>Example -- Store 16445, Sat Feb 18</a:t>
            </a:r>
            <a:endParaRPr lang="en-US" dirty="0"/>
          </a:p>
        </p:txBody>
      </p:sp>
    </p:spTree>
    <p:extLst>
      <p:ext uri="{BB962C8B-B14F-4D97-AF65-F5344CB8AC3E}">
        <p14:creationId xmlns:p14="http://schemas.microsoft.com/office/powerpoint/2010/main" val="21101936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909638"/>
            <a:ext cx="809625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3"/>
          <p:cNvSpPr txBox="1">
            <a:spLocks noChangeArrowheads="1"/>
          </p:cNvSpPr>
          <p:nvPr/>
        </p:nvSpPr>
        <p:spPr bwMode="auto">
          <a:xfrm>
            <a:off x="914400" y="5934075"/>
            <a:ext cx="533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Blue Jet weighted average = 55.4 ± 0.5</a:t>
            </a:r>
          </a:p>
          <a:p>
            <a:pPr eaLnBrk="1" hangingPunct="1"/>
            <a:r>
              <a:rPr lang="en-US"/>
              <a:t>Yellow Jet weighted average = 54.9 ± 0.5</a:t>
            </a:r>
          </a:p>
          <a:p>
            <a:pPr eaLnBrk="1" hangingPunct="1"/>
            <a:endParaRPr lang="en-US"/>
          </a:p>
        </p:txBody>
      </p:sp>
    </p:spTree>
    <p:extLst>
      <p:ext uri="{BB962C8B-B14F-4D97-AF65-F5344CB8AC3E}">
        <p14:creationId xmlns:p14="http://schemas.microsoft.com/office/powerpoint/2010/main" val="12956960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9568" y="914400"/>
            <a:ext cx="8759632" cy="4897670"/>
          </a:xfrm>
          <a:prstGeom prst="rect">
            <a:avLst/>
          </a:prstGeom>
        </p:spPr>
      </p:pic>
      <p:sp>
        <p:nvSpPr>
          <p:cNvPr id="4" name="TextBox 3"/>
          <p:cNvSpPr txBox="1"/>
          <p:nvPr/>
        </p:nvSpPr>
        <p:spPr>
          <a:xfrm>
            <a:off x="1600200" y="381000"/>
            <a:ext cx="5732459" cy="461665"/>
          </a:xfrm>
          <a:prstGeom prst="rect">
            <a:avLst/>
          </a:prstGeom>
          <a:noFill/>
        </p:spPr>
        <p:txBody>
          <a:bodyPr wrap="none" rtlCol="0">
            <a:spAutoFit/>
          </a:bodyPr>
          <a:lstStyle/>
          <a:p>
            <a:r>
              <a:rPr lang="en-US" sz="2400" b="1" u="sng" dirty="0" smtClean="0"/>
              <a:t>Run 12 projection for √s = 200 GeV pp</a:t>
            </a:r>
            <a:endParaRPr lang="en-US" sz="2400" b="1" u="sng" dirty="0"/>
          </a:p>
        </p:txBody>
      </p:sp>
      <p:sp>
        <p:nvSpPr>
          <p:cNvPr id="5" name="Rectangle 4"/>
          <p:cNvSpPr/>
          <p:nvPr/>
        </p:nvSpPr>
        <p:spPr>
          <a:xfrm>
            <a:off x="533400" y="59436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cxnSp>
        <p:nvCxnSpPr>
          <p:cNvPr id="6" name="Straight Connector 5"/>
          <p:cNvCxnSpPr/>
          <p:nvPr/>
        </p:nvCxnSpPr>
        <p:spPr>
          <a:xfrm>
            <a:off x="4648200" y="2546866"/>
            <a:ext cx="0" cy="1948934"/>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838200" y="3383280"/>
            <a:ext cx="3810000"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9568" y="837605"/>
            <a:ext cx="6207661" cy="923330"/>
          </a:xfrm>
          <a:prstGeom prst="rect">
            <a:avLst/>
          </a:prstGeom>
          <a:noFill/>
        </p:spPr>
        <p:txBody>
          <a:bodyPr wrap="none" rtlCol="0">
            <a:spAutoFit/>
          </a:bodyPr>
          <a:lstStyle/>
          <a:p>
            <a:r>
              <a:rPr lang="en-US" dirty="0" smtClean="0"/>
              <a:t>STAR Goal:      27 pb-1 delivered with 55-60 % polarization</a:t>
            </a:r>
          </a:p>
          <a:p>
            <a:r>
              <a:rPr lang="en-US" dirty="0" smtClean="0"/>
              <a:t>PHENIX </a:t>
            </a:r>
            <a:r>
              <a:rPr lang="en-US" dirty="0"/>
              <a:t>Goal:  </a:t>
            </a:r>
            <a:r>
              <a:rPr lang="en-US" dirty="0" smtClean="0"/>
              <a:t>27 </a:t>
            </a:r>
            <a:r>
              <a:rPr lang="en-US" dirty="0"/>
              <a:t>pb-1 delivered </a:t>
            </a:r>
            <a:r>
              <a:rPr lang="en-US" dirty="0" smtClean="0"/>
              <a:t>with 55-60 </a:t>
            </a:r>
            <a:r>
              <a:rPr lang="en-US" dirty="0"/>
              <a:t>% polarization</a:t>
            </a:r>
          </a:p>
          <a:p>
            <a:r>
              <a:rPr lang="en-US" dirty="0" smtClean="0"/>
              <a:t> </a:t>
            </a:r>
            <a:endParaRPr lang="en-US" dirty="0"/>
          </a:p>
        </p:txBody>
      </p:sp>
      <p:cxnSp>
        <p:nvCxnSpPr>
          <p:cNvPr id="12" name="Straight Arrow Connector 11"/>
          <p:cNvCxnSpPr/>
          <p:nvPr/>
        </p:nvCxnSpPr>
        <p:spPr>
          <a:xfrm>
            <a:off x="4114800" y="2546866"/>
            <a:ext cx="533400" cy="836414"/>
          </a:xfrm>
          <a:prstGeom prst="straightConnector1">
            <a:avLst/>
          </a:prstGeom>
          <a:ln w="15875">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92495" y="2177534"/>
            <a:ext cx="3640164" cy="369332"/>
          </a:xfrm>
          <a:prstGeom prst="rect">
            <a:avLst/>
          </a:prstGeom>
          <a:noFill/>
        </p:spPr>
        <p:txBody>
          <a:bodyPr wrap="none" rtlCol="0">
            <a:spAutoFit/>
          </a:bodyPr>
          <a:lstStyle/>
          <a:p>
            <a:r>
              <a:rPr lang="en-US" dirty="0" smtClean="0"/>
              <a:t>p</a:t>
            </a:r>
            <a:r>
              <a:rPr lang="en-US" baseline="30000" dirty="0" smtClean="0"/>
              <a:t>2</a:t>
            </a:r>
            <a:r>
              <a:rPr lang="en-US" i="1" dirty="0" smtClean="0"/>
              <a:t>L</a:t>
            </a:r>
            <a:r>
              <a:rPr lang="en-US" dirty="0" smtClean="0"/>
              <a:t> = 8.2 pb</a:t>
            </a:r>
            <a:r>
              <a:rPr lang="en-US" baseline="30000" dirty="0" smtClean="0"/>
              <a:t>-1 </a:t>
            </a:r>
            <a:r>
              <a:rPr lang="en-US" dirty="0" smtClean="0"/>
              <a:t>for 55% polarization</a:t>
            </a:r>
            <a:endParaRPr lang="en-US" dirty="0"/>
          </a:p>
        </p:txBody>
      </p:sp>
    </p:spTree>
    <p:extLst>
      <p:ext uri="{BB962C8B-B14F-4D97-AF65-F5344CB8AC3E}">
        <p14:creationId xmlns:p14="http://schemas.microsoft.com/office/powerpoint/2010/main" val="2821097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5900"/>
            <a:ext cx="82423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444875"/>
            <a:ext cx="82423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34769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8491"/>
            <a:ext cx="8686800" cy="5973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81450" y="123825"/>
            <a:ext cx="4647426" cy="369332"/>
          </a:xfrm>
          <a:prstGeom prst="rect">
            <a:avLst/>
          </a:prstGeom>
          <a:solidFill>
            <a:srgbClr val="FFFF00"/>
          </a:solidFill>
          <a:ln>
            <a:solidFill>
              <a:srgbClr val="C00000"/>
            </a:solidFill>
          </a:ln>
        </p:spPr>
        <p:txBody>
          <a:bodyPr wrap="none" rtlCol="0">
            <a:spAutoFit/>
          </a:bodyPr>
          <a:lstStyle/>
          <a:p>
            <a:r>
              <a:rPr lang="en-US" dirty="0" smtClean="0"/>
              <a:t>First Physics Store (#16397, 04:01, 10 Feb)</a:t>
            </a:r>
            <a:endParaRPr lang="en-US" dirty="0"/>
          </a:p>
        </p:txBody>
      </p:sp>
    </p:spTree>
    <p:extLst>
      <p:ext uri="{BB962C8B-B14F-4D97-AF65-F5344CB8AC3E}">
        <p14:creationId xmlns:p14="http://schemas.microsoft.com/office/powerpoint/2010/main" val="5941887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96334"/>
            <a:ext cx="2078389" cy="369332"/>
          </a:xfrm>
          <a:prstGeom prst="rect">
            <a:avLst/>
          </a:prstGeom>
          <a:noFill/>
        </p:spPr>
        <p:txBody>
          <a:bodyPr wrap="none" rtlCol="0">
            <a:spAutoFit/>
          </a:bodyPr>
          <a:lstStyle/>
          <a:p>
            <a:r>
              <a:rPr lang="en-US" dirty="0" smtClean="0"/>
              <a:t>Today, 7 Feb 2012</a:t>
            </a:r>
            <a:endParaRPr lang="en-US"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46616"/>
            <a:ext cx="8229600" cy="615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4419600" y="1371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19600" y="28194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267200" y="45720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62400" y="5943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7143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67759"/>
            <a:ext cx="4711611" cy="369332"/>
          </a:xfrm>
          <a:prstGeom prst="rect">
            <a:avLst/>
          </a:prstGeom>
          <a:noFill/>
        </p:spPr>
        <p:txBody>
          <a:bodyPr wrap="none" rtlCol="0">
            <a:spAutoFit/>
          </a:bodyPr>
          <a:lstStyle/>
          <a:p>
            <a:r>
              <a:rPr lang="en-US" dirty="0" smtClean="0"/>
              <a:t>Typical Store from Run 9, 100 x 100 </a:t>
            </a:r>
            <a:r>
              <a:rPr lang="en-US" dirty="0" err="1" smtClean="0"/>
              <a:t>GeV</a:t>
            </a:r>
            <a:r>
              <a:rPr lang="en-US" dirty="0" smtClean="0"/>
              <a:t> </a:t>
            </a:r>
            <a:r>
              <a:rPr lang="en-US" dirty="0" err="1" smtClean="0"/>
              <a:t>pp</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7091"/>
            <a:ext cx="8229600" cy="611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4419600" y="1371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419600" y="28194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67200" y="45720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62400" y="5943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275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2727"/>
          <a:stretch/>
        </p:blipFill>
        <p:spPr bwMode="auto">
          <a:xfrm>
            <a:off x="19050" y="0"/>
            <a:ext cx="899583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62400" y="1447800"/>
            <a:ext cx="1710725" cy="369332"/>
          </a:xfrm>
          <a:prstGeom prst="rect">
            <a:avLst/>
          </a:prstGeom>
          <a:noFill/>
        </p:spPr>
        <p:txBody>
          <a:bodyPr wrap="none" rtlCol="0">
            <a:spAutoFit/>
          </a:bodyPr>
          <a:lstStyle/>
          <a:p>
            <a:r>
              <a:rPr lang="en-US" dirty="0" smtClean="0"/>
              <a:t>Start cooldown</a:t>
            </a:r>
            <a:endParaRPr lang="en-US" dirty="0"/>
          </a:p>
        </p:txBody>
      </p:sp>
      <p:cxnSp>
        <p:nvCxnSpPr>
          <p:cNvPr id="6" name="Straight Arrow Connector 5"/>
          <p:cNvCxnSpPr/>
          <p:nvPr/>
        </p:nvCxnSpPr>
        <p:spPr>
          <a:xfrm>
            <a:off x="5673125" y="1752600"/>
            <a:ext cx="346675" cy="489466"/>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98118" y="508516"/>
            <a:ext cx="2492990" cy="369332"/>
          </a:xfrm>
          <a:prstGeom prst="rect">
            <a:avLst/>
          </a:prstGeom>
          <a:noFill/>
        </p:spPr>
        <p:txBody>
          <a:bodyPr wrap="none" rtlCol="0">
            <a:spAutoFit/>
          </a:bodyPr>
          <a:lstStyle/>
          <a:p>
            <a:r>
              <a:rPr lang="en-US" dirty="0" smtClean="0"/>
              <a:t>As of 16:18 </a:t>
            </a:r>
            <a:r>
              <a:rPr lang="en-US" dirty="0" err="1" smtClean="0"/>
              <a:t>hrs</a:t>
            </a:r>
            <a:r>
              <a:rPr lang="en-US" dirty="0" smtClean="0"/>
              <a:t> 20 Jan</a:t>
            </a:r>
            <a:endParaRPr lang="en-US" dirty="0"/>
          </a:p>
        </p:txBody>
      </p:sp>
      <p:sp>
        <p:nvSpPr>
          <p:cNvPr id="12" name="TextBox 11"/>
          <p:cNvSpPr txBox="1"/>
          <p:nvPr/>
        </p:nvSpPr>
        <p:spPr>
          <a:xfrm>
            <a:off x="6496050" y="1632466"/>
            <a:ext cx="1056700" cy="369332"/>
          </a:xfrm>
          <a:prstGeom prst="rect">
            <a:avLst/>
          </a:prstGeom>
          <a:noFill/>
        </p:spPr>
        <p:txBody>
          <a:bodyPr wrap="none" rtlCol="0">
            <a:spAutoFit/>
          </a:bodyPr>
          <a:lstStyle/>
          <a:p>
            <a:r>
              <a:rPr lang="en-US" dirty="0" smtClean="0"/>
              <a:t>3.5 days</a:t>
            </a:r>
            <a:endParaRPr lang="en-US" dirty="0"/>
          </a:p>
        </p:txBody>
      </p:sp>
      <p:cxnSp>
        <p:nvCxnSpPr>
          <p:cNvPr id="14" name="Straight Arrow Connector 13"/>
          <p:cNvCxnSpPr/>
          <p:nvPr/>
        </p:nvCxnSpPr>
        <p:spPr>
          <a:xfrm flipH="1">
            <a:off x="6019800" y="1943100"/>
            <a:ext cx="685800" cy="2989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705600" y="1943100"/>
            <a:ext cx="609600" cy="876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7270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smtClean="0"/>
              <a:t>Wolfram Fischer</a:t>
            </a:r>
            <a:endParaRPr lang="en-US" dirty="0">
              <a:latin typeface="Times New Roman" pitchFamily="18" charset="0"/>
            </a:endParaRPr>
          </a:p>
        </p:txBody>
      </p:sp>
      <p:sp>
        <p:nvSpPr>
          <p:cNvPr id="5" name="Footer Placeholder 4"/>
          <p:cNvSpPr>
            <a:spLocks noGrp="1"/>
          </p:cNvSpPr>
          <p:nvPr>
            <p:ph type="ftr" sz="quarter" idx="11"/>
          </p:nvPr>
        </p:nvSpPr>
        <p:spPr/>
        <p:txBody>
          <a:bodyPr/>
          <a:lstStyle/>
          <a:p>
            <a:pPr>
              <a:defRPr/>
            </a:pPr>
            <a:fld id="{4458C1C5-6436-4E31-8D48-2E701D44914F}" type="slidenum">
              <a:rPr lang="en-US" smtClean="0"/>
              <a:pPr>
                <a:defRPr/>
              </a:pPr>
              <a:t>64</a:t>
            </a:fld>
            <a:r>
              <a:rPr lang="en-US" dirty="0" smtClean="0"/>
              <a:t> </a:t>
            </a:r>
            <a:endParaRPr lang="en-US" sz="800" dirty="0" smtClean="0">
              <a:latin typeface="Times New Roman" pitchFamily="18" charset="0"/>
            </a:endParaRPr>
          </a:p>
          <a:p>
            <a:pPr>
              <a:defRPr/>
            </a:pPr>
            <a:endParaRPr lang="en-US" dirty="0"/>
          </a:p>
        </p:txBody>
      </p:sp>
      <p:sp>
        <p:nvSpPr>
          <p:cNvPr id="8" name="Rectangle 7"/>
          <p:cNvSpPr/>
          <p:nvPr/>
        </p:nvSpPr>
        <p:spPr>
          <a:xfrm>
            <a:off x="381000" y="914400"/>
            <a:ext cx="8305800" cy="4093428"/>
          </a:xfrm>
          <a:prstGeom prst="rect">
            <a:avLst/>
          </a:prstGeom>
        </p:spPr>
        <p:txBody>
          <a:bodyPr wrap="square">
            <a:spAutoFit/>
          </a:bodyPr>
          <a:lstStyle/>
          <a:p>
            <a:r>
              <a:rPr lang="en-US" sz="2000" dirty="0"/>
              <a:t>For Run 12 the PAC recommends the following (</a:t>
            </a:r>
            <a:r>
              <a:rPr lang="en-US" sz="2000" i="1" dirty="0"/>
              <a:t>in order of priority</a:t>
            </a:r>
            <a:r>
              <a:rPr lang="en-US" sz="2000" dirty="0"/>
              <a:t>)</a:t>
            </a:r>
            <a:r>
              <a:rPr lang="en-US" sz="2000" dirty="0" smtClean="0"/>
              <a:t>:</a:t>
            </a:r>
            <a:br>
              <a:rPr lang="en-US" sz="2000" dirty="0" smtClean="0"/>
            </a:br>
            <a:r>
              <a:rPr lang="en-US" sz="2000" dirty="0" smtClean="0"/>
              <a:t> </a:t>
            </a:r>
          </a:p>
          <a:p>
            <a:pPr marL="342900" indent="-342900">
              <a:buFont typeface="Arial"/>
              <a:buChar char="•"/>
            </a:pPr>
            <a:r>
              <a:rPr lang="en-US" sz="2000" dirty="0" smtClean="0"/>
              <a:t>5 </a:t>
            </a:r>
            <a:r>
              <a:rPr lang="en-US" sz="2000" dirty="0"/>
              <a:t>weeks of running with polarized proton collisions at 200 GeV</a:t>
            </a:r>
            <a:r>
              <a:rPr lang="en-US" sz="2000" dirty="0" smtClean="0"/>
              <a:t>.</a:t>
            </a:r>
          </a:p>
          <a:p>
            <a:pPr marL="342900" indent="-342900">
              <a:buFont typeface="Arial"/>
              <a:buChar char="•"/>
            </a:pPr>
            <a:r>
              <a:rPr lang="en-US" sz="2000" dirty="0" smtClean="0"/>
              <a:t>7 </a:t>
            </a:r>
            <a:r>
              <a:rPr lang="en-US" sz="2000" dirty="0"/>
              <a:t>weeks of running with polarized proton collisions at 500 GeV. </a:t>
            </a:r>
          </a:p>
          <a:p>
            <a:pPr marL="342900" indent="-342900">
              <a:buFont typeface="Arial"/>
              <a:buChar char="•"/>
            </a:pPr>
            <a:r>
              <a:rPr lang="en-US" sz="2000" dirty="0" smtClean="0"/>
              <a:t>5 </a:t>
            </a:r>
            <a:r>
              <a:rPr lang="en-US" sz="2000" dirty="0"/>
              <a:t>weeks of running with Cu+Au collisions at 200 GeV. </a:t>
            </a:r>
            <a:endParaRPr lang="en-US" sz="2000" dirty="0" smtClean="0"/>
          </a:p>
          <a:p>
            <a:pPr marL="342900" indent="-342900">
              <a:buFont typeface="Arial"/>
              <a:buChar char="•"/>
            </a:pPr>
            <a:r>
              <a:rPr lang="en-US" sz="2000" dirty="0" smtClean="0"/>
              <a:t>3 </a:t>
            </a:r>
            <a:r>
              <a:rPr lang="en-US" sz="2000" dirty="0"/>
              <a:t>weeks of running with U+U collisions at 193 GeV</a:t>
            </a:r>
            <a:r>
              <a:rPr lang="en-US" sz="2000" dirty="0" smtClean="0"/>
              <a:t>.</a:t>
            </a:r>
            <a:br>
              <a:rPr lang="en-US" sz="2000" dirty="0" smtClean="0"/>
            </a:br>
            <a:endParaRPr lang="en-US" sz="2000" dirty="0" smtClean="0"/>
          </a:p>
          <a:p>
            <a:endParaRPr lang="en-US" sz="2000" dirty="0" smtClean="0"/>
          </a:p>
          <a:p>
            <a:r>
              <a:rPr lang="en-US" sz="2000" dirty="0" smtClean="0"/>
              <a:t>For </a:t>
            </a:r>
            <a:r>
              <a:rPr lang="en-US" sz="2000" dirty="0"/>
              <a:t>Run13 the PAC recommends the following (</a:t>
            </a:r>
            <a:r>
              <a:rPr lang="en-US" sz="2000" i="1" dirty="0"/>
              <a:t>not </a:t>
            </a:r>
            <a:r>
              <a:rPr lang="en-US" sz="2000" dirty="0"/>
              <a:t>in order of priority)</a:t>
            </a:r>
            <a:r>
              <a:rPr lang="en-US" sz="2000" dirty="0" smtClean="0"/>
              <a:t>:</a:t>
            </a:r>
          </a:p>
          <a:p>
            <a:endParaRPr lang="en-US" sz="2000" dirty="0"/>
          </a:p>
          <a:p>
            <a:pPr marL="342900" indent="-342900">
              <a:buFont typeface="Arial"/>
              <a:buChar char="•"/>
            </a:pPr>
            <a:r>
              <a:rPr lang="en-US" sz="2000" dirty="0" smtClean="0"/>
              <a:t>12 weeks of running with polarized proton collisions at 500 GeV. </a:t>
            </a:r>
          </a:p>
          <a:p>
            <a:pPr marL="342900" indent="-342900">
              <a:buFont typeface="Arial"/>
              <a:buChar char="•"/>
            </a:pPr>
            <a:r>
              <a:rPr lang="en-US" sz="2000" dirty="0" smtClean="0"/>
              <a:t>5 week of running with polarized proton collisions at 200 GeV. </a:t>
            </a:r>
          </a:p>
          <a:p>
            <a:pPr marL="342900" indent="-342900">
              <a:buFont typeface="Arial"/>
              <a:buChar char="•"/>
            </a:pPr>
            <a:r>
              <a:rPr lang="en-US" sz="2000" dirty="0" smtClean="0"/>
              <a:t>7 weeks of running with </a:t>
            </a:r>
            <a:r>
              <a:rPr lang="en-US" sz="2000" dirty="0" err="1" smtClean="0"/>
              <a:t>Au+Au</a:t>
            </a:r>
            <a:r>
              <a:rPr lang="en-US" sz="2000" dirty="0" smtClean="0"/>
              <a:t> collisions at full energy.</a:t>
            </a:r>
            <a:endParaRPr lang="en-US" sz="5400" dirty="0"/>
          </a:p>
        </p:txBody>
      </p:sp>
      <p:sp>
        <p:nvSpPr>
          <p:cNvPr id="10" name="Rectangle 9"/>
          <p:cNvSpPr/>
          <p:nvPr/>
        </p:nvSpPr>
        <p:spPr>
          <a:xfrm>
            <a:off x="533400" y="228600"/>
            <a:ext cx="8229600" cy="461665"/>
          </a:xfrm>
          <a:prstGeom prst="rect">
            <a:avLst/>
          </a:prstGeom>
        </p:spPr>
        <p:txBody>
          <a:bodyPr wrap="square">
            <a:spAutoFit/>
          </a:bodyPr>
          <a:lstStyle/>
          <a:p>
            <a:r>
              <a:rPr lang="en-US" sz="2400" b="1" dirty="0" smtClean="0"/>
              <a:t>Recommendations following the June </a:t>
            </a:r>
            <a:r>
              <a:rPr lang="en-US" sz="2400" b="1" dirty="0"/>
              <a:t>6</a:t>
            </a:r>
            <a:r>
              <a:rPr lang="en-US" sz="2400" b="1" dirty="0" smtClean="0"/>
              <a:t>-8, 2011 PAC</a:t>
            </a:r>
            <a:endParaRPr lang="en-US" sz="2400" b="1"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10889"/>
            <a:ext cx="5029200" cy="5067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 y="48221"/>
            <a:ext cx="4572000" cy="276999"/>
          </a:xfrm>
          <a:prstGeom prst="rect">
            <a:avLst/>
          </a:prstGeom>
        </p:spPr>
        <p:txBody>
          <a:bodyPr>
            <a:spAutoFit/>
          </a:bodyPr>
          <a:lstStyle/>
          <a:p>
            <a:r>
              <a:rPr lang="en-US" sz="1200" dirty="0" smtClean="0"/>
              <a:t>D.L.</a:t>
            </a:r>
            <a:r>
              <a:rPr lang="en-US" sz="1200" dirty="0"/>
              <a:t> </a:t>
            </a:r>
            <a:r>
              <a:rPr lang="en-US" sz="1200" dirty="0" smtClean="0"/>
              <a:t>November 23, 2011 update</a:t>
            </a:r>
            <a:endParaRPr lang="en-US" sz="1200" dirty="0"/>
          </a:p>
        </p:txBody>
      </p:sp>
      <p:sp>
        <p:nvSpPr>
          <p:cNvPr id="3" name="Rectangle 2"/>
          <p:cNvSpPr/>
          <p:nvPr/>
        </p:nvSpPr>
        <p:spPr>
          <a:xfrm>
            <a:off x="152400" y="427752"/>
            <a:ext cx="8839200" cy="1077218"/>
          </a:xfrm>
          <a:prstGeom prst="rect">
            <a:avLst/>
          </a:prstGeom>
        </p:spPr>
        <p:txBody>
          <a:bodyPr wrap="square">
            <a:spAutoFit/>
          </a:bodyPr>
          <a:lstStyle/>
          <a:p>
            <a:r>
              <a:rPr lang="en-US" sz="1200" dirty="0" smtClean="0"/>
              <a:t>Our helium supplier </a:t>
            </a:r>
            <a:r>
              <a:rPr lang="en-US" sz="1200" dirty="0"/>
              <a:t>no longer able to meet our peek demand of 4 trailers in a one week period.  </a:t>
            </a:r>
            <a:r>
              <a:rPr lang="en-US" sz="1200" dirty="0" smtClean="0"/>
              <a:t>They can give us one </a:t>
            </a:r>
            <a:r>
              <a:rPr lang="en-US" sz="1200" dirty="0"/>
              <a:t>trailer a week starting on December 31st, so we expect to have all the helium we need, on time, but we will have to store most of it in the dewars outside 1006B.  </a:t>
            </a:r>
            <a:r>
              <a:rPr lang="en-US" sz="1200" u="sng" dirty="0"/>
              <a:t>This will result in our 4K cooldown being a little less stable and predictable than it has been for the past few years</a:t>
            </a:r>
            <a:r>
              <a:rPr lang="en-US" sz="1200" dirty="0"/>
              <a:t> when we received all of the helium at 1005R over a short period of time.  Because of </a:t>
            </a:r>
            <a:r>
              <a:rPr lang="en-US" sz="1200" dirty="0" smtClean="0"/>
              <a:t>this, I expect </a:t>
            </a:r>
            <a:r>
              <a:rPr lang="en-US" sz="1200" dirty="0"/>
              <a:t>the 4K cooldown will take a least one </a:t>
            </a:r>
            <a:r>
              <a:rPr lang="en-US" sz="1200" dirty="0" smtClean="0"/>
              <a:t>additional day</a:t>
            </a:r>
            <a:r>
              <a:rPr lang="en-US" sz="1200" dirty="0"/>
              <a:t>.</a:t>
            </a:r>
            <a:r>
              <a:rPr lang="en-US" sz="1600" dirty="0"/>
              <a:t>  </a:t>
            </a:r>
          </a:p>
        </p:txBody>
      </p:sp>
      <p:sp>
        <p:nvSpPr>
          <p:cNvPr id="5" name="TextBox 4"/>
          <p:cNvSpPr txBox="1"/>
          <p:nvPr/>
        </p:nvSpPr>
        <p:spPr>
          <a:xfrm>
            <a:off x="3377441" y="44441"/>
            <a:ext cx="1364476" cy="369332"/>
          </a:xfrm>
          <a:prstGeom prst="rect">
            <a:avLst/>
          </a:prstGeom>
          <a:noFill/>
        </p:spPr>
        <p:txBody>
          <a:bodyPr wrap="none" rtlCol="0">
            <a:spAutoFit/>
          </a:bodyPr>
          <a:lstStyle/>
          <a:p>
            <a:r>
              <a:rPr lang="en-US" b="1" u="sng" dirty="0" smtClean="0"/>
              <a:t>Cryo Issue</a:t>
            </a:r>
            <a:endParaRPr lang="en-US" b="1" u="sng" dirty="0"/>
          </a:p>
        </p:txBody>
      </p:sp>
    </p:spTree>
    <p:extLst>
      <p:ext uri="{BB962C8B-B14F-4D97-AF65-F5344CB8AC3E}">
        <p14:creationId xmlns:p14="http://schemas.microsoft.com/office/powerpoint/2010/main" val="3287304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514600"/>
            <a:ext cx="5324475" cy="425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685800"/>
            <a:ext cx="84486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92146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524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8839200" cy="355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6010" y="1143000"/>
            <a:ext cx="8583122" cy="4572000"/>
          </a:xfrm>
          <a:prstGeom prst="rect">
            <a:avLst/>
          </a:prstGeom>
        </p:spPr>
      </p:pic>
      <p:sp>
        <p:nvSpPr>
          <p:cNvPr id="2" name="TextBox 1"/>
          <p:cNvSpPr txBox="1"/>
          <p:nvPr/>
        </p:nvSpPr>
        <p:spPr>
          <a:xfrm>
            <a:off x="1600200" y="381000"/>
            <a:ext cx="5732459" cy="461665"/>
          </a:xfrm>
          <a:prstGeom prst="rect">
            <a:avLst/>
          </a:prstGeom>
          <a:noFill/>
        </p:spPr>
        <p:txBody>
          <a:bodyPr wrap="none" rtlCol="0">
            <a:spAutoFit/>
          </a:bodyPr>
          <a:lstStyle/>
          <a:p>
            <a:r>
              <a:rPr lang="en-US" sz="2400" b="1" u="sng" dirty="0" smtClean="0"/>
              <a:t>Run 12 projection for √s = 500 GeV pp</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340222119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6244" y="1219200"/>
            <a:ext cx="8379542" cy="4267200"/>
          </a:xfrm>
          <a:prstGeom prst="rect">
            <a:avLst/>
          </a:prstGeom>
        </p:spPr>
      </p:pic>
      <p:sp>
        <p:nvSpPr>
          <p:cNvPr id="4" name="TextBox 3"/>
          <p:cNvSpPr txBox="1"/>
          <p:nvPr/>
        </p:nvSpPr>
        <p:spPr>
          <a:xfrm>
            <a:off x="1600200" y="381000"/>
            <a:ext cx="6074500" cy="461665"/>
          </a:xfrm>
          <a:prstGeom prst="rect">
            <a:avLst/>
          </a:prstGeom>
          <a:noFill/>
        </p:spPr>
        <p:txBody>
          <a:bodyPr wrap="none" rtlCol="0">
            <a:spAutoFit/>
          </a:bodyPr>
          <a:lstStyle/>
          <a:p>
            <a:r>
              <a:rPr lang="en-US" sz="2400" b="1" u="sng" dirty="0" smtClean="0"/>
              <a:t>Run 12 projection for √s = 193 GeV/n UU</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1772530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6238"/>
            <a:ext cx="9067800" cy="4464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21235" y="5029200"/>
            <a:ext cx="6891630" cy="646331"/>
          </a:xfrm>
          <a:prstGeom prst="rect">
            <a:avLst/>
          </a:prstGeom>
          <a:noFill/>
        </p:spPr>
        <p:txBody>
          <a:bodyPr wrap="none" rtlCol="0">
            <a:spAutoFit/>
          </a:bodyPr>
          <a:lstStyle/>
          <a:p>
            <a:r>
              <a:rPr lang="en-US" dirty="0" smtClean="0"/>
              <a:t>Minimum goal after </a:t>
            </a:r>
            <a:r>
              <a:rPr lang="en-US" i="1" u="sng" dirty="0" smtClean="0"/>
              <a:t>4 weeks of physics operations </a:t>
            </a:r>
            <a:r>
              <a:rPr lang="en-US" dirty="0" smtClean="0"/>
              <a:t>for UU in RHIC</a:t>
            </a:r>
          </a:p>
          <a:p>
            <a:pPr marL="285750" indent="-285750">
              <a:buFont typeface="Wingdings" pitchFamily="2" charset="2"/>
              <a:buChar char="à"/>
            </a:pPr>
            <a:r>
              <a:rPr lang="en-US" dirty="0" smtClean="0"/>
              <a:t>6 x 10</a:t>
            </a:r>
            <a:r>
              <a:rPr lang="en-US" baseline="30000" dirty="0" smtClean="0"/>
              <a:t>8</a:t>
            </a:r>
            <a:r>
              <a:rPr lang="en-US" dirty="0" smtClean="0"/>
              <a:t> ions/bunch with above U-U parameters</a:t>
            </a:r>
          </a:p>
        </p:txBody>
      </p:sp>
      <p:sp>
        <p:nvSpPr>
          <p:cNvPr id="4" name="Rectangle 3"/>
          <p:cNvSpPr/>
          <p:nvPr/>
        </p:nvSpPr>
        <p:spPr>
          <a:xfrm>
            <a:off x="152400" y="1981200"/>
            <a:ext cx="8763000" cy="228600"/>
          </a:xfrm>
          <a:prstGeom prst="rect">
            <a:avLst/>
          </a:prstGeom>
          <a:solidFill>
            <a:srgbClr val="C4FD0F">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7052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7339" y="1066800"/>
            <a:ext cx="8718697" cy="4572000"/>
          </a:xfrm>
          <a:prstGeom prst="rect">
            <a:avLst/>
          </a:prstGeom>
        </p:spPr>
      </p:pic>
      <p:sp>
        <p:nvSpPr>
          <p:cNvPr id="4" name="TextBox 3"/>
          <p:cNvSpPr txBox="1"/>
          <p:nvPr/>
        </p:nvSpPr>
        <p:spPr>
          <a:xfrm>
            <a:off x="1600200" y="381000"/>
            <a:ext cx="6450504" cy="461665"/>
          </a:xfrm>
          <a:prstGeom prst="rect">
            <a:avLst/>
          </a:prstGeom>
          <a:noFill/>
        </p:spPr>
        <p:txBody>
          <a:bodyPr wrap="none" rtlCol="0">
            <a:spAutoFit/>
          </a:bodyPr>
          <a:lstStyle/>
          <a:p>
            <a:r>
              <a:rPr lang="en-US" sz="2400" b="1" u="sng" dirty="0" smtClean="0"/>
              <a:t>Run 12 projection for √s = 200 GeV/n </a:t>
            </a:r>
            <a:r>
              <a:rPr lang="en-US" sz="2400" b="1" u="sng" dirty="0" err="1" smtClean="0"/>
              <a:t>CuAu</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2670408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73162"/>
            <a:ext cx="7072313"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781800" y="4276725"/>
            <a:ext cx="2191626" cy="369332"/>
          </a:xfrm>
          <a:prstGeom prst="rect">
            <a:avLst/>
          </a:prstGeom>
          <a:noFill/>
        </p:spPr>
        <p:txBody>
          <a:bodyPr wrap="none" rtlCol="0">
            <a:spAutoFit/>
          </a:bodyPr>
          <a:lstStyle/>
          <a:p>
            <a:r>
              <a:rPr lang="en-US" dirty="0" smtClean="0"/>
              <a:t>~6 x 10</a:t>
            </a:r>
            <a:r>
              <a:rPr lang="en-US" baseline="30000" dirty="0" smtClean="0"/>
              <a:t>8 </a:t>
            </a:r>
            <a:r>
              <a:rPr lang="en-US" dirty="0" smtClean="0"/>
              <a:t>ions/bunch</a:t>
            </a:r>
            <a:endParaRPr lang="en-US" dirty="0"/>
          </a:p>
        </p:txBody>
      </p:sp>
      <p:cxnSp>
        <p:nvCxnSpPr>
          <p:cNvPr id="4" name="Straight Arrow Connector 3"/>
          <p:cNvCxnSpPr/>
          <p:nvPr/>
        </p:nvCxnSpPr>
        <p:spPr>
          <a:xfrm flipH="1" flipV="1">
            <a:off x="7086600" y="40386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2057400" y="4800600"/>
            <a:ext cx="4572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86000" y="5895975"/>
            <a:ext cx="2191626" cy="369332"/>
          </a:xfrm>
          <a:prstGeom prst="rect">
            <a:avLst/>
          </a:prstGeom>
          <a:noFill/>
        </p:spPr>
        <p:txBody>
          <a:bodyPr wrap="none" rtlCol="0">
            <a:spAutoFit/>
          </a:bodyPr>
          <a:lstStyle/>
          <a:p>
            <a:r>
              <a:rPr lang="en-US" dirty="0" smtClean="0"/>
              <a:t>~3 x 10</a:t>
            </a:r>
            <a:r>
              <a:rPr lang="en-US" baseline="30000" dirty="0" smtClean="0"/>
              <a:t>8 </a:t>
            </a:r>
            <a:r>
              <a:rPr lang="en-US" dirty="0" smtClean="0"/>
              <a:t>ions/bunch</a:t>
            </a:r>
            <a:endParaRPr lang="en-US" dirty="0"/>
          </a:p>
        </p:txBody>
      </p:sp>
      <p:sp>
        <p:nvSpPr>
          <p:cNvPr id="10" name="TextBox 9"/>
          <p:cNvSpPr txBox="1"/>
          <p:nvPr/>
        </p:nvSpPr>
        <p:spPr>
          <a:xfrm>
            <a:off x="6568600" y="3162300"/>
            <a:ext cx="2404826" cy="369332"/>
          </a:xfrm>
          <a:prstGeom prst="rect">
            <a:avLst/>
          </a:prstGeom>
          <a:noFill/>
        </p:spPr>
        <p:txBody>
          <a:bodyPr wrap="none" rtlCol="0">
            <a:spAutoFit/>
          </a:bodyPr>
          <a:lstStyle/>
          <a:p>
            <a:r>
              <a:rPr lang="en-US" dirty="0" smtClean="0"/>
              <a:t>~8.5 x 10</a:t>
            </a:r>
            <a:r>
              <a:rPr lang="en-US" baseline="30000" dirty="0" smtClean="0"/>
              <a:t>8</a:t>
            </a:r>
            <a:r>
              <a:rPr lang="en-US" dirty="0"/>
              <a:t> </a:t>
            </a:r>
            <a:r>
              <a:rPr lang="en-US" dirty="0" smtClean="0"/>
              <a:t>ions/bunch</a:t>
            </a:r>
            <a:endParaRPr lang="en-US" dirty="0"/>
          </a:p>
        </p:txBody>
      </p:sp>
      <p:cxnSp>
        <p:nvCxnSpPr>
          <p:cNvPr id="12" name="Straight Arrow Connector 11"/>
          <p:cNvCxnSpPr/>
          <p:nvPr/>
        </p:nvCxnSpPr>
        <p:spPr>
          <a:xfrm flipH="1" flipV="1">
            <a:off x="7086600" y="2895600"/>
            <a:ext cx="242888" cy="247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219200" y="457200"/>
            <a:ext cx="3571812" cy="369332"/>
          </a:xfrm>
          <a:prstGeom prst="rect">
            <a:avLst/>
          </a:prstGeom>
          <a:noFill/>
        </p:spPr>
        <p:txBody>
          <a:bodyPr wrap="none" rtlCol="0">
            <a:spAutoFit/>
          </a:bodyPr>
          <a:lstStyle/>
          <a:p>
            <a:r>
              <a:rPr lang="en-US" dirty="0" smtClean="0"/>
              <a:t>Best to date</a:t>
            </a:r>
            <a:r>
              <a:rPr lang="en-US" dirty="0" smtClean="0"/>
              <a:t> </a:t>
            </a:r>
            <a:r>
              <a:rPr lang="en-US" dirty="0" smtClean="0"/>
              <a:t>= </a:t>
            </a:r>
            <a:r>
              <a:rPr lang="en-US" dirty="0" smtClean="0"/>
              <a:t>2 x </a:t>
            </a:r>
            <a:r>
              <a:rPr lang="en-US" dirty="0" smtClean="0"/>
              <a:t>10</a:t>
            </a:r>
            <a:r>
              <a:rPr lang="en-US" baseline="30000" dirty="0" smtClean="0"/>
              <a:t>8</a:t>
            </a:r>
            <a:r>
              <a:rPr lang="en-US" dirty="0" smtClean="0"/>
              <a:t> ions/bunch</a:t>
            </a:r>
            <a:endParaRPr lang="en-US" dirty="0"/>
          </a:p>
        </p:txBody>
      </p:sp>
      <p:cxnSp>
        <p:nvCxnSpPr>
          <p:cNvPr id="5" name="Straight Connector 4"/>
          <p:cNvCxnSpPr/>
          <p:nvPr/>
        </p:nvCxnSpPr>
        <p:spPr>
          <a:xfrm>
            <a:off x="5562600" y="3019425"/>
            <a:ext cx="0" cy="1857375"/>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4583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342" y="220363"/>
            <a:ext cx="8686800" cy="638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891312" y="5221224"/>
            <a:ext cx="78486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891312" y="4910328"/>
            <a:ext cx="78486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487400" y="5264396"/>
            <a:ext cx="3561616" cy="369332"/>
          </a:xfrm>
          <a:prstGeom prst="rect">
            <a:avLst/>
          </a:prstGeom>
          <a:noFill/>
        </p:spPr>
        <p:txBody>
          <a:bodyPr wrap="none" rtlCol="0">
            <a:spAutoFit/>
          </a:bodyPr>
          <a:lstStyle/>
          <a:p>
            <a:r>
              <a:rPr lang="en-US" dirty="0" smtClean="0"/>
              <a:t>ion intensity minimum 111x6x10</a:t>
            </a:r>
            <a:r>
              <a:rPr lang="en-US" baseline="30000" dirty="0" smtClean="0"/>
              <a:t>8</a:t>
            </a:r>
            <a:endParaRPr lang="en-US" baseline="30000" dirty="0"/>
          </a:p>
        </p:txBody>
      </p:sp>
      <p:sp>
        <p:nvSpPr>
          <p:cNvPr id="7" name="TextBox 6"/>
          <p:cNvSpPr txBox="1"/>
          <p:nvPr/>
        </p:nvSpPr>
        <p:spPr>
          <a:xfrm>
            <a:off x="5341327" y="4460759"/>
            <a:ext cx="3818096" cy="369332"/>
          </a:xfrm>
          <a:prstGeom prst="rect">
            <a:avLst/>
          </a:prstGeom>
          <a:noFill/>
        </p:spPr>
        <p:txBody>
          <a:bodyPr wrap="none" rtlCol="0">
            <a:spAutoFit/>
          </a:bodyPr>
          <a:lstStyle/>
          <a:p>
            <a:r>
              <a:rPr lang="en-US" dirty="0" smtClean="0"/>
              <a:t>ion intensity maximum 111x8.5x10</a:t>
            </a:r>
            <a:r>
              <a:rPr lang="en-US" baseline="30000" dirty="0" smtClean="0"/>
              <a:t>8</a:t>
            </a:r>
            <a:endParaRPr lang="en-US" baseline="30000" dirty="0"/>
          </a:p>
        </p:txBody>
      </p:sp>
      <p:sp>
        <p:nvSpPr>
          <p:cNvPr id="6" name="Rectangle 5"/>
          <p:cNvSpPr/>
          <p:nvPr/>
        </p:nvSpPr>
        <p:spPr>
          <a:xfrm>
            <a:off x="990600" y="990600"/>
            <a:ext cx="7650024" cy="304800"/>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181600" y="265628"/>
            <a:ext cx="3459024" cy="369332"/>
          </a:xfrm>
          <a:prstGeom prst="rect">
            <a:avLst/>
          </a:prstGeom>
          <a:noFill/>
        </p:spPr>
        <p:txBody>
          <a:bodyPr wrap="none" rtlCol="0">
            <a:spAutoFit/>
          </a:bodyPr>
          <a:lstStyle/>
          <a:p>
            <a:r>
              <a:rPr lang="en-US" dirty="0" smtClean="0"/>
              <a:t>Transverse emittance projection</a:t>
            </a:r>
            <a:endParaRPr lang="en-US" dirty="0"/>
          </a:p>
        </p:txBody>
      </p:sp>
      <p:cxnSp>
        <p:nvCxnSpPr>
          <p:cNvPr id="9" name="Straight Arrow Connector 8"/>
          <p:cNvCxnSpPr/>
          <p:nvPr/>
        </p:nvCxnSpPr>
        <p:spPr>
          <a:xfrm flipH="1">
            <a:off x="5334000" y="533400"/>
            <a:ext cx="228600" cy="45720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1"/>
          </p:cNvCxnSpPr>
          <p:nvPr/>
        </p:nvCxnSpPr>
        <p:spPr>
          <a:xfrm flipH="1">
            <a:off x="5172075" y="4645425"/>
            <a:ext cx="169252" cy="282357"/>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5317294" y="5220462"/>
            <a:ext cx="233372" cy="22860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81342" y="6297074"/>
            <a:ext cx="3225563" cy="307777"/>
          </a:xfrm>
          <a:prstGeom prst="rect">
            <a:avLst/>
          </a:prstGeom>
          <a:noFill/>
        </p:spPr>
        <p:txBody>
          <a:bodyPr wrap="none" rtlCol="0">
            <a:spAutoFit/>
          </a:bodyPr>
          <a:lstStyle/>
          <a:p>
            <a:r>
              <a:rPr lang="en-US" sz="1400" dirty="0" smtClean="0"/>
              <a:t>84/84bunches – 2.0/1.7 x 10</a:t>
            </a:r>
            <a:r>
              <a:rPr lang="en-US" sz="1400" baseline="30000" dirty="0" smtClean="0"/>
              <a:t>8</a:t>
            </a:r>
            <a:r>
              <a:rPr lang="en-US" sz="1400" dirty="0" smtClean="0"/>
              <a:t> U/bunch</a:t>
            </a:r>
            <a:endParaRPr lang="en-US" sz="1400" dirty="0"/>
          </a:p>
        </p:txBody>
      </p:sp>
      <p:cxnSp>
        <p:nvCxnSpPr>
          <p:cNvPr id="26" name="Straight Arrow Connector 25"/>
          <p:cNvCxnSpPr>
            <a:stCxn id="24" idx="0"/>
          </p:cNvCxnSpPr>
          <p:nvPr/>
        </p:nvCxnSpPr>
        <p:spPr>
          <a:xfrm flipH="1" flipV="1">
            <a:off x="1524000" y="5791201"/>
            <a:ext cx="270124" cy="50587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1960" y="143946"/>
            <a:ext cx="3647152" cy="369332"/>
          </a:xfrm>
          <a:prstGeom prst="rect">
            <a:avLst/>
          </a:prstGeom>
          <a:solidFill>
            <a:schemeClr val="bg1"/>
          </a:solidFill>
        </p:spPr>
        <p:txBody>
          <a:bodyPr wrap="none" rtlCol="0">
            <a:spAutoFit/>
          </a:bodyPr>
          <a:lstStyle/>
          <a:p>
            <a:r>
              <a:rPr lang="en-US" dirty="0" smtClean="0"/>
              <a:t>Setup Store, no rebucketing yet…</a:t>
            </a:r>
            <a:endParaRPr lang="en-US" dirty="0"/>
          </a:p>
        </p:txBody>
      </p:sp>
      <p:sp>
        <p:nvSpPr>
          <p:cNvPr id="29" name="TextBox 28"/>
          <p:cNvSpPr txBox="1"/>
          <p:nvPr/>
        </p:nvSpPr>
        <p:spPr>
          <a:xfrm>
            <a:off x="7415396" y="6604851"/>
            <a:ext cx="1078693" cy="276999"/>
          </a:xfrm>
          <a:prstGeom prst="rect">
            <a:avLst/>
          </a:prstGeom>
          <a:noFill/>
        </p:spPr>
        <p:txBody>
          <a:bodyPr wrap="none" rtlCol="0">
            <a:spAutoFit/>
          </a:bodyPr>
          <a:lstStyle/>
          <a:p>
            <a:r>
              <a:rPr lang="en-US" sz="1200" dirty="0" smtClean="0"/>
              <a:t>23 April 2012</a:t>
            </a:r>
            <a:endParaRPr lang="en-US" sz="1200" dirty="0"/>
          </a:p>
        </p:txBody>
      </p:sp>
    </p:spTree>
    <p:extLst>
      <p:ext uri="{BB962C8B-B14F-4D97-AF65-F5344CB8AC3E}">
        <p14:creationId xmlns:p14="http://schemas.microsoft.com/office/powerpoint/2010/main" val="9447497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128645</TotalTime>
  <Words>1361</Words>
  <Application>Microsoft Office PowerPoint</Application>
  <PresentationFormat>On-screen Show (4:3)</PresentationFormat>
  <Paragraphs>207</Paragraphs>
  <Slides>70</Slides>
  <Notes>0</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Office Theme</vt:lpstr>
      <vt:lpstr>PowerPoint Presentation</vt:lpstr>
      <vt:lpstr>Run 12 Plan based on 20 weeks cryo operation 23 week schedule based on 4/10/12 Vigdor guidance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 10 Au-Au Goals</dc:title>
  <dc:creator>Pile, Philip H</dc:creator>
  <cp:lastModifiedBy>AutoBVT</cp:lastModifiedBy>
  <cp:revision>547</cp:revision>
  <cp:lastPrinted>2012-04-24T14:00:46Z</cp:lastPrinted>
  <dcterms:created xsi:type="dcterms:W3CDTF">2012-04-17T17:11:00Z</dcterms:created>
  <dcterms:modified xsi:type="dcterms:W3CDTF">2012-04-24T16:09:20Z</dcterms:modified>
</cp:coreProperties>
</file>