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58" r:id="rId2"/>
    <p:sldId id="468" r:id="rId3"/>
    <p:sldId id="451" r:id="rId4"/>
    <p:sldId id="452" r:id="rId5"/>
    <p:sldId id="471" r:id="rId6"/>
    <p:sldId id="470" r:id="rId7"/>
    <p:sldId id="469" r:id="rId8"/>
    <p:sldId id="462" r:id="rId9"/>
    <p:sldId id="467" r:id="rId10"/>
    <p:sldId id="461" r:id="rId11"/>
    <p:sldId id="456" r:id="rId12"/>
    <p:sldId id="447" r:id="rId13"/>
    <p:sldId id="460" r:id="rId14"/>
    <p:sldId id="463" r:id="rId15"/>
    <p:sldId id="465" r:id="rId16"/>
    <p:sldId id="345" r:id="rId17"/>
    <p:sldId id="455" r:id="rId18"/>
    <p:sldId id="453" r:id="rId19"/>
    <p:sldId id="454" r:id="rId2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1/24/2012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1/24/2012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1/24/2012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1/24/2012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1/24/2012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24 Jan 2012  (5</a:t>
            </a:r>
            <a:r>
              <a:rPr lang="en-US" baseline="30000" dirty="0" smtClean="0">
                <a:solidFill>
                  <a:schemeClr val="tx1"/>
                </a:solidFill>
              </a:rPr>
              <a:t>th</a:t>
            </a:r>
            <a:r>
              <a:rPr lang="en-US" dirty="0" smtClean="0">
                <a:solidFill>
                  <a:schemeClr val="tx1"/>
                </a:solidFill>
              </a:rPr>
              <a:t> meeting)</a:t>
            </a:r>
          </a:p>
          <a:p>
            <a:endParaRPr lang="en-US" dirty="0" smtClean="0">
              <a:solidFill>
                <a:schemeClr val="tx1"/>
              </a:solidFill>
            </a:endParaRPr>
          </a:p>
          <a:p>
            <a:r>
              <a:rPr lang="en-US" dirty="0" smtClean="0">
                <a:solidFill>
                  <a:schemeClr val="tx1"/>
                </a:solidFill>
              </a:rPr>
              <a:t>Agenda:  </a:t>
            </a:r>
          </a:p>
          <a:p>
            <a:pPr marL="342900" indent="-342900">
              <a:buFont typeface="Arial" pitchFamily="34" charset="0"/>
              <a:buChar char="•"/>
            </a:pPr>
            <a:r>
              <a:rPr lang="en-US" dirty="0" smtClean="0">
                <a:solidFill>
                  <a:schemeClr val="tx1"/>
                </a:solidFill>
              </a:rPr>
              <a:t>G</a:t>
            </a:r>
            <a:r>
              <a:rPr lang="en-US" dirty="0" smtClean="0">
                <a:solidFill>
                  <a:schemeClr val="tx1"/>
                </a:solidFill>
                <a:latin typeface="Symbol" pitchFamily="18" charset="2"/>
              </a:rPr>
              <a:t>g</a:t>
            </a:r>
            <a:r>
              <a:rPr lang="en-US" dirty="0" smtClean="0">
                <a:solidFill>
                  <a:schemeClr val="tx1"/>
                </a:solidFill>
              </a:rPr>
              <a:t> for 100 </a:t>
            </a:r>
            <a:r>
              <a:rPr lang="en-US" dirty="0" err="1" smtClean="0">
                <a:solidFill>
                  <a:schemeClr val="tx1"/>
                </a:solidFill>
              </a:rPr>
              <a:t>GeV</a:t>
            </a:r>
            <a:r>
              <a:rPr lang="en-US" dirty="0" smtClean="0">
                <a:solidFill>
                  <a:schemeClr val="tx1"/>
                </a:solidFill>
              </a:rPr>
              <a:t> </a:t>
            </a:r>
            <a:r>
              <a:rPr lang="en-US" dirty="0" err="1" smtClean="0">
                <a:solidFill>
                  <a:schemeClr val="tx1"/>
                </a:solidFill>
              </a:rPr>
              <a:t>pp</a:t>
            </a:r>
            <a:r>
              <a:rPr lang="en-US" dirty="0" smtClean="0">
                <a:solidFill>
                  <a:schemeClr val="tx1"/>
                </a:solidFill>
              </a:rPr>
              <a:t> run</a:t>
            </a:r>
          </a:p>
          <a:p>
            <a:pPr marL="342900" indent="-342900">
              <a:buFont typeface="Arial" pitchFamily="34" charset="0"/>
              <a:buChar char="•"/>
            </a:pPr>
            <a:r>
              <a:rPr lang="en-US" dirty="0" smtClean="0">
                <a:solidFill>
                  <a:schemeClr val="tx1"/>
                </a:solidFill>
              </a:rPr>
              <a:t>100 </a:t>
            </a:r>
            <a:r>
              <a:rPr lang="en-US" dirty="0" err="1" smtClean="0">
                <a:solidFill>
                  <a:schemeClr val="tx1"/>
                </a:solidFill>
              </a:rPr>
              <a:t>GeV</a:t>
            </a:r>
            <a:r>
              <a:rPr lang="en-US" dirty="0" smtClean="0">
                <a:solidFill>
                  <a:schemeClr val="tx1"/>
                </a:solidFill>
              </a:rPr>
              <a:t> </a:t>
            </a:r>
            <a:r>
              <a:rPr lang="en-US" dirty="0" err="1" smtClean="0">
                <a:solidFill>
                  <a:schemeClr val="tx1"/>
                </a:solidFill>
              </a:rPr>
              <a:t>pp</a:t>
            </a:r>
            <a:r>
              <a:rPr lang="en-US" dirty="0" smtClean="0">
                <a:solidFill>
                  <a:schemeClr val="tx1"/>
                </a:solidFill>
              </a:rPr>
              <a:t> </a:t>
            </a:r>
            <a:r>
              <a:rPr lang="en-US" dirty="0" err="1" smtClean="0">
                <a:solidFill>
                  <a:schemeClr val="tx1"/>
                </a:solidFill>
              </a:rPr>
              <a:t>Lumi</a:t>
            </a:r>
            <a:r>
              <a:rPr lang="en-US" dirty="0" smtClean="0">
                <a:solidFill>
                  <a:schemeClr val="tx1"/>
                </a:solidFill>
              </a:rPr>
              <a:t> Goals</a:t>
            </a:r>
          </a:p>
          <a:p>
            <a:pPr marL="342900" indent="-342900">
              <a:buFont typeface="Arial" pitchFamily="34" charset="0"/>
              <a:buChar char="•"/>
            </a:pPr>
            <a:r>
              <a:rPr lang="en-US" dirty="0" smtClean="0">
                <a:solidFill>
                  <a:schemeClr val="tx1"/>
                </a:solidFill>
              </a:rPr>
              <a:t>Power Update</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12</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dirty="0" smtClean="0"/>
              <a:t>Note physics weeks for 250 </a:t>
            </a:r>
            <a:r>
              <a:rPr lang="en-US" sz="1800" b="1" dirty="0" err="1" smtClean="0"/>
              <a:t>pp</a:t>
            </a:r>
            <a:r>
              <a:rPr lang="en-US" sz="1800" b="1" dirty="0" smtClean="0"/>
              <a:t> and HI is still to be determined</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solidFill>
                  <a:srgbClr val="000000"/>
                </a:solidFill>
              </a:rPr>
              <a:t>17 Jan, Begin cool-down to 4.5K </a:t>
            </a:r>
          </a:p>
          <a:p>
            <a:pPr eaLnBrk="1" hangingPunct="1">
              <a:lnSpc>
                <a:spcPct val="80000"/>
              </a:lnSpc>
            </a:pPr>
            <a:r>
              <a:rPr lang="en-US" sz="1600" dirty="0">
                <a:solidFill>
                  <a:srgbClr val="000000"/>
                </a:solidFill>
              </a:rPr>
              <a:t>20 Jan, Cool-down to 4.5K in </a:t>
            </a:r>
            <a:r>
              <a:rPr lang="en-US" sz="1600" dirty="0" smtClean="0">
                <a:solidFill>
                  <a:srgbClr val="000000"/>
                </a:solidFill>
              </a:rPr>
              <a:t>Blue and Yellow </a:t>
            </a:r>
            <a:r>
              <a:rPr lang="en-US" sz="1600" dirty="0">
                <a:solidFill>
                  <a:srgbClr val="000000"/>
                </a:solidFill>
              </a:rPr>
              <a:t>Ring complete, begin magnet setup</a:t>
            </a:r>
          </a:p>
          <a:p>
            <a:pPr eaLnBrk="1" hangingPunct="1">
              <a:lnSpc>
                <a:spcPct val="80000"/>
              </a:lnSpc>
            </a:pPr>
            <a:r>
              <a:rPr lang="en-US" sz="1600" dirty="0" smtClean="0">
                <a:solidFill>
                  <a:srgbClr val="000000"/>
                </a:solidFill>
              </a:rPr>
              <a:t>21-28 </a:t>
            </a:r>
            <a:r>
              <a:rPr lang="en-US" sz="1600" dirty="0">
                <a:solidFill>
                  <a:srgbClr val="000000"/>
                </a:solidFill>
              </a:rPr>
              <a:t>Jan, </a:t>
            </a:r>
            <a:r>
              <a:rPr lang="en-US" sz="1600" dirty="0" err="1" smtClean="0">
                <a:solidFill>
                  <a:srgbClr val="000000"/>
                </a:solidFill>
              </a:rPr>
              <a:t>pp</a:t>
            </a:r>
            <a:r>
              <a:rPr lang="en-US" sz="1600" dirty="0" smtClean="0">
                <a:solidFill>
                  <a:srgbClr val="000000"/>
                </a:solidFill>
              </a:rPr>
              <a:t> injection setup </a:t>
            </a:r>
          </a:p>
          <a:p>
            <a:pPr eaLnBrk="1" hangingPunct="1">
              <a:lnSpc>
                <a:spcPct val="80000"/>
              </a:lnSpc>
            </a:pPr>
            <a:r>
              <a:rPr lang="en-US" sz="1600" dirty="0" smtClean="0">
                <a:solidFill>
                  <a:srgbClr val="000000"/>
                </a:solidFill>
              </a:rPr>
              <a:t>28 Jan-3 Feb, LLRF, Ramp and store setup, begin 8 </a:t>
            </a:r>
            <a:r>
              <a:rPr lang="en-US" sz="1600" dirty="0" err="1" smtClean="0">
                <a:solidFill>
                  <a:srgbClr val="000000"/>
                </a:solidFill>
              </a:rPr>
              <a:t>hr</a:t>
            </a:r>
            <a:r>
              <a:rPr lang="en-US" sz="1600" dirty="0" smtClean="0">
                <a:solidFill>
                  <a:srgbClr val="000000"/>
                </a:solidFill>
              </a:rPr>
              <a:t>/night for experiments</a:t>
            </a:r>
            <a:endParaRPr lang="en-US" sz="1600" dirty="0">
              <a:solidFill>
                <a:srgbClr val="000000"/>
              </a:solidFill>
            </a:endParaRPr>
          </a:p>
          <a:p>
            <a:pPr eaLnBrk="1" hangingPunct="1">
              <a:lnSpc>
                <a:spcPct val="80000"/>
              </a:lnSpc>
            </a:pPr>
            <a:r>
              <a:rPr lang="en-US" sz="1600" dirty="0" smtClean="0">
                <a:solidFill>
                  <a:srgbClr val="000000"/>
                </a:solidFill>
              </a:rPr>
              <a:t>3-10 Feb, 1 </a:t>
            </a:r>
            <a:r>
              <a:rPr lang="en-US" sz="1600" dirty="0">
                <a:solidFill>
                  <a:srgbClr val="000000"/>
                </a:solidFill>
              </a:rPr>
              <a:t>week ramp-up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10 </a:t>
            </a:r>
            <a:r>
              <a:rPr lang="en-US" sz="1600" dirty="0">
                <a:solidFill>
                  <a:srgbClr val="000000"/>
                </a:solidFill>
              </a:rPr>
              <a:t>Feb, begin </a:t>
            </a:r>
            <a:r>
              <a:rPr lang="en-US" sz="1600" b="1" i="1" u="sng" dirty="0">
                <a:solidFill>
                  <a:srgbClr val="000000"/>
                </a:solidFill>
              </a:rPr>
              <a:t>4</a:t>
            </a:r>
            <a:r>
              <a:rPr lang="en-US" sz="1600" b="1" i="1" u="sng" dirty="0" smtClean="0">
                <a:solidFill>
                  <a:srgbClr val="000000"/>
                </a:solidFill>
              </a:rPr>
              <a:t> </a:t>
            </a:r>
            <a:r>
              <a:rPr lang="en-US" sz="1600" b="1" i="1" u="sng" dirty="0">
                <a:solidFill>
                  <a:srgbClr val="000000"/>
                </a:solidFill>
              </a:rPr>
              <a:t>weeks </a:t>
            </a:r>
            <a:r>
              <a:rPr lang="en-US" sz="1600" b="1" i="1" u="sng" dirty="0" err="1" smtClean="0">
                <a:solidFill>
                  <a:srgbClr val="000000"/>
                </a:solidFill>
              </a:rPr>
              <a:t>pp</a:t>
            </a:r>
            <a:r>
              <a:rPr lang="en-US" sz="1600" b="1" i="1" u="sng" dirty="0" smtClean="0">
                <a:solidFill>
                  <a:srgbClr val="000000"/>
                </a:solidFill>
              </a:rPr>
              <a:t> physics </a:t>
            </a:r>
            <a:r>
              <a:rPr lang="en-US" sz="1600" dirty="0">
                <a:solidFill>
                  <a:srgbClr val="000000"/>
                </a:solidFill>
              </a:rPr>
              <a:t>with further ramp-up</a:t>
            </a:r>
          </a:p>
          <a:p>
            <a:pPr eaLnBrk="1" hangingPunct="1">
              <a:lnSpc>
                <a:spcPct val="80000"/>
              </a:lnSpc>
            </a:pPr>
            <a:r>
              <a:rPr lang="en-US" sz="1600" dirty="0">
                <a:solidFill>
                  <a:srgbClr val="000000"/>
                </a:solidFill>
              </a:rPr>
              <a:t>9</a:t>
            </a:r>
            <a:r>
              <a:rPr lang="en-US" sz="1600" dirty="0" smtClean="0">
                <a:solidFill>
                  <a:srgbClr val="000000"/>
                </a:solidFill>
              </a:rPr>
              <a:t>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run, begin ½ week setup for √s = 500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13 </a:t>
            </a:r>
            <a:r>
              <a:rPr lang="en-US" sz="1600" dirty="0">
                <a:solidFill>
                  <a:srgbClr val="000000"/>
                </a:solidFill>
              </a:rPr>
              <a:t>March, begin 1 week ramp-up to √s = 500 </a:t>
            </a:r>
            <a:r>
              <a:rPr lang="en-US" sz="1600" dirty="0" err="1">
                <a:solidFill>
                  <a:srgbClr val="000000"/>
                </a:solidFill>
              </a:rPr>
              <a:t>GeV</a:t>
            </a:r>
            <a:r>
              <a:rPr lang="en-US" sz="1600" dirty="0">
                <a:solidFill>
                  <a:srgbClr val="000000"/>
                </a:solidFill>
              </a:rPr>
              <a:t>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20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a:t>
            </a:r>
            <a:r>
              <a:rPr lang="en-US" sz="1600" dirty="0" err="1">
                <a:solidFill>
                  <a:srgbClr val="000000"/>
                </a:solidFill>
              </a:rPr>
              <a:t>GeV</a:t>
            </a: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a:t>
            </a:r>
            <a:r>
              <a:rPr lang="en-US" sz="1600" dirty="0" err="1">
                <a:solidFill>
                  <a:srgbClr val="000000"/>
                </a:solidFill>
              </a:rPr>
              <a:t>GeV</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1 </a:t>
            </a:r>
            <a:r>
              <a:rPr lang="en-US" sz="1600" dirty="0">
                <a:solidFill>
                  <a:srgbClr val="000000"/>
                </a:solidFill>
              </a:rPr>
              <a:t>May, begin </a:t>
            </a:r>
            <a:r>
              <a:rPr lang="en-US" sz="1600" b="1" i="1" u="sng" dirty="0" smtClean="0">
                <a:solidFill>
                  <a:srgbClr val="000000"/>
                </a:solidFill>
              </a:rPr>
              <a:t>4.5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4.5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1981200" y="6292334"/>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130717" cy="923330"/>
          </a:xfrm>
          <a:prstGeom prst="rect">
            <a:avLst/>
          </a:prstGeom>
          <a:noFill/>
        </p:spPr>
        <p:txBody>
          <a:bodyPr wrap="none" rtlCol="0">
            <a:spAutoFit/>
          </a:bodyPr>
          <a:lstStyle/>
          <a:p>
            <a:r>
              <a:rPr lang="en-US" dirty="0" smtClean="0"/>
              <a:t>STAR </a:t>
            </a:r>
            <a:r>
              <a:rPr lang="en-US" dirty="0" smtClean="0"/>
              <a:t>Goal:      ___ pb-1 delivered with ___ % polarization</a:t>
            </a:r>
            <a:endParaRPr lang="en-US" dirty="0" smtClean="0"/>
          </a:p>
          <a:p>
            <a:r>
              <a:rPr lang="en-US" dirty="0" smtClean="0"/>
              <a:t>PHENIX </a:t>
            </a:r>
            <a:r>
              <a:rPr lang="en-US" dirty="0"/>
              <a:t>Goal:  ___ pb-1 delivered </a:t>
            </a:r>
            <a:r>
              <a:rPr lang="en-US" dirty="0" smtClean="0"/>
              <a:t>with </a:t>
            </a:r>
            <a:r>
              <a:rPr lang="en-US" dirty="0"/>
              <a:t>___ %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7200" y="609600"/>
            <a:ext cx="2044149" cy="369332"/>
          </a:xfrm>
          <a:prstGeom prst="rect">
            <a:avLst/>
          </a:prstGeom>
          <a:noFill/>
        </p:spPr>
        <p:txBody>
          <a:bodyPr wrap="none" rtlCol="0">
            <a:spAutoFit/>
          </a:bodyPr>
          <a:lstStyle/>
          <a:p>
            <a:r>
              <a:rPr lang="en-US" dirty="0" smtClean="0"/>
              <a:t>As of 23 Jan 2012</a:t>
            </a:r>
            <a:endParaRPr lang="en-US" dirty="0"/>
          </a:p>
        </p:txBody>
      </p:sp>
    </p:spTree>
    <p:extLst>
      <p:ext uri="{BB962C8B-B14F-4D97-AF65-F5344CB8AC3E}">
        <p14:creationId xmlns:p14="http://schemas.microsoft.com/office/powerpoint/2010/main" val="327980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0" y="609600"/>
            <a:ext cx="2044149" cy="369332"/>
          </a:xfrm>
          <a:prstGeom prst="rect">
            <a:avLst/>
          </a:prstGeom>
          <a:noFill/>
        </p:spPr>
        <p:txBody>
          <a:bodyPr wrap="none" rtlCol="0">
            <a:spAutoFit/>
          </a:bodyPr>
          <a:lstStyle/>
          <a:p>
            <a:r>
              <a:rPr lang="en-US" dirty="0" smtClean="0"/>
              <a:t>As of 23 Jan 2012</a:t>
            </a:r>
            <a:endParaRPr lang="en-US" dirty="0"/>
          </a:p>
        </p:txBody>
      </p:sp>
    </p:spTree>
    <p:extLst>
      <p:ext uri="{BB962C8B-B14F-4D97-AF65-F5344CB8AC3E}">
        <p14:creationId xmlns:p14="http://schemas.microsoft.com/office/powerpoint/2010/main" val="24203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7036926" cy="369332"/>
          </a:xfrm>
          <a:prstGeom prst="rect">
            <a:avLst/>
          </a:prstGeom>
          <a:noFill/>
        </p:spPr>
        <p:txBody>
          <a:bodyPr wrap="none" rtlCol="0">
            <a:spAutoFit/>
          </a:bodyPr>
          <a:lstStyle/>
          <a:p>
            <a:r>
              <a:rPr lang="en-US" dirty="0" smtClean="0"/>
              <a:t>$ in BNL Balanced Billing Bank for FY12 (through Dec) = +$1,026K</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76925</TotalTime>
  <Words>489</Words>
  <Application>Microsoft Office PowerPoint</Application>
  <PresentationFormat>On-screen Show (4:3)</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Run 12 Plan based on 20 weeks cryo operation –an example 20 week schedule based on Vincent’s pp start-up plan* Note physics weeks for 250 pp and HI is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386</cp:revision>
  <cp:lastPrinted>2011-12-05T18:28:09Z</cp:lastPrinted>
  <dcterms:created xsi:type="dcterms:W3CDTF">2010-05-18T15:33:59Z</dcterms:created>
  <dcterms:modified xsi:type="dcterms:W3CDTF">2012-01-24T16:41:40Z</dcterms:modified>
</cp:coreProperties>
</file>