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458" r:id="rId2"/>
    <p:sldId id="451" r:id="rId3"/>
    <p:sldId id="477" r:id="rId4"/>
    <p:sldId id="476" r:id="rId5"/>
    <p:sldId id="480" r:id="rId6"/>
    <p:sldId id="487" r:id="rId7"/>
    <p:sldId id="462" r:id="rId8"/>
    <p:sldId id="467" r:id="rId9"/>
    <p:sldId id="470" r:id="rId10"/>
    <p:sldId id="469" r:id="rId11"/>
    <p:sldId id="471" r:id="rId12"/>
    <p:sldId id="461" r:id="rId13"/>
    <p:sldId id="481" r:id="rId14"/>
    <p:sldId id="483" r:id="rId15"/>
    <p:sldId id="484" r:id="rId16"/>
    <p:sldId id="485" r:id="rId17"/>
    <p:sldId id="486" r:id="rId18"/>
    <p:sldId id="479" r:id="rId19"/>
    <p:sldId id="475" r:id="rId20"/>
    <p:sldId id="452" r:id="rId21"/>
    <p:sldId id="474" r:id="rId22"/>
    <p:sldId id="473" r:id="rId23"/>
    <p:sldId id="472" r:id="rId24"/>
    <p:sldId id="468" r:id="rId25"/>
    <p:sldId id="456" r:id="rId26"/>
    <p:sldId id="447" r:id="rId27"/>
    <p:sldId id="460" r:id="rId28"/>
    <p:sldId id="465" r:id="rId29"/>
    <p:sldId id="345" r:id="rId30"/>
    <p:sldId id="455" r:id="rId31"/>
    <p:sldId id="453" r:id="rId32"/>
    <p:sldId id="454" r:id="rId33"/>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8950"/>
    <a:srgbClr val="FE32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90" autoAdjust="0"/>
    <p:restoredTop sz="99224" autoAdjust="0"/>
  </p:normalViewPr>
  <p:slideViewPr>
    <p:cSldViewPr>
      <p:cViewPr>
        <p:scale>
          <a:sx n="100" d="100"/>
          <a:sy n="100" d="100"/>
        </p:scale>
        <p:origin x="-888"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435" cy="464497"/>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897803" y="0"/>
            <a:ext cx="2982435" cy="464497"/>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76865FC-FA16-4127-BC52-3CCAAD81FE73}" type="datetime1">
              <a:rPr lang="en-US"/>
              <a:pPr/>
              <a:t>2/27/2012</a:t>
            </a:fld>
            <a:endParaRPr lang="en-US"/>
          </a:p>
        </p:txBody>
      </p:sp>
      <p:sp>
        <p:nvSpPr>
          <p:cNvPr id="4" name="Footer Placeholder 3"/>
          <p:cNvSpPr>
            <a:spLocks noGrp="1"/>
          </p:cNvSpPr>
          <p:nvPr>
            <p:ph type="ftr" sz="quarter" idx="2"/>
          </p:nvPr>
        </p:nvSpPr>
        <p:spPr>
          <a:xfrm>
            <a:off x="0" y="8830286"/>
            <a:ext cx="2982435" cy="464497"/>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897803" y="8830286"/>
            <a:ext cx="2982435" cy="46449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2C478F2-E0DC-4AEB-99E7-3655834E4746}" type="slidenum">
              <a:rPr lang="en-US"/>
              <a:pPr/>
              <a:t>‹#›</a:t>
            </a:fld>
            <a:endParaRPr lang="en-US"/>
          </a:p>
        </p:txBody>
      </p:sp>
    </p:spTree>
    <p:extLst>
      <p:ext uri="{BB962C8B-B14F-4D97-AF65-F5344CB8AC3E}">
        <p14:creationId xmlns:p14="http://schemas.microsoft.com/office/powerpoint/2010/main" val="310455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435" cy="464497"/>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97803" y="0"/>
            <a:ext cx="2982435" cy="464497"/>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2C4F57D1-2ADE-47E3-B3D6-8BAE658B2FCF}" type="datetime1">
              <a:rPr lang="en-US"/>
              <a:pPr/>
              <a:t>2/27/2012</a:t>
            </a:fld>
            <a:endParaRPr lang="en-US"/>
          </a:p>
        </p:txBody>
      </p:sp>
      <p:sp>
        <p:nvSpPr>
          <p:cNvPr id="4" name="Slide Image Placeholder 3"/>
          <p:cNvSpPr>
            <a:spLocks noGrp="1" noRot="1" noChangeAspect="1"/>
          </p:cNvSpPr>
          <p:nvPr>
            <p:ph type="sldImg" idx="2"/>
          </p:nvPr>
        </p:nvSpPr>
        <p:spPr>
          <a:xfrm>
            <a:off x="1119188" y="696913"/>
            <a:ext cx="4643437" cy="3484562"/>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8497" y="4415143"/>
            <a:ext cx="5506395" cy="418370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286"/>
            <a:ext cx="2982435" cy="46449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7803" y="8830286"/>
            <a:ext cx="2982435" cy="46449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3D95630-535E-4576-8F4B-39686940C8C1}" type="slidenum">
              <a:rPr lang="en-US"/>
              <a:pPr/>
              <a:t>‹#›</a:t>
            </a:fld>
            <a:endParaRPr lang="en-US"/>
          </a:p>
        </p:txBody>
      </p:sp>
    </p:spTree>
    <p:extLst>
      <p:ext uri="{BB962C8B-B14F-4D97-AF65-F5344CB8AC3E}">
        <p14:creationId xmlns:p14="http://schemas.microsoft.com/office/powerpoint/2010/main" val="3266122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6934D43-2DFA-4BDC-95D0-E8842CCFCABF}" type="datetime1">
              <a:rPr lang="en-US"/>
              <a:pPr/>
              <a:t>2/27/2012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E20F7D-4D0B-470C-847E-C51D91E6ED5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FE85A7-574C-43BD-98BB-574878E253A0}" type="datetime1">
              <a:rPr lang="en-US"/>
              <a:pPr/>
              <a:t>2/27/2012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24B6B7-C503-4C9F-8446-866C73177D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865E3D-F26F-4637-A590-FA18EDCCC27E}" type="datetime1">
              <a:rPr lang="en-US"/>
              <a:pPr/>
              <a:t>2/27/2012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142B0F-A58A-4A6B-9130-C393B636BB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C708EC-1CFB-4D7D-971F-0DF6F2B50D5E}" type="datetime1">
              <a:rPr lang="en-US"/>
              <a:pPr/>
              <a:t>2/27/2012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A7EEA8-5404-4668-90DA-17F5C19022C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EF9145B-4A9B-4E26-85E8-2AFE7E626E6E}" type="datetime1">
              <a:rPr lang="en-US"/>
              <a:pPr/>
              <a:t>2/27/2012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CB081C-A340-4C26-8166-4DA87548C93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3C4F926-9146-4D21-AEF5-EA6F6E7651C4}" type="datetime1">
              <a:rPr lang="en-US"/>
              <a:pPr/>
              <a:t>2/27/2012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F21826B-0376-4693-8FB7-FC92F240128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290B5BF-B5C8-4A19-8716-CB8B59D027E8}" type="datetime1">
              <a:rPr lang="en-US"/>
              <a:pPr/>
              <a:t>2/27/2012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A9A5366-ADF3-4A3F-BDCC-4CDC4EB34E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10F6E96-F17E-4058-A11D-B186BC717643}" type="datetime1">
              <a:rPr lang="en-US"/>
              <a:pPr/>
              <a:t>2/27/2012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B297F53-1018-429D-88E8-C26DF41DDC1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13E7AE1-C80B-4A1C-8B5F-D8EAE553DFC5}" type="datetime1">
              <a:rPr lang="en-US"/>
              <a:pPr/>
              <a:t>2/27/2012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752BB0E-9316-47C0-974F-048E4D4154A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AC727C9-EAA3-4064-955A-C444A064FA90}" type="datetime1">
              <a:rPr lang="en-US"/>
              <a:pPr/>
              <a:t>2/27/2012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3EF80F-D752-436C-AE51-568B3BE59D6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372A08F-25BF-4073-BE53-FD37DC789D9D}" type="datetime1">
              <a:rPr lang="en-US"/>
              <a:pPr/>
              <a:t>2/27/2012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D75C4D-70A0-400F-B7C6-8799D30E15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E23021B0-8B15-458B-88E7-CF59F64B3D54}" type="datetime1">
              <a:rPr lang="en-US"/>
              <a:pPr/>
              <a:t>2/27/2012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6A50E933-118C-4419-8E88-B0572040E5B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a:xfrm>
            <a:off x="533400" y="2819400"/>
            <a:ext cx="8229600" cy="3886200"/>
          </a:xfrm>
        </p:spPr>
        <p:txBody>
          <a:bodyPr/>
          <a:lstStyle/>
          <a:p>
            <a:r>
              <a:rPr lang="en-US" sz="2800" b="1" dirty="0">
                <a:solidFill>
                  <a:schemeClr val="tx1"/>
                </a:solidFill>
              </a:rPr>
              <a:t>Run 12 RHIC Machine/Experiments </a:t>
            </a:r>
            <a:r>
              <a:rPr lang="en-US" sz="2800" b="1" dirty="0" smtClean="0">
                <a:solidFill>
                  <a:schemeClr val="tx1"/>
                </a:solidFill>
              </a:rPr>
              <a:t>Meeting</a:t>
            </a:r>
            <a:br>
              <a:rPr lang="en-US" sz="2800" b="1" dirty="0" smtClean="0">
                <a:solidFill>
                  <a:schemeClr val="tx1"/>
                </a:solidFill>
              </a:rPr>
            </a:br>
            <a:endParaRPr lang="en-US" sz="2800" b="1" dirty="0" smtClean="0">
              <a:solidFill>
                <a:schemeClr val="tx1"/>
              </a:solidFill>
            </a:endParaRPr>
          </a:p>
          <a:p>
            <a:r>
              <a:rPr lang="en-US" dirty="0" smtClean="0">
                <a:solidFill>
                  <a:schemeClr val="tx1"/>
                </a:solidFill>
              </a:rPr>
              <a:t>28 </a:t>
            </a:r>
            <a:r>
              <a:rPr lang="en-US" dirty="0" smtClean="0">
                <a:solidFill>
                  <a:schemeClr val="tx1"/>
                </a:solidFill>
              </a:rPr>
              <a:t>Feb 2012  </a:t>
            </a:r>
            <a:endParaRPr lang="en-US" dirty="0" smtClean="0">
              <a:solidFill>
                <a:schemeClr val="tx1"/>
              </a:solidFill>
            </a:endParaRPr>
          </a:p>
          <a:p>
            <a:endParaRPr lang="en-US" dirty="0" smtClean="0">
              <a:solidFill>
                <a:schemeClr val="tx1"/>
              </a:solidFill>
            </a:endParaRPr>
          </a:p>
          <a:p>
            <a:r>
              <a:rPr lang="en-US" sz="1600" b="1" u="sng" dirty="0" smtClean="0">
                <a:solidFill>
                  <a:schemeClr val="tx1"/>
                </a:solidFill>
              </a:rPr>
              <a:t>Agenda</a:t>
            </a:r>
            <a:r>
              <a:rPr lang="en-US" sz="1600" b="1" u="sng" dirty="0">
                <a:solidFill>
                  <a:schemeClr val="tx1"/>
                </a:solidFill>
              </a:rPr>
              <a:t>:</a:t>
            </a:r>
            <a:endParaRPr lang="en-US" b="1" u="sng" dirty="0">
              <a:solidFill>
                <a:schemeClr val="tx1"/>
              </a:solidFill>
            </a:endParaRPr>
          </a:p>
          <a:p>
            <a:r>
              <a:rPr lang="en-US" sz="1600" dirty="0">
                <a:solidFill>
                  <a:schemeClr val="tx1"/>
                </a:solidFill>
              </a:rPr>
              <a:t> </a:t>
            </a:r>
          </a:p>
          <a:p>
            <a:pPr marL="285750" lvl="0" indent="-285750">
              <a:buFont typeface="Arial" pitchFamily="34" charset="0"/>
              <a:buChar char="•"/>
            </a:pPr>
            <a:r>
              <a:rPr lang="en-US" sz="1600" dirty="0">
                <a:solidFill>
                  <a:schemeClr val="tx1"/>
                </a:solidFill>
              </a:rPr>
              <a:t>Discussion - when to end the 200 GeV </a:t>
            </a:r>
            <a:r>
              <a:rPr lang="en-US" sz="1600" dirty="0" err="1">
                <a:solidFill>
                  <a:schemeClr val="tx1"/>
                </a:solidFill>
              </a:rPr>
              <a:t>pp</a:t>
            </a:r>
            <a:r>
              <a:rPr lang="en-US" sz="1600" dirty="0">
                <a:solidFill>
                  <a:schemeClr val="tx1"/>
                </a:solidFill>
              </a:rPr>
              <a:t> run… presently scheduled to end early Friday morning, 9 March. (STAR, PHENIX and Machine)</a:t>
            </a:r>
          </a:p>
          <a:p>
            <a:pPr marL="742950" lvl="1" indent="-285750">
              <a:buFont typeface="Courier New" pitchFamily="49" charset="0"/>
              <a:buChar char="o"/>
            </a:pPr>
            <a:r>
              <a:rPr lang="en-US" sz="1400" dirty="0">
                <a:solidFill>
                  <a:schemeClr val="tx1"/>
                </a:solidFill>
              </a:rPr>
              <a:t>When are </a:t>
            </a:r>
            <a:r>
              <a:rPr lang="en-US" sz="1400" dirty="0" err="1">
                <a:solidFill>
                  <a:schemeClr val="tx1"/>
                </a:solidFill>
              </a:rPr>
              <a:t>Lumi</a:t>
            </a:r>
            <a:r>
              <a:rPr lang="en-US" sz="1400" dirty="0">
                <a:solidFill>
                  <a:schemeClr val="tx1"/>
                </a:solidFill>
              </a:rPr>
              <a:t> goals projected be reached.</a:t>
            </a:r>
          </a:p>
          <a:p>
            <a:pPr marL="742950" lvl="1" indent="-285750">
              <a:buFont typeface="Courier New" pitchFamily="49" charset="0"/>
              <a:buChar char="o"/>
            </a:pPr>
            <a:r>
              <a:rPr lang="en-US" sz="1400" dirty="0">
                <a:solidFill>
                  <a:schemeClr val="tx1"/>
                </a:solidFill>
              </a:rPr>
              <a:t>Special requests (low intensity run, angle scans, critical APEX studies outside of normal APEX time etc..)</a:t>
            </a:r>
          </a:p>
          <a:p>
            <a:pPr marL="742950" lvl="1" indent="-285750">
              <a:buFont typeface="Courier New" pitchFamily="49" charset="0"/>
              <a:buChar char="o"/>
            </a:pPr>
            <a:r>
              <a:rPr lang="en-US" sz="1400" dirty="0">
                <a:solidFill>
                  <a:schemeClr val="tx1"/>
                </a:solidFill>
              </a:rPr>
              <a:t>Maintenance  needs before 500 GeV run begins</a:t>
            </a:r>
          </a:p>
          <a:p>
            <a:pPr marL="742950" lvl="1" indent="-285750">
              <a:buFont typeface="Courier New" pitchFamily="49" charset="0"/>
              <a:buChar char="o"/>
            </a:pPr>
            <a:r>
              <a:rPr lang="en-US" sz="1400" dirty="0">
                <a:solidFill>
                  <a:schemeClr val="tx1"/>
                </a:solidFill>
              </a:rPr>
              <a:t>Other</a:t>
            </a:r>
          </a:p>
          <a:p>
            <a:pPr marL="285750" lvl="0" indent="-285750">
              <a:buFont typeface="Arial" pitchFamily="34" charset="0"/>
              <a:buChar char="•"/>
            </a:pPr>
            <a:r>
              <a:rPr lang="en-US" sz="1600" dirty="0">
                <a:solidFill>
                  <a:schemeClr val="tx1"/>
                </a:solidFill>
              </a:rPr>
              <a:t>Request for APEX schedule change during 500 GeV </a:t>
            </a:r>
            <a:r>
              <a:rPr lang="en-US" sz="1600" dirty="0" err="1">
                <a:solidFill>
                  <a:schemeClr val="tx1"/>
                </a:solidFill>
              </a:rPr>
              <a:t>pp</a:t>
            </a:r>
            <a:r>
              <a:rPr lang="en-US" sz="1600" dirty="0">
                <a:solidFill>
                  <a:schemeClr val="tx1"/>
                </a:solidFill>
              </a:rPr>
              <a:t> run (M. Bai)</a:t>
            </a:r>
          </a:p>
          <a:p>
            <a:pPr marL="285750" lvl="0" indent="-285750">
              <a:buFont typeface="Arial" pitchFamily="34" charset="0"/>
              <a:buChar char="•"/>
            </a:pPr>
            <a:r>
              <a:rPr lang="en-US" sz="1600" dirty="0">
                <a:solidFill>
                  <a:schemeClr val="tx1"/>
                </a:solidFill>
              </a:rPr>
              <a:t>Request from </a:t>
            </a:r>
            <a:r>
              <a:rPr lang="en-US" sz="1600" dirty="0" err="1">
                <a:solidFill>
                  <a:schemeClr val="tx1"/>
                </a:solidFill>
              </a:rPr>
              <a:t>AnDY</a:t>
            </a:r>
            <a:r>
              <a:rPr lang="en-US" sz="1600" dirty="0">
                <a:solidFill>
                  <a:schemeClr val="tx1"/>
                </a:solidFill>
              </a:rPr>
              <a:t> for 2:00 DX training/beta* development/500 GeV operation (L. Bland)</a:t>
            </a:r>
          </a:p>
          <a:p>
            <a:pPr marL="285750" lvl="0" indent="-285750">
              <a:buFont typeface="Arial" pitchFamily="34" charset="0"/>
              <a:buChar char="•"/>
            </a:pPr>
            <a:r>
              <a:rPr lang="en-US" sz="1600" dirty="0">
                <a:solidFill>
                  <a:schemeClr val="tx1"/>
                </a:solidFill>
              </a:rPr>
              <a:t>Other business (All)</a:t>
            </a: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
            </a:r>
            <a:br>
              <a:rPr lang="en-US" dirty="0" smtClean="0">
                <a:solidFill>
                  <a:schemeClr val="tx1"/>
                </a:solidFill>
              </a:rPr>
            </a:br>
            <a:endParaRPr lang="en-US" dirty="0"/>
          </a:p>
        </p:txBody>
      </p:sp>
    </p:spTree>
    <p:extLst>
      <p:ext uri="{BB962C8B-B14F-4D97-AF65-F5344CB8AC3E}">
        <p14:creationId xmlns:p14="http://schemas.microsoft.com/office/powerpoint/2010/main" val="3678402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7200" y="609600"/>
            <a:ext cx="2069797" cy="369332"/>
          </a:xfrm>
          <a:prstGeom prst="rect">
            <a:avLst/>
          </a:prstGeom>
          <a:noFill/>
        </p:spPr>
        <p:txBody>
          <a:bodyPr wrap="none" rtlCol="0">
            <a:spAutoFit/>
          </a:bodyPr>
          <a:lstStyle/>
          <a:p>
            <a:r>
              <a:rPr lang="en-US" dirty="0" smtClean="0"/>
              <a:t>As of </a:t>
            </a:r>
            <a:r>
              <a:rPr lang="en-US" dirty="0" smtClean="0"/>
              <a:t>13</a:t>
            </a:r>
            <a:r>
              <a:rPr lang="en-US" dirty="0" smtClean="0"/>
              <a:t> </a:t>
            </a:r>
            <a:r>
              <a:rPr lang="en-US" dirty="0" smtClean="0"/>
              <a:t>Feb 2012</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275" y="1319213"/>
            <a:ext cx="6011863"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382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860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05200" y="2667000"/>
            <a:ext cx="1454808" cy="369332"/>
          </a:xfrm>
          <a:prstGeom prst="rect">
            <a:avLst/>
          </a:prstGeom>
          <a:noFill/>
        </p:spPr>
        <p:txBody>
          <a:bodyPr wrap="none" rtlCol="0">
            <a:spAutoFit/>
          </a:bodyPr>
          <a:lstStyle/>
          <a:p>
            <a:r>
              <a:rPr lang="en-US" dirty="0" smtClean="0"/>
              <a:t>Other Slides</a:t>
            </a:r>
            <a:endParaRPr lang="en-US" dirty="0"/>
          </a:p>
        </p:txBody>
      </p:sp>
    </p:spTree>
    <p:extLst>
      <p:ext uri="{BB962C8B-B14F-4D97-AF65-F5344CB8AC3E}">
        <p14:creationId xmlns:p14="http://schemas.microsoft.com/office/powerpoint/2010/main" val="1541829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00584"/>
            <a:ext cx="8686800" cy="655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0" y="40243"/>
            <a:ext cx="3557384" cy="369332"/>
          </a:xfrm>
          <a:prstGeom prst="rect">
            <a:avLst/>
          </a:prstGeom>
          <a:noFill/>
        </p:spPr>
        <p:txBody>
          <a:bodyPr wrap="none" rtlCol="0">
            <a:spAutoFit/>
          </a:bodyPr>
          <a:lstStyle/>
          <a:p>
            <a:r>
              <a:rPr lang="en-US" dirty="0" smtClean="0"/>
              <a:t>Run 12 Physics Stores to </a:t>
            </a:r>
            <a:r>
              <a:rPr lang="en-US" dirty="0" smtClean="0"/>
              <a:t>28 </a:t>
            </a:r>
            <a:r>
              <a:rPr lang="en-US" dirty="0" smtClean="0"/>
              <a:t>Feb</a:t>
            </a:r>
            <a:endParaRPr lang="en-US" dirty="0"/>
          </a:p>
        </p:txBody>
      </p:sp>
      <p:cxnSp>
        <p:nvCxnSpPr>
          <p:cNvPr id="4" name="Straight Connector 3"/>
          <p:cNvCxnSpPr/>
          <p:nvPr/>
        </p:nvCxnSpPr>
        <p:spPr>
          <a:xfrm>
            <a:off x="691540" y="4114800"/>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712942" y="4848225"/>
            <a:ext cx="1455848" cy="553998"/>
          </a:xfrm>
          <a:prstGeom prst="rect">
            <a:avLst/>
          </a:prstGeom>
          <a:noFill/>
        </p:spPr>
        <p:txBody>
          <a:bodyPr wrap="none" rtlCol="0">
            <a:spAutoFit/>
          </a:bodyPr>
          <a:lstStyle/>
          <a:p>
            <a:r>
              <a:rPr lang="en-US" i="1" dirty="0" err="1" smtClean="0"/>
              <a:t>L</a:t>
            </a:r>
            <a:r>
              <a:rPr lang="en-US" baseline="-25000" dirty="0" err="1" smtClean="0"/>
              <a:t>average</a:t>
            </a:r>
            <a:r>
              <a:rPr lang="en-US" dirty="0" smtClean="0"/>
              <a:t>(max</a:t>
            </a:r>
            <a:r>
              <a:rPr lang="en-US" dirty="0" smtClean="0"/>
              <a:t>)</a:t>
            </a:r>
          </a:p>
          <a:p>
            <a:r>
              <a:rPr lang="en-US" sz="1200" dirty="0" smtClean="0"/>
              <a:t>(0.29 mb </a:t>
            </a:r>
            <a:r>
              <a:rPr lang="en-US" sz="1200" dirty="0" err="1" smtClean="0"/>
              <a:t>xsection</a:t>
            </a:r>
            <a:r>
              <a:rPr lang="en-US" sz="1200" dirty="0" smtClean="0"/>
              <a:t>)</a:t>
            </a:r>
            <a:endParaRPr lang="en-US" sz="1200" dirty="0"/>
          </a:p>
        </p:txBody>
      </p:sp>
      <p:cxnSp>
        <p:nvCxnSpPr>
          <p:cNvPr id="7" name="Straight Arrow Connector 6"/>
          <p:cNvCxnSpPr/>
          <p:nvPr/>
        </p:nvCxnSpPr>
        <p:spPr>
          <a:xfrm flipH="1" flipV="1">
            <a:off x="8610600" y="4114800"/>
            <a:ext cx="228600" cy="73342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71800" y="2142259"/>
            <a:ext cx="2709396" cy="276999"/>
          </a:xfrm>
          <a:prstGeom prst="rect">
            <a:avLst/>
          </a:prstGeom>
          <a:noFill/>
        </p:spPr>
        <p:txBody>
          <a:bodyPr wrap="none" rtlCol="0">
            <a:spAutoFit/>
          </a:bodyPr>
          <a:lstStyle/>
          <a:p>
            <a:r>
              <a:rPr lang="en-US" sz="1200" dirty="0" smtClean="0"/>
              <a:t>Absolute scale should not be trusted)</a:t>
            </a:r>
            <a:endParaRPr lang="en-US" sz="1200" dirty="0"/>
          </a:p>
        </p:txBody>
      </p:sp>
      <p:sp>
        <p:nvSpPr>
          <p:cNvPr id="10" name="Rectangle 9"/>
          <p:cNvSpPr/>
          <p:nvPr/>
        </p:nvSpPr>
        <p:spPr>
          <a:xfrm>
            <a:off x="457200" y="5217557"/>
            <a:ext cx="152400" cy="192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487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8686800" cy="461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
        <p:nvSpPr>
          <p:cNvPr id="3" name="TextBox 2"/>
          <p:cNvSpPr txBox="1"/>
          <p:nvPr/>
        </p:nvSpPr>
        <p:spPr>
          <a:xfrm>
            <a:off x="1828800" y="990600"/>
            <a:ext cx="1043876" cy="369332"/>
          </a:xfrm>
          <a:prstGeom prst="rect">
            <a:avLst/>
          </a:prstGeom>
          <a:noFill/>
        </p:spPr>
        <p:txBody>
          <a:bodyPr wrap="none" rtlCol="0">
            <a:spAutoFit/>
          </a:bodyPr>
          <a:lstStyle/>
          <a:p>
            <a:r>
              <a:rPr lang="en-US" dirty="0" smtClean="0"/>
              <a:t>PHENIX</a:t>
            </a:r>
            <a:endParaRPr lang="en-US" dirty="0"/>
          </a:p>
        </p:txBody>
      </p:sp>
      <p:sp>
        <p:nvSpPr>
          <p:cNvPr id="4" name="TextBox 3"/>
          <p:cNvSpPr txBox="1"/>
          <p:nvPr/>
        </p:nvSpPr>
        <p:spPr>
          <a:xfrm>
            <a:off x="6303501" y="990600"/>
            <a:ext cx="783099" cy="369332"/>
          </a:xfrm>
          <a:prstGeom prst="rect">
            <a:avLst/>
          </a:prstGeom>
          <a:noFill/>
        </p:spPr>
        <p:txBody>
          <a:bodyPr wrap="none" rtlCol="0">
            <a:spAutoFit/>
          </a:bodyPr>
          <a:lstStyle/>
          <a:p>
            <a:r>
              <a:rPr lang="en-US" dirty="0" smtClean="0"/>
              <a:t>STAR</a:t>
            </a:r>
            <a:endParaRPr lang="en-US" dirty="0"/>
          </a:p>
        </p:txBody>
      </p:sp>
      <p:sp>
        <p:nvSpPr>
          <p:cNvPr id="5" name="TextBox 4"/>
          <p:cNvSpPr txBox="1"/>
          <p:nvPr/>
        </p:nvSpPr>
        <p:spPr>
          <a:xfrm>
            <a:off x="4953000" y="4387334"/>
            <a:ext cx="1479892" cy="369332"/>
          </a:xfrm>
          <a:prstGeom prst="rect">
            <a:avLst/>
          </a:prstGeom>
          <a:noFill/>
        </p:spPr>
        <p:txBody>
          <a:bodyPr wrap="none" rtlCol="0">
            <a:spAutoFit/>
          </a:bodyPr>
          <a:lstStyle/>
          <a:p>
            <a:r>
              <a:rPr lang="en-US" dirty="0" smtClean="0"/>
              <a:t>ZDC Singles</a:t>
            </a:r>
            <a:endParaRPr lang="en-US" dirty="0"/>
          </a:p>
        </p:txBody>
      </p:sp>
      <p:sp>
        <p:nvSpPr>
          <p:cNvPr id="7" name="TextBox 6"/>
          <p:cNvSpPr txBox="1"/>
          <p:nvPr/>
        </p:nvSpPr>
        <p:spPr>
          <a:xfrm>
            <a:off x="506959" y="4396859"/>
            <a:ext cx="1479892" cy="369332"/>
          </a:xfrm>
          <a:prstGeom prst="rect">
            <a:avLst/>
          </a:prstGeom>
          <a:noFill/>
        </p:spPr>
        <p:txBody>
          <a:bodyPr wrap="none" rtlCol="0">
            <a:spAutoFit/>
          </a:bodyPr>
          <a:lstStyle/>
          <a:p>
            <a:r>
              <a:rPr lang="en-US" dirty="0" smtClean="0"/>
              <a:t>ZDC Singles</a:t>
            </a:r>
            <a:endParaRPr lang="en-US" dirty="0"/>
          </a:p>
        </p:txBody>
      </p:sp>
      <p:sp>
        <p:nvSpPr>
          <p:cNvPr id="6" name="TextBox 5"/>
          <p:cNvSpPr txBox="1"/>
          <p:nvPr/>
        </p:nvSpPr>
        <p:spPr>
          <a:xfrm>
            <a:off x="7086600" y="3295967"/>
            <a:ext cx="1672253" cy="369332"/>
          </a:xfrm>
          <a:prstGeom prst="rect">
            <a:avLst/>
          </a:prstGeom>
          <a:noFill/>
        </p:spPr>
        <p:txBody>
          <a:bodyPr wrap="none" rtlCol="0">
            <a:spAutoFit/>
          </a:bodyPr>
          <a:lstStyle/>
          <a:p>
            <a:r>
              <a:rPr lang="en-US" dirty="0" smtClean="0"/>
              <a:t>Protons/bunch</a:t>
            </a:r>
            <a:endParaRPr lang="en-US" dirty="0"/>
          </a:p>
        </p:txBody>
      </p:sp>
      <p:sp>
        <p:nvSpPr>
          <p:cNvPr id="9" name="TextBox 8"/>
          <p:cNvSpPr txBox="1"/>
          <p:nvPr/>
        </p:nvSpPr>
        <p:spPr>
          <a:xfrm>
            <a:off x="2671147" y="3334384"/>
            <a:ext cx="1672253" cy="369332"/>
          </a:xfrm>
          <a:prstGeom prst="rect">
            <a:avLst/>
          </a:prstGeom>
          <a:noFill/>
        </p:spPr>
        <p:txBody>
          <a:bodyPr wrap="none" rtlCol="0">
            <a:spAutoFit/>
          </a:bodyPr>
          <a:lstStyle/>
          <a:p>
            <a:r>
              <a:rPr lang="en-US" dirty="0" smtClean="0"/>
              <a:t>Protons/bunch</a:t>
            </a:r>
            <a:endParaRPr lang="en-US" dirty="0"/>
          </a:p>
        </p:txBody>
      </p:sp>
      <p:sp>
        <p:nvSpPr>
          <p:cNvPr id="8" name="TextBox 7"/>
          <p:cNvSpPr txBox="1"/>
          <p:nvPr/>
        </p:nvSpPr>
        <p:spPr>
          <a:xfrm>
            <a:off x="685800"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
        <p:nvSpPr>
          <p:cNvPr id="13" name="TextBox 12"/>
          <p:cNvSpPr txBox="1"/>
          <p:nvPr/>
        </p:nvSpPr>
        <p:spPr>
          <a:xfrm>
            <a:off x="4892944"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Tree>
    <p:extLst>
      <p:ext uri="{BB962C8B-B14F-4D97-AF65-F5344CB8AC3E}">
        <p14:creationId xmlns:p14="http://schemas.microsoft.com/office/powerpoint/2010/main" val="1809499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0975"/>
            <a:ext cx="8686800" cy="628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p14="http://schemas.microsoft.com/office/powerpoint/2010/main" val="179878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33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p14="http://schemas.microsoft.com/office/powerpoint/2010/main" val="873764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2059"/>
            <a:ext cx="8686800" cy="653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05000" y="0"/>
            <a:ext cx="6237605" cy="369332"/>
          </a:xfrm>
          <a:prstGeom prst="rect">
            <a:avLst/>
          </a:prstGeom>
          <a:noFill/>
        </p:spPr>
        <p:txBody>
          <a:bodyPr wrap="none" rtlCol="0">
            <a:spAutoFit/>
          </a:bodyPr>
          <a:lstStyle/>
          <a:p>
            <a:r>
              <a:rPr lang="en-US" dirty="0" smtClean="0"/>
              <a:t>Collision steering corrections background issues 26-27 Feb</a:t>
            </a:r>
            <a:endParaRPr lang="en-US" dirty="0"/>
          </a:p>
        </p:txBody>
      </p:sp>
      <p:sp>
        <p:nvSpPr>
          <p:cNvPr id="2" name="TextBox 1"/>
          <p:cNvSpPr txBox="1"/>
          <p:nvPr/>
        </p:nvSpPr>
        <p:spPr>
          <a:xfrm>
            <a:off x="2590800" y="4343400"/>
            <a:ext cx="1992853" cy="369332"/>
          </a:xfrm>
          <a:prstGeom prst="rect">
            <a:avLst/>
          </a:prstGeom>
          <a:noFill/>
        </p:spPr>
        <p:txBody>
          <a:bodyPr wrap="none" rtlCol="0">
            <a:spAutoFit/>
          </a:bodyPr>
          <a:lstStyle/>
          <a:p>
            <a:r>
              <a:rPr lang="en-US" dirty="0" smtClean="0"/>
              <a:t>ZDC Coincidence</a:t>
            </a:r>
            <a:endParaRPr lang="en-US" dirty="0"/>
          </a:p>
        </p:txBody>
      </p:sp>
      <p:sp>
        <p:nvSpPr>
          <p:cNvPr id="6" name="TextBox 5"/>
          <p:cNvSpPr txBox="1"/>
          <p:nvPr/>
        </p:nvSpPr>
        <p:spPr>
          <a:xfrm>
            <a:off x="2133600" y="1219200"/>
            <a:ext cx="1479892" cy="369332"/>
          </a:xfrm>
          <a:prstGeom prst="rect">
            <a:avLst/>
          </a:prstGeom>
          <a:noFill/>
        </p:spPr>
        <p:txBody>
          <a:bodyPr wrap="none" rtlCol="0">
            <a:spAutoFit/>
          </a:bodyPr>
          <a:lstStyle/>
          <a:p>
            <a:r>
              <a:rPr lang="en-US" dirty="0" smtClean="0"/>
              <a:t>ZDC Singles</a:t>
            </a:r>
            <a:endParaRPr lang="en-US" dirty="0"/>
          </a:p>
        </p:txBody>
      </p:sp>
    </p:spTree>
    <p:extLst>
      <p:ext uri="{BB962C8B-B14F-4D97-AF65-F5344CB8AC3E}">
        <p14:creationId xmlns:p14="http://schemas.microsoft.com/office/powerpoint/2010/main" val="924037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686800" cy="610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609600" y="5614416"/>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09600" y="5138928"/>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276144" y="6019800"/>
            <a:ext cx="1840568" cy="369332"/>
          </a:xfrm>
          <a:prstGeom prst="rect">
            <a:avLst/>
          </a:prstGeom>
          <a:noFill/>
        </p:spPr>
        <p:txBody>
          <a:bodyPr wrap="none" rtlCol="0">
            <a:spAutoFit/>
          </a:bodyPr>
          <a:lstStyle/>
          <a:p>
            <a:r>
              <a:rPr lang="en-US" i="1" dirty="0" err="1" smtClean="0"/>
              <a:t>L</a:t>
            </a:r>
            <a:r>
              <a:rPr lang="en-US" baseline="-25000" dirty="0" err="1" smtClean="0"/>
              <a:t>store</a:t>
            </a:r>
            <a:r>
              <a:rPr lang="en-US" baseline="-25000" dirty="0" smtClean="0"/>
              <a:t> average</a:t>
            </a:r>
            <a:r>
              <a:rPr lang="en-US" dirty="0" smtClean="0"/>
              <a:t>(max)</a:t>
            </a:r>
            <a:endParaRPr lang="en-US" dirty="0"/>
          </a:p>
        </p:txBody>
      </p:sp>
      <p:sp>
        <p:nvSpPr>
          <p:cNvPr id="7" name="TextBox 6"/>
          <p:cNvSpPr txBox="1"/>
          <p:nvPr/>
        </p:nvSpPr>
        <p:spPr>
          <a:xfrm>
            <a:off x="6789082" y="5679043"/>
            <a:ext cx="1234633" cy="369332"/>
          </a:xfrm>
          <a:prstGeom prst="rect">
            <a:avLst/>
          </a:prstGeom>
          <a:noFill/>
        </p:spPr>
        <p:txBody>
          <a:bodyPr wrap="none" rtlCol="0">
            <a:spAutoFit/>
          </a:bodyPr>
          <a:lstStyle/>
          <a:p>
            <a:r>
              <a:rPr lang="en-US" i="1" dirty="0" err="1" smtClean="0"/>
              <a:t>L</a:t>
            </a:r>
            <a:r>
              <a:rPr lang="en-US" baseline="-25000" dirty="0" err="1" smtClean="0"/>
              <a:t>peak</a:t>
            </a:r>
            <a:r>
              <a:rPr lang="en-US" dirty="0" smtClean="0"/>
              <a:t>(max)</a:t>
            </a:r>
            <a:endParaRPr lang="en-US" dirty="0"/>
          </a:p>
        </p:txBody>
      </p:sp>
      <p:cxnSp>
        <p:nvCxnSpPr>
          <p:cNvPr id="8" name="Straight Arrow Connector 7"/>
          <p:cNvCxnSpPr>
            <a:stCxn id="6" idx="1"/>
          </p:cNvCxnSpPr>
          <p:nvPr/>
        </p:nvCxnSpPr>
        <p:spPr>
          <a:xfrm flipH="1" flipV="1">
            <a:off x="6096000" y="5679043"/>
            <a:ext cx="180144" cy="52542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096000" y="5138928"/>
            <a:ext cx="783154" cy="738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95500" y="116443"/>
            <a:ext cx="3877985" cy="369332"/>
          </a:xfrm>
          <a:prstGeom prst="rect">
            <a:avLst/>
          </a:prstGeom>
          <a:noFill/>
        </p:spPr>
        <p:txBody>
          <a:bodyPr wrap="none" rtlCol="0">
            <a:spAutoFit/>
          </a:bodyPr>
          <a:lstStyle/>
          <a:p>
            <a:r>
              <a:rPr lang="en-US" dirty="0" smtClean="0"/>
              <a:t>Example -- Store 16445, Sat Feb 18</a:t>
            </a:r>
            <a:endParaRPr lang="en-US" dirty="0"/>
          </a:p>
        </p:txBody>
      </p:sp>
    </p:spTree>
    <p:extLst>
      <p:ext uri="{BB962C8B-B14F-4D97-AF65-F5344CB8AC3E}">
        <p14:creationId xmlns:p14="http://schemas.microsoft.com/office/powerpoint/2010/main" val="2110193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909638"/>
            <a:ext cx="80962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p:cNvSpPr txBox="1">
            <a:spLocks noChangeArrowheads="1"/>
          </p:cNvSpPr>
          <p:nvPr/>
        </p:nvSpPr>
        <p:spPr bwMode="auto">
          <a:xfrm>
            <a:off x="914400" y="5934075"/>
            <a:ext cx="533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Blue Jet weighted average = 55.4 ± 0.5</a:t>
            </a:r>
          </a:p>
          <a:p>
            <a:pPr eaLnBrk="1" hangingPunct="1"/>
            <a:r>
              <a:rPr lang="en-US"/>
              <a:t>Yellow Jet weighted average = 54.9 ± 0.5</a:t>
            </a:r>
          </a:p>
          <a:p>
            <a:pPr eaLnBrk="1" hangingPunct="1"/>
            <a:endParaRPr lang="en-US"/>
          </a:p>
        </p:txBody>
      </p:sp>
    </p:spTree>
    <p:extLst>
      <p:ext uri="{BB962C8B-B14F-4D97-AF65-F5344CB8AC3E}">
        <p14:creationId xmlns:p14="http://schemas.microsoft.com/office/powerpoint/2010/main" val="1295696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8686800" cy="639763"/>
          </a:xfrm>
        </p:spPr>
        <p:txBody>
          <a:bodyPr>
            <a:noAutofit/>
          </a:bodyPr>
          <a:lstStyle/>
          <a:p>
            <a:pPr eaLnBrk="1" hangingPunct="1">
              <a:defRPr/>
            </a:pPr>
            <a:r>
              <a:rPr lang="en-US" sz="1800" b="1" dirty="0" smtClean="0"/>
              <a:t>Run 12 Plan based on 20 weeks cryo operation</a:t>
            </a:r>
            <a:br>
              <a:rPr lang="en-US" sz="1800" b="1" dirty="0" smtClean="0"/>
            </a:br>
            <a:r>
              <a:rPr lang="en-US" sz="1800" b="1" dirty="0" smtClean="0"/>
              <a:t>–an example 20 week schedule based on Vincent’s </a:t>
            </a:r>
            <a:r>
              <a:rPr lang="en-US" sz="1800" b="1" dirty="0" err="1" smtClean="0"/>
              <a:t>pp</a:t>
            </a:r>
            <a:r>
              <a:rPr lang="en-US" sz="1800" b="1" dirty="0" smtClean="0"/>
              <a:t> start-up plan*</a:t>
            </a:r>
            <a:br>
              <a:rPr lang="en-US" sz="1800" b="1" dirty="0" smtClean="0"/>
            </a:br>
            <a:r>
              <a:rPr lang="en-US" sz="1800" b="1" i="1" u="sng" dirty="0" smtClean="0">
                <a:solidFill>
                  <a:srgbClr val="FF0000"/>
                </a:solidFill>
              </a:rPr>
              <a:t>Note physics weeks for 250 </a:t>
            </a:r>
            <a:r>
              <a:rPr lang="en-US" sz="1800" b="1" i="1" u="sng" dirty="0" err="1" smtClean="0">
                <a:solidFill>
                  <a:srgbClr val="FF0000"/>
                </a:solidFill>
              </a:rPr>
              <a:t>pp</a:t>
            </a:r>
            <a:r>
              <a:rPr lang="en-US" sz="1800" b="1" i="1" u="sng" dirty="0" smtClean="0">
                <a:solidFill>
                  <a:srgbClr val="FF0000"/>
                </a:solidFill>
              </a:rPr>
              <a:t> and HI are still to be determined</a:t>
            </a:r>
            <a:endParaRPr lang="en-US" sz="1800" b="1" i="1" u="sng" dirty="0" smtClean="0">
              <a:solidFill>
                <a:srgbClr val="FF0000"/>
              </a:solidFill>
              <a:sym typeface="Symbol" pitchFamily="18" charset="2"/>
            </a:endParaRPr>
          </a:p>
        </p:txBody>
      </p:sp>
      <p:sp>
        <p:nvSpPr>
          <p:cNvPr id="15363" name="Content Placeholder 2"/>
          <p:cNvSpPr>
            <a:spLocks noGrp="1"/>
          </p:cNvSpPr>
          <p:nvPr>
            <p:ph sz="half" idx="4294967295"/>
          </p:nvPr>
        </p:nvSpPr>
        <p:spPr>
          <a:xfrm>
            <a:off x="304800" y="1327666"/>
            <a:ext cx="8686800" cy="5334000"/>
          </a:xfrm>
        </p:spPr>
        <p:txBody>
          <a:bodyPr/>
          <a:lstStyle/>
          <a:p>
            <a:pPr eaLnBrk="1" hangingPunct="1">
              <a:lnSpc>
                <a:spcPct val="80000"/>
              </a:lnSpc>
              <a:buFont typeface="Arial" charset="0"/>
              <a:buNone/>
            </a:pPr>
            <a:endParaRPr lang="en-US" sz="1050" dirty="0" smtClean="0"/>
          </a:p>
          <a:p>
            <a:pPr eaLnBrk="1" hangingPunct="1">
              <a:lnSpc>
                <a:spcPct val="80000"/>
              </a:lnSpc>
            </a:pPr>
            <a:r>
              <a:rPr lang="en-US" sz="1600" b="1" dirty="0">
                <a:solidFill>
                  <a:srgbClr val="3333FF"/>
                </a:solidFill>
              </a:rPr>
              <a:t>17 Jan, Begin cool-down to 4.5K </a:t>
            </a:r>
          </a:p>
          <a:p>
            <a:pPr eaLnBrk="1" hangingPunct="1">
              <a:lnSpc>
                <a:spcPct val="80000"/>
              </a:lnSpc>
            </a:pPr>
            <a:r>
              <a:rPr lang="en-US" sz="1600" b="1" dirty="0">
                <a:solidFill>
                  <a:srgbClr val="3333FF"/>
                </a:solidFill>
              </a:rPr>
              <a:t>20 Jan, Cool-down to 4.5K in </a:t>
            </a:r>
            <a:r>
              <a:rPr lang="en-US" sz="1600" b="1" dirty="0" smtClean="0">
                <a:solidFill>
                  <a:srgbClr val="3333FF"/>
                </a:solidFill>
              </a:rPr>
              <a:t>Blue and Yellow </a:t>
            </a:r>
            <a:r>
              <a:rPr lang="en-US" sz="1600" b="1" dirty="0">
                <a:solidFill>
                  <a:srgbClr val="3333FF"/>
                </a:solidFill>
              </a:rPr>
              <a:t>Ring complete, begin magnet setup</a:t>
            </a:r>
          </a:p>
          <a:p>
            <a:pPr eaLnBrk="1" hangingPunct="1">
              <a:lnSpc>
                <a:spcPct val="80000"/>
              </a:lnSpc>
            </a:pPr>
            <a:r>
              <a:rPr lang="en-US" sz="1600" b="1" dirty="0" smtClean="0">
                <a:solidFill>
                  <a:srgbClr val="3333FF"/>
                </a:solidFill>
              </a:rPr>
              <a:t>21-28 </a:t>
            </a:r>
            <a:r>
              <a:rPr lang="en-US" sz="1600" b="1" dirty="0">
                <a:solidFill>
                  <a:srgbClr val="3333FF"/>
                </a:solidFill>
              </a:rPr>
              <a:t>Jan, </a:t>
            </a:r>
            <a:r>
              <a:rPr lang="en-US" sz="1600" b="1" dirty="0" err="1" smtClean="0">
                <a:solidFill>
                  <a:srgbClr val="3333FF"/>
                </a:solidFill>
              </a:rPr>
              <a:t>pp</a:t>
            </a:r>
            <a:r>
              <a:rPr lang="en-US" sz="1600" b="1" dirty="0" smtClean="0">
                <a:solidFill>
                  <a:srgbClr val="3333FF"/>
                </a:solidFill>
              </a:rPr>
              <a:t> injection setup </a:t>
            </a:r>
          </a:p>
          <a:p>
            <a:pPr eaLnBrk="1" hangingPunct="1">
              <a:lnSpc>
                <a:spcPct val="80000"/>
              </a:lnSpc>
            </a:pPr>
            <a:r>
              <a:rPr lang="en-US" sz="1600" b="1" dirty="0" smtClean="0">
                <a:solidFill>
                  <a:srgbClr val="3333FF"/>
                </a:solidFill>
              </a:rPr>
              <a:t>28 Jan-3 Feb, LLRF, Ramp and store setup, begin 8 </a:t>
            </a:r>
            <a:r>
              <a:rPr lang="en-US" sz="1600" b="1" dirty="0" err="1" smtClean="0">
                <a:solidFill>
                  <a:srgbClr val="3333FF"/>
                </a:solidFill>
              </a:rPr>
              <a:t>hr</a:t>
            </a:r>
            <a:r>
              <a:rPr lang="en-US" sz="1600" b="1" dirty="0" smtClean="0">
                <a:solidFill>
                  <a:srgbClr val="3333FF"/>
                </a:solidFill>
              </a:rPr>
              <a:t>/night for experiments</a:t>
            </a:r>
            <a:endParaRPr lang="en-US" sz="1600" b="1" dirty="0">
              <a:solidFill>
                <a:srgbClr val="3333FF"/>
              </a:solidFill>
            </a:endParaRPr>
          </a:p>
          <a:p>
            <a:pPr eaLnBrk="1" hangingPunct="1">
              <a:lnSpc>
                <a:spcPct val="80000"/>
              </a:lnSpc>
            </a:pPr>
            <a:r>
              <a:rPr lang="en-US" sz="1600" b="1" dirty="0" smtClean="0">
                <a:solidFill>
                  <a:srgbClr val="3333FF"/>
                </a:solidFill>
              </a:rPr>
              <a:t>3-10 Feb, 1 </a:t>
            </a:r>
            <a:r>
              <a:rPr lang="en-US" sz="1600" b="1" dirty="0">
                <a:solidFill>
                  <a:srgbClr val="3333FF"/>
                </a:solidFill>
              </a:rPr>
              <a:t>week ramp-up with 8 </a:t>
            </a:r>
            <a:r>
              <a:rPr lang="en-US" sz="1600" b="1" dirty="0" err="1">
                <a:solidFill>
                  <a:srgbClr val="3333FF"/>
                </a:solidFill>
              </a:rPr>
              <a:t>hrs</a:t>
            </a:r>
            <a:r>
              <a:rPr lang="en-US" sz="1600" b="1" dirty="0">
                <a:solidFill>
                  <a:srgbClr val="3333FF"/>
                </a:solidFill>
              </a:rPr>
              <a:t>/night for experiments</a:t>
            </a:r>
          </a:p>
          <a:p>
            <a:pPr eaLnBrk="1" hangingPunct="1">
              <a:lnSpc>
                <a:spcPct val="80000"/>
              </a:lnSpc>
            </a:pPr>
            <a:r>
              <a:rPr lang="en-US" sz="1600" b="1" dirty="0" smtClean="0">
                <a:solidFill>
                  <a:srgbClr val="3333FF"/>
                </a:solidFill>
              </a:rPr>
              <a:t>10 </a:t>
            </a:r>
            <a:r>
              <a:rPr lang="en-US" sz="1600" b="1" dirty="0">
                <a:solidFill>
                  <a:srgbClr val="3333FF"/>
                </a:solidFill>
              </a:rPr>
              <a:t>Feb, </a:t>
            </a:r>
            <a:r>
              <a:rPr lang="en-US" sz="1600" b="1" dirty="0" smtClean="0">
                <a:solidFill>
                  <a:srgbClr val="3333FF"/>
                </a:solidFill>
              </a:rPr>
              <a:t>with store # 16397,  begin </a:t>
            </a:r>
            <a:r>
              <a:rPr lang="en-US" sz="1600" b="1" i="1" u="sng" dirty="0">
                <a:solidFill>
                  <a:srgbClr val="3333FF"/>
                </a:solidFill>
              </a:rPr>
              <a:t>4</a:t>
            </a:r>
            <a:r>
              <a:rPr lang="en-US" sz="1600" b="1" i="1" u="sng" dirty="0" smtClean="0">
                <a:solidFill>
                  <a:srgbClr val="3333FF"/>
                </a:solidFill>
              </a:rPr>
              <a:t> </a:t>
            </a:r>
            <a:r>
              <a:rPr lang="en-US" sz="1600" b="1" i="1" u="sng" dirty="0">
                <a:solidFill>
                  <a:srgbClr val="3333FF"/>
                </a:solidFill>
              </a:rPr>
              <a:t>weeks </a:t>
            </a:r>
            <a:r>
              <a:rPr lang="en-US" sz="1600" b="1" i="1" u="sng" dirty="0" err="1" smtClean="0">
                <a:solidFill>
                  <a:srgbClr val="3333FF"/>
                </a:solidFill>
              </a:rPr>
              <a:t>pp</a:t>
            </a:r>
            <a:r>
              <a:rPr lang="en-US" sz="1600" b="1" i="1" u="sng" dirty="0" smtClean="0">
                <a:solidFill>
                  <a:srgbClr val="3333FF"/>
                </a:solidFill>
              </a:rPr>
              <a:t> physics </a:t>
            </a:r>
            <a:r>
              <a:rPr lang="en-US" sz="1600" b="1" dirty="0">
                <a:solidFill>
                  <a:srgbClr val="3333FF"/>
                </a:solidFill>
              </a:rPr>
              <a:t>with further </a:t>
            </a:r>
            <a:r>
              <a:rPr lang="en-US" sz="1600" b="1" dirty="0" smtClean="0">
                <a:solidFill>
                  <a:srgbClr val="3333FF"/>
                </a:solidFill>
              </a:rPr>
              <a:t>ramp-up</a:t>
            </a:r>
          </a:p>
          <a:p>
            <a:pPr eaLnBrk="1" hangingPunct="1">
              <a:lnSpc>
                <a:spcPct val="80000"/>
              </a:lnSpc>
            </a:pPr>
            <a:r>
              <a:rPr lang="en-US" sz="1600" b="1" dirty="0" smtClean="0">
                <a:solidFill>
                  <a:srgbClr val="3333FF"/>
                </a:solidFill>
              </a:rPr>
              <a:t>16 Feb, 24/7 stores </a:t>
            </a:r>
            <a:r>
              <a:rPr lang="en-US" sz="1600" b="1" dirty="0" smtClean="0">
                <a:solidFill>
                  <a:srgbClr val="3333FF"/>
                </a:solidFill>
              </a:rPr>
              <a:t>begin</a:t>
            </a:r>
          </a:p>
          <a:p>
            <a:pPr eaLnBrk="1" hangingPunct="1">
              <a:lnSpc>
                <a:spcPct val="80000"/>
              </a:lnSpc>
            </a:pPr>
            <a:r>
              <a:rPr lang="en-US" sz="1600" b="1" i="1" u="sng" dirty="0" smtClean="0">
                <a:solidFill>
                  <a:srgbClr val="C00000"/>
                </a:solidFill>
              </a:rPr>
              <a:t>Today – 28 Feb</a:t>
            </a:r>
            <a:endParaRPr lang="en-US" sz="1600" b="1" i="1" u="sng" dirty="0">
              <a:solidFill>
                <a:srgbClr val="C00000"/>
              </a:solidFill>
            </a:endParaRPr>
          </a:p>
          <a:p>
            <a:pPr eaLnBrk="1" hangingPunct="1">
              <a:lnSpc>
                <a:spcPct val="80000"/>
              </a:lnSpc>
            </a:pPr>
            <a:r>
              <a:rPr lang="en-US" sz="1600" dirty="0">
                <a:solidFill>
                  <a:srgbClr val="000000"/>
                </a:solidFill>
              </a:rPr>
              <a:t>9</a:t>
            </a:r>
            <a:r>
              <a:rPr lang="en-US" sz="1600" dirty="0" smtClean="0">
                <a:solidFill>
                  <a:srgbClr val="000000"/>
                </a:solidFill>
              </a:rPr>
              <a:t> </a:t>
            </a:r>
            <a:r>
              <a:rPr lang="en-US" sz="1600" dirty="0">
                <a:solidFill>
                  <a:srgbClr val="000000"/>
                </a:solidFill>
              </a:rPr>
              <a:t>March, end 4</a:t>
            </a:r>
            <a:r>
              <a:rPr lang="en-US" sz="1600" dirty="0" smtClean="0">
                <a:solidFill>
                  <a:srgbClr val="000000"/>
                </a:solidFill>
              </a:rPr>
              <a:t> </a:t>
            </a:r>
            <a:r>
              <a:rPr lang="en-US" sz="1600" dirty="0">
                <a:solidFill>
                  <a:srgbClr val="000000"/>
                </a:solidFill>
              </a:rPr>
              <a:t>week √s = 200 </a:t>
            </a:r>
            <a:r>
              <a:rPr lang="en-US" sz="1600" dirty="0" err="1">
                <a:solidFill>
                  <a:srgbClr val="000000"/>
                </a:solidFill>
              </a:rPr>
              <a:t>GeV</a:t>
            </a:r>
            <a:r>
              <a:rPr lang="en-US" sz="1600" dirty="0">
                <a:solidFill>
                  <a:srgbClr val="000000"/>
                </a:solidFill>
              </a:rPr>
              <a:t> </a:t>
            </a:r>
            <a:r>
              <a:rPr lang="en-US" sz="1600" dirty="0" err="1">
                <a:solidFill>
                  <a:srgbClr val="000000"/>
                </a:solidFill>
              </a:rPr>
              <a:t>pp</a:t>
            </a:r>
            <a:r>
              <a:rPr lang="en-US" sz="1600" dirty="0">
                <a:solidFill>
                  <a:srgbClr val="000000"/>
                </a:solidFill>
              </a:rPr>
              <a:t> run, begin ½ week setup for √s = 500 </a:t>
            </a:r>
            <a:r>
              <a:rPr lang="en-US" sz="1600" dirty="0" err="1">
                <a:solidFill>
                  <a:srgbClr val="000000"/>
                </a:solidFill>
              </a:rPr>
              <a:t>GeV</a:t>
            </a:r>
            <a:r>
              <a:rPr lang="en-US" sz="1600" dirty="0">
                <a:solidFill>
                  <a:srgbClr val="000000"/>
                </a:solidFill>
              </a:rPr>
              <a:t> </a:t>
            </a:r>
            <a:r>
              <a:rPr lang="en-US" sz="1600" dirty="0" err="1">
                <a:solidFill>
                  <a:srgbClr val="000000"/>
                </a:solidFill>
              </a:rPr>
              <a:t>pp</a:t>
            </a:r>
            <a:r>
              <a:rPr lang="en-US" sz="1600" dirty="0">
                <a:solidFill>
                  <a:srgbClr val="000000"/>
                </a:solidFill>
              </a:rPr>
              <a:t> </a:t>
            </a:r>
          </a:p>
          <a:p>
            <a:pPr eaLnBrk="1" hangingPunct="1">
              <a:lnSpc>
                <a:spcPct val="80000"/>
              </a:lnSpc>
            </a:pPr>
            <a:r>
              <a:rPr lang="en-US" sz="1600" dirty="0" smtClean="0">
                <a:solidFill>
                  <a:srgbClr val="000000"/>
                </a:solidFill>
              </a:rPr>
              <a:t>13 </a:t>
            </a:r>
            <a:r>
              <a:rPr lang="en-US" sz="1600" dirty="0">
                <a:solidFill>
                  <a:srgbClr val="000000"/>
                </a:solidFill>
              </a:rPr>
              <a:t>March, begin 1 week ramp-up to √s = 500 </a:t>
            </a:r>
            <a:r>
              <a:rPr lang="en-US" sz="1600" dirty="0" err="1">
                <a:solidFill>
                  <a:srgbClr val="000000"/>
                </a:solidFill>
              </a:rPr>
              <a:t>GeV</a:t>
            </a:r>
            <a:r>
              <a:rPr lang="en-US" sz="1600" dirty="0">
                <a:solidFill>
                  <a:srgbClr val="000000"/>
                </a:solidFill>
              </a:rPr>
              <a:t> with 8 </a:t>
            </a:r>
            <a:r>
              <a:rPr lang="en-US" sz="1600" dirty="0" err="1">
                <a:solidFill>
                  <a:srgbClr val="000000"/>
                </a:solidFill>
              </a:rPr>
              <a:t>hrs</a:t>
            </a:r>
            <a:r>
              <a:rPr lang="en-US" sz="1600" dirty="0">
                <a:solidFill>
                  <a:srgbClr val="000000"/>
                </a:solidFill>
              </a:rPr>
              <a:t>/night for experiments</a:t>
            </a:r>
          </a:p>
          <a:p>
            <a:pPr eaLnBrk="1" hangingPunct="1">
              <a:lnSpc>
                <a:spcPct val="80000"/>
              </a:lnSpc>
            </a:pPr>
            <a:r>
              <a:rPr lang="en-US" sz="1600" dirty="0" smtClean="0">
                <a:solidFill>
                  <a:srgbClr val="000000"/>
                </a:solidFill>
              </a:rPr>
              <a:t>20 </a:t>
            </a:r>
            <a:r>
              <a:rPr lang="en-US" sz="1600" dirty="0">
                <a:solidFill>
                  <a:srgbClr val="000000"/>
                </a:solidFill>
              </a:rPr>
              <a:t>March, begin </a:t>
            </a:r>
            <a:r>
              <a:rPr lang="en-US" sz="1600" b="1" i="1" u="sng" dirty="0">
                <a:solidFill>
                  <a:srgbClr val="000000"/>
                </a:solidFill>
              </a:rPr>
              <a:t>5</a:t>
            </a:r>
            <a:r>
              <a:rPr lang="en-US" sz="1600" b="1" i="1" u="sng" dirty="0" smtClean="0">
                <a:solidFill>
                  <a:srgbClr val="000000"/>
                </a:solidFill>
              </a:rPr>
              <a:t> </a:t>
            </a:r>
            <a:r>
              <a:rPr lang="en-US" sz="1600" b="1" i="1" u="sng" dirty="0">
                <a:solidFill>
                  <a:srgbClr val="000000"/>
                </a:solidFill>
              </a:rPr>
              <a:t>week </a:t>
            </a:r>
            <a:r>
              <a:rPr lang="en-US" sz="1600" b="1" i="1" u="sng" dirty="0" err="1">
                <a:solidFill>
                  <a:srgbClr val="000000"/>
                </a:solidFill>
              </a:rPr>
              <a:t>pp</a:t>
            </a:r>
            <a:r>
              <a:rPr lang="en-US" sz="1600" b="1" i="1" u="sng" dirty="0">
                <a:solidFill>
                  <a:srgbClr val="000000"/>
                </a:solidFill>
              </a:rPr>
              <a:t> physics </a:t>
            </a:r>
            <a:r>
              <a:rPr lang="en-US" sz="1600" dirty="0">
                <a:solidFill>
                  <a:srgbClr val="000000"/>
                </a:solidFill>
              </a:rPr>
              <a:t>run at √s = 500 </a:t>
            </a:r>
            <a:r>
              <a:rPr lang="en-US" sz="1600" dirty="0" err="1">
                <a:solidFill>
                  <a:srgbClr val="000000"/>
                </a:solidFill>
              </a:rPr>
              <a:t>GeV</a:t>
            </a:r>
            <a:endParaRPr lang="en-US" sz="1600" dirty="0">
              <a:solidFill>
                <a:srgbClr val="000000"/>
              </a:solidFill>
            </a:endParaRPr>
          </a:p>
          <a:p>
            <a:pPr eaLnBrk="1" hangingPunct="1">
              <a:lnSpc>
                <a:spcPct val="80000"/>
              </a:lnSpc>
            </a:pPr>
            <a:r>
              <a:rPr lang="en-US" sz="1600" dirty="0" smtClean="0">
                <a:solidFill>
                  <a:srgbClr val="000000"/>
                </a:solidFill>
              </a:rPr>
              <a:t>24 April, </a:t>
            </a:r>
            <a:r>
              <a:rPr lang="en-US" sz="1600" dirty="0">
                <a:solidFill>
                  <a:srgbClr val="000000"/>
                </a:solidFill>
              </a:rPr>
              <a:t>end 5</a:t>
            </a:r>
            <a:r>
              <a:rPr lang="en-US" sz="1600" dirty="0" smtClean="0">
                <a:solidFill>
                  <a:srgbClr val="000000"/>
                </a:solidFill>
              </a:rPr>
              <a:t> </a:t>
            </a:r>
            <a:r>
              <a:rPr lang="en-US" sz="1600" dirty="0">
                <a:solidFill>
                  <a:srgbClr val="000000"/>
                </a:solidFill>
              </a:rPr>
              <a:t>week </a:t>
            </a:r>
            <a:r>
              <a:rPr lang="en-US" sz="1600" dirty="0" err="1">
                <a:solidFill>
                  <a:srgbClr val="000000"/>
                </a:solidFill>
              </a:rPr>
              <a:t>pp</a:t>
            </a:r>
            <a:r>
              <a:rPr lang="en-US" sz="1600" dirty="0">
                <a:solidFill>
                  <a:srgbClr val="000000"/>
                </a:solidFill>
              </a:rPr>
              <a:t> physics run at √s = 500 </a:t>
            </a:r>
            <a:r>
              <a:rPr lang="en-US" sz="1600" dirty="0" err="1">
                <a:solidFill>
                  <a:srgbClr val="000000"/>
                </a:solidFill>
              </a:rPr>
              <a:t>GeV</a:t>
            </a:r>
            <a:endParaRPr lang="en-US" sz="1600" dirty="0">
              <a:solidFill>
                <a:srgbClr val="000000"/>
              </a:solidFill>
            </a:endParaRPr>
          </a:p>
          <a:p>
            <a:pPr marL="0" indent="0" eaLnBrk="1" hangingPunct="1">
              <a:lnSpc>
                <a:spcPct val="80000"/>
              </a:lnSpc>
              <a:buNone/>
            </a:pPr>
            <a:endParaRPr lang="en-US" sz="1600" dirty="0">
              <a:solidFill>
                <a:srgbClr val="000000"/>
              </a:solidFill>
            </a:endParaRPr>
          </a:p>
          <a:p>
            <a:pPr marL="0" indent="0" eaLnBrk="1" hangingPunct="1">
              <a:lnSpc>
                <a:spcPct val="80000"/>
              </a:lnSpc>
              <a:buNone/>
            </a:pPr>
            <a:r>
              <a:rPr lang="en-US" sz="1600" dirty="0">
                <a:solidFill>
                  <a:srgbClr val="000000"/>
                </a:solidFill>
              </a:rPr>
              <a:t>If </a:t>
            </a:r>
            <a:r>
              <a:rPr lang="en-US" sz="1600" dirty="0" smtClean="0">
                <a:solidFill>
                  <a:srgbClr val="000000"/>
                </a:solidFill>
              </a:rPr>
              <a:t>Uranium or Cu-Au…</a:t>
            </a:r>
            <a:endParaRPr lang="en-US" sz="1600" dirty="0">
              <a:solidFill>
                <a:srgbClr val="000000"/>
              </a:solidFill>
            </a:endParaRPr>
          </a:p>
          <a:p>
            <a:pPr marL="0" indent="0" eaLnBrk="1" hangingPunct="1">
              <a:lnSpc>
                <a:spcPct val="80000"/>
              </a:lnSpc>
              <a:buNone/>
            </a:pPr>
            <a:endParaRPr lang="en-US" sz="1600" dirty="0">
              <a:solidFill>
                <a:srgbClr val="000000"/>
              </a:solidFill>
            </a:endParaRPr>
          </a:p>
          <a:p>
            <a:pPr eaLnBrk="1" hangingPunct="1">
              <a:lnSpc>
                <a:spcPct val="80000"/>
              </a:lnSpc>
            </a:pPr>
            <a:r>
              <a:rPr lang="en-US" sz="1600" dirty="0" smtClean="0">
                <a:solidFill>
                  <a:srgbClr val="000000"/>
                </a:solidFill>
              </a:rPr>
              <a:t>24 April, </a:t>
            </a:r>
            <a:r>
              <a:rPr lang="en-US" sz="1600" dirty="0">
                <a:solidFill>
                  <a:srgbClr val="000000"/>
                </a:solidFill>
              </a:rPr>
              <a:t>begin 1 week setup for </a:t>
            </a:r>
            <a:r>
              <a:rPr lang="en-US" sz="1600" dirty="0" smtClean="0">
                <a:solidFill>
                  <a:srgbClr val="000000"/>
                </a:solidFill>
              </a:rPr>
              <a:t>UU or </a:t>
            </a:r>
            <a:r>
              <a:rPr lang="en-US" sz="1600" dirty="0" err="1" smtClean="0">
                <a:solidFill>
                  <a:srgbClr val="000000"/>
                </a:solidFill>
              </a:rPr>
              <a:t>CuAu</a:t>
            </a:r>
            <a:r>
              <a:rPr lang="en-US" sz="1600" dirty="0" smtClean="0">
                <a:solidFill>
                  <a:srgbClr val="000000"/>
                </a:solidFill>
              </a:rPr>
              <a:t> </a:t>
            </a:r>
            <a:r>
              <a:rPr lang="en-US" sz="1600" dirty="0">
                <a:solidFill>
                  <a:srgbClr val="000000"/>
                </a:solidFill>
              </a:rPr>
              <a:t>(no overnight stores for experiments</a:t>
            </a:r>
            <a:r>
              <a:rPr lang="en-US" sz="1600" dirty="0" smtClean="0">
                <a:solidFill>
                  <a:srgbClr val="000000"/>
                </a:solidFill>
              </a:rPr>
              <a:t>)</a:t>
            </a:r>
          </a:p>
          <a:p>
            <a:pPr eaLnBrk="1" hangingPunct="1">
              <a:lnSpc>
                <a:spcPct val="80000"/>
              </a:lnSpc>
            </a:pPr>
            <a:r>
              <a:rPr lang="en-US" sz="1600" dirty="0" smtClean="0">
                <a:solidFill>
                  <a:srgbClr val="000000"/>
                </a:solidFill>
              </a:rPr>
              <a:t>1 </a:t>
            </a:r>
            <a:r>
              <a:rPr lang="en-US" sz="1600" dirty="0">
                <a:solidFill>
                  <a:srgbClr val="000000"/>
                </a:solidFill>
              </a:rPr>
              <a:t>May, begin </a:t>
            </a:r>
            <a:r>
              <a:rPr lang="en-US" sz="1600" b="1" i="1" u="sng" dirty="0" smtClean="0">
                <a:solidFill>
                  <a:srgbClr val="000000"/>
                </a:solidFill>
              </a:rPr>
              <a:t>4.5 </a:t>
            </a:r>
            <a:r>
              <a:rPr lang="en-US" sz="1600" b="1" i="1" u="sng" dirty="0">
                <a:solidFill>
                  <a:srgbClr val="000000"/>
                </a:solidFill>
              </a:rPr>
              <a:t>week </a:t>
            </a:r>
            <a:r>
              <a:rPr lang="en-US" sz="1600" b="1" i="1" u="sng" dirty="0" smtClean="0">
                <a:solidFill>
                  <a:srgbClr val="000000"/>
                </a:solidFill>
              </a:rPr>
              <a:t>UU or </a:t>
            </a:r>
            <a:r>
              <a:rPr lang="en-US" sz="1600" b="1" i="1" u="sng" dirty="0" err="1" smtClean="0">
                <a:solidFill>
                  <a:srgbClr val="000000"/>
                </a:solidFill>
              </a:rPr>
              <a:t>CuAu</a:t>
            </a:r>
            <a:r>
              <a:rPr lang="en-US" sz="1600" b="1" i="1" u="sng" dirty="0" smtClean="0">
                <a:solidFill>
                  <a:srgbClr val="000000"/>
                </a:solidFill>
              </a:rPr>
              <a:t> </a:t>
            </a:r>
            <a:r>
              <a:rPr lang="en-US" sz="1600" b="1" i="1" u="sng" dirty="0">
                <a:solidFill>
                  <a:srgbClr val="000000"/>
                </a:solidFill>
              </a:rPr>
              <a:t>physics </a:t>
            </a:r>
            <a:r>
              <a:rPr lang="en-US" sz="1600" b="1" i="1" u="sng" dirty="0" smtClean="0">
                <a:solidFill>
                  <a:srgbClr val="000000"/>
                </a:solidFill>
              </a:rPr>
              <a:t>run</a:t>
            </a:r>
          </a:p>
          <a:p>
            <a:pPr eaLnBrk="1" hangingPunct="1">
              <a:lnSpc>
                <a:spcPct val="80000"/>
              </a:lnSpc>
            </a:pPr>
            <a:r>
              <a:rPr lang="en-US" sz="1600" dirty="0">
                <a:solidFill>
                  <a:srgbClr val="000000"/>
                </a:solidFill>
              </a:rPr>
              <a:t>20-25 May: IPAC </a:t>
            </a:r>
            <a:endParaRPr lang="en-US" sz="1600" b="1" i="1" u="sng" dirty="0" smtClean="0">
              <a:solidFill>
                <a:srgbClr val="000000"/>
              </a:solidFill>
            </a:endParaRPr>
          </a:p>
          <a:p>
            <a:pPr eaLnBrk="1" hangingPunct="1">
              <a:lnSpc>
                <a:spcPct val="80000"/>
              </a:lnSpc>
            </a:pPr>
            <a:r>
              <a:rPr lang="en-US" sz="1600" dirty="0" smtClean="0">
                <a:solidFill>
                  <a:srgbClr val="000000"/>
                </a:solidFill>
              </a:rPr>
              <a:t>2 June </a:t>
            </a:r>
            <a:r>
              <a:rPr lang="en-US" sz="1600" dirty="0">
                <a:solidFill>
                  <a:srgbClr val="000000"/>
                </a:solidFill>
              </a:rPr>
              <a:t>end </a:t>
            </a:r>
            <a:r>
              <a:rPr lang="en-US" sz="1600" dirty="0" smtClean="0">
                <a:solidFill>
                  <a:srgbClr val="000000"/>
                </a:solidFill>
              </a:rPr>
              <a:t>4.5 week UU or </a:t>
            </a:r>
            <a:r>
              <a:rPr lang="en-US" sz="1600" dirty="0" err="1" smtClean="0">
                <a:solidFill>
                  <a:srgbClr val="000000"/>
                </a:solidFill>
              </a:rPr>
              <a:t>CuAu</a:t>
            </a:r>
            <a:r>
              <a:rPr lang="en-US" sz="1600" dirty="0" smtClean="0">
                <a:solidFill>
                  <a:srgbClr val="000000"/>
                </a:solidFill>
              </a:rPr>
              <a:t> </a:t>
            </a:r>
            <a:r>
              <a:rPr lang="en-US" sz="1600" dirty="0">
                <a:solidFill>
                  <a:srgbClr val="000000"/>
                </a:solidFill>
              </a:rPr>
              <a:t>physics </a:t>
            </a:r>
            <a:r>
              <a:rPr lang="en-US" sz="1600" dirty="0" smtClean="0">
                <a:solidFill>
                  <a:srgbClr val="000000"/>
                </a:solidFill>
              </a:rPr>
              <a:t>run</a:t>
            </a:r>
          </a:p>
          <a:p>
            <a:pPr eaLnBrk="1" hangingPunct="1">
              <a:lnSpc>
                <a:spcPct val="80000"/>
              </a:lnSpc>
            </a:pPr>
            <a:r>
              <a:rPr lang="en-US" sz="1600" dirty="0" smtClean="0">
                <a:solidFill>
                  <a:srgbClr val="000000"/>
                </a:solidFill>
              </a:rPr>
              <a:t>2 June, begin </a:t>
            </a:r>
            <a:r>
              <a:rPr lang="en-US" sz="1600" dirty="0" err="1" smtClean="0">
                <a:solidFill>
                  <a:srgbClr val="000000"/>
                </a:solidFill>
              </a:rPr>
              <a:t>cryo</a:t>
            </a:r>
            <a:r>
              <a:rPr lang="en-US" sz="1600" dirty="0" smtClean="0">
                <a:solidFill>
                  <a:srgbClr val="000000"/>
                </a:solidFill>
              </a:rPr>
              <a:t> warm-up</a:t>
            </a:r>
            <a:endParaRPr lang="en-US" sz="1600" dirty="0">
              <a:solidFill>
                <a:srgbClr val="000000"/>
              </a:solidFill>
            </a:endParaRPr>
          </a:p>
          <a:p>
            <a:pPr eaLnBrk="1" hangingPunct="1">
              <a:lnSpc>
                <a:spcPct val="80000"/>
              </a:lnSpc>
            </a:pPr>
            <a:r>
              <a:rPr lang="en-US" sz="1600" dirty="0">
                <a:solidFill>
                  <a:srgbClr val="000000"/>
                </a:solidFill>
              </a:rPr>
              <a:t>5</a:t>
            </a:r>
            <a:r>
              <a:rPr lang="en-US" sz="1600" dirty="0" smtClean="0">
                <a:solidFill>
                  <a:srgbClr val="000000"/>
                </a:solidFill>
              </a:rPr>
              <a:t> </a:t>
            </a:r>
            <a:r>
              <a:rPr lang="en-US" sz="1600" dirty="0">
                <a:solidFill>
                  <a:srgbClr val="000000"/>
                </a:solidFill>
              </a:rPr>
              <a:t>June, </a:t>
            </a:r>
            <a:r>
              <a:rPr lang="en-US" sz="1600" dirty="0" err="1">
                <a:solidFill>
                  <a:srgbClr val="000000"/>
                </a:solidFill>
              </a:rPr>
              <a:t>cryo</a:t>
            </a:r>
            <a:r>
              <a:rPr lang="en-US" sz="1600" dirty="0">
                <a:solidFill>
                  <a:srgbClr val="000000"/>
                </a:solidFill>
              </a:rPr>
              <a:t> warm-up complete (</a:t>
            </a:r>
            <a:r>
              <a:rPr lang="en-US" sz="1600" dirty="0" smtClean="0">
                <a:solidFill>
                  <a:srgbClr val="000000"/>
                </a:solidFill>
              </a:rPr>
              <a:t>20.0 </a:t>
            </a:r>
            <a:r>
              <a:rPr lang="en-US" sz="1600" dirty="0" err="1">
                <a:solidFill>
                  <a:srgbClr val="000000"/>
                </a:solidFill>
              </a:rPr>
              <a:t>cryo</a:t>
            </a:r>
            <a:r>
              <a:rPr lang="en-US" sz="1600" dirty="0">
                <a:solidFill>
                  <a:srgbClr val="000000"/>
                </a:solidFill>
              </a:rPr>
              <a:t>-weeks)</a:t>
            </a:r>
          </a:p>
          <a:p>
            <a:pPr eaLnBrk="1" hangingPunct="1">
              <a:lnSpc>
                <a:spcPct val="80000"/>
              </a:lnSpc>
            </a:pPr>
            <a:endParaRPr lang="en-US" sz="1800" dirty="0" smtClean="0">
              <a:solidFill>
                <a:srgbClr val="000000"/>
              </a:solidFill>
            </a:endParaRPr>
          </a:p>
          <a:p>
            <a:pPr marL="0" indent="0" eaLnBrk="1" hangingPunct="1">
              <a:lnSpc>
                <a:spcPct val="80000"/>
              </a:lnSpc>
              <a:buNone/>
            </a:pPr>
            <a:endParaRPr lang="en-US" sz="1800" dirty="0" smtClean="0">
              <a:solidFill>
                <a:srgbClr val="000000"/>
              </a:solidFill>
            </a:endParaRPr>
          </a:p>
        </p:txBody>
      </p:sp>
      <p:sp>
        <p:nvSpPr>
          <p:cNvPr id="3" name="TextBox 2"/>
          <p:cNvSpPr txBox="1"/>
          <p:nvPr/>
        </p:nvSpPr>
        <p:spPr>
          <a:xfrm>
            <a:off x="5791200" y="6269593"/>
            <a:ext cx="3166316" cy="369332"/>
          </a:xfrm>
          <a:prstGeom prst="rect">
            <a:avLst/>
          </a:prstGeom>
          <a:noFill/>
        </p:spPr>
        <p:txBody>
          <a:bodyPr wrap="none" rtlCol="0">
            <a:spAutoFit/>
          </a:bodyPr>
          <a:lstStyle/>
          <a:p>
            <a:r>
              <a:rPr lang="en-US" b="1" i="1" u="sng" dirty="0" smtClean="0"/>
              <a:t>Total Physics Weeks = 13.5</a:t>
            </a:r>
            <a:endParaRPr lang="en-US" b="1" i="1" u="sng" dirty="0"/>
          </a:p>
        </p:txBody>
      </p:sp>
      <p:sp>
        <p:nvSpPr>
          <p:cNvPr id="4" name="TextBox 3"/>
          <p:cNvSpPr txBox="1"/>
          <p:nvPr/>
        </p:nvSpPr>
        <p:spPr>
          <a:xfrm>
            <a:off x="295275" y="1068288"/>
            <a:ext cx="7952562" cy="307777"/>
          </a:xfrm>
          <a:prstGeom prst="rect">
            <a:avLst/>
          </a:prstGeom>
          <a:noFill/>
        </p:spPr>
        <p:txBody>
          <a:bodyPr wrap="none" rtlCol="0">
            <a:spAutoFit/>
          </a:bodyPr>
          <a:lstStyle/>
          <a:p>
            <a:r>
              <a:rPr lang="en-US" sz="1400" dirty="0" smtClean="0"/>
              <a:t>* http</a:t>
            </a:r>
            <a:r>
              <a:rPr lang="en-US" sz="1400" dirty="0"/>
              <a:t>://www.cadops.bnl.gov/AGS/Operations/OpsWiki/index.php/RHIC_Setup:_Polarized_Protons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68" y="914400"/>
            <a:ext cx="8759632" cy="4897670"/>
          </a:xfrm>
          <a:prstGeom prst="rect">
            <a:avLst/>
          </a:prstGeom>
        </p:spPr>
      </p:pic>
      <p:sp>
        <p:nvSpPr>
          <p:cNvPr id="4" name="TextBox 3"/>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200 GeV pp</a:t>
            </a:r>
            <a:endParaRPr lang="en-US" sz="2400" b="1" u="sng" dirty="0"/>
          </a:p>
        </p:txBody>
      </p:sp>
      <p:sp>
        <p:nvSpPr>
          <p:cNvPr id="5" name="Rectangle 4"/>
          <p:cNvSpPr/>
          <p:nvPr/>
        </p:nvSpPr>
        <p:spPr>
          <a:xfrm>
            <a:off x="533400" y="59436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cxnSp>
        <p:nvCxnSpPr>
          <p:cNvPr id="6" name="Straight Connector 5"/>
          <p:cNvCxnSpPr/>
          <p:nvPr/>
        </p:nvCxnSpPr>
        <p:spPr>
          <a:xfrm>
            <a:off x="4648200" y="2546866"/>
            <a:ext cx="0" cy="1948934"/>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38200" y="3383280"/>
            <a:ext cx="3810000"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568" y="837605"/>
            <a:ext cx="6207661" cy="923330"/>
          </a:xfrm>
          <a:prstGeom prst="rect">
            <a:avLst/>
          </a:prstGeom>
          <a:noFill/>
        </p:spPr>
        <p:txBody>
          <a:bodyPr wrap="none" rtlCol="0">
            <a:spAutoFit/>
          </a:bodyPr>
          <a:lstStyle/>
          <a:p>
            <a:r>
              <a:rPr lang="en-US" dirty="0" smtClean="0"/>
              <a:t>STAR Goal:      27 pb-1 delivered with 55-60 % polarization</a:t>
            </a:r>
          </a:p>
          <a:p>
            <a:r>
              <a:rPr lang="en-US" dirty="0" smtClean="0"/>
              <a:t>PHENIX </a:t>
            </a:r>
            <a:r>
              <a:rPr lang="en-US" dirty="0"/>
              <a:t>Goal:  </a:t>
            </a:r>
            <a:r>
              <a:rPr lang="en-US" dirty="0" smtClean="0"/>
              <a:t>27 </a:t>
            </a:r>
            <a:r>
              <a:rPr lang="en-US" dirty="0"/>
              <a:t>pb-1 delivered </a:t>
            </a:r>
            <a:r>
              <a:rPr lang="en-US" dirty="0" smtClean="0"/>
              <a:t>with 55-60 </a:t>
            </a:r>
            <a:r>
              <a:rPr lang="en-US" dirty="0"/>
              <a:t>% polarization</a:t>
            </a:r>
          </a:p>
          <a:p>
            <a:r>
              <a:rPr lang="en-US" dirty="0" smtClean="0"/>
              <a:t> </a:t>
            </a:r>
            <a:endParaRPr lang="en-US" dirty="0"/>
          </a:p>
        </p:txBody>
      </p:sp>
      <p:cxnSp>
        <p:nvCxnSpPr>
          <p:cNvPr id="12" name="Straight Arrow Connector 11"/>
          <p:cNvCxnSpPr/>
          <p:nvPr/>
        </p:nvCxnSpPr>
        <p:spPr>
          <a:xfrm>
            <a:off x="4114800" y="2546866"/>
            <a:ext cx="533400" cy="836414"/>
          </a:xfrm>
          <a:prstGeom prst="straightConnector1">
            <a:avLst/>
          </a:prstGeom>
          <a:ln w="15875">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92495" y="2177534"/>
            <a:ext cx="3640164" cy="369332"/>
          </a:xfrm>
          <a:prstGeom prst="rect">
            <a:avLst/>
          </a:prstGeom>
          <a:noFill/>
        </p:spPr>
        <p:txBody>
          <a:bodyPr wrap="none" rtlCol="0">
            <a:spAutoFit/>
          </a:bodyPr>
          <a:lstStyle/>
          <a:p>
            <a:r>
              <a:rPr lang="en-US" dirty="0" smtClean="0"/>
              <a:t>p</a:t>
            </a:r>
            <a:r>
              <a:rPr lang="en-US" baseline="30000" dirty="0" smtClean="0"/>
              <a:t>2</a:t>
            </a:r>
            <a:r>
              <a:rPr lang="en-US" i="1" dirty="0" smtClean="0"/>
              <a:t>L</a:t>
            </a:r>
            <a:r>
              <a:rPr lang="en-US" dirty="0" smtClean="0"/>
              <a:t> = 8.2 pb</a:t>
            </a:r>
            <a:r>
              <a:rPr lang="en-US" baseline="30000" dirty="0" smtClean="0"/>
              <a:t>-1 </a:t>
            </a:r>
            <a:r>
              <a:rPr lang="en-US" dirty="0" smtClean="0"/>
              <a:t>for 55% polarization</a:t>
            </a:r>
            <a:endParaRPr lang="en-US" dirty="0"/>
          </a:p>
        </p:txBody>
      </p:sp>
    </p:spTree>
    <p:extLst>
      <p:ext uri="{BB962C8B-B14F-4D97-AF65-F5344CB8AC3E}">
        <p14:creationId xmlns:p14="http://schemas.microsoft.com/office/powerpoint/2010/main" val="282109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8491"/>
            <a:ext cx="8686800" cy="5973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81450" y="123825"/>
            <a:ext cx="4647426" cy="369332"/>
          </a:xfrm>
          <a:prstGeom prst="rect">
            <a:avLst/>
          </a:prstGeom>
          <a:solidFill>
            <a:srgbClr val="FFFF00"/>
          </a:solidFill>
          <a:ln>
            <a:solidFill>
              <a:srgbClr val="C00000"/>
            </a:solidFill>
          </a:ln>
        </p:spPr>
        <p:txBody>
          <a:bodyPr wrap="none" rtlCol="0">
            <a:spAutoFit/>
          </a:bodyPr>
          <a:lstStyle/>
          <a:p>
            <a:r>
              <a:rPr lang="en-US" dirty="0" smtClean="0"/>
              <a:t>First Physics Store (#16397, 04:01, 10 Feb)</a:t>
            </a:r>
            <a:endParaRPr lang="en-US" dirty="0"/>
          </a:p>
        </p:txBody>
      </p:sp>
    </p:spTree>
    <p:extLst>
      <p:ext uri="{BB962C8B-B14F-4D97-AF65-F5344CB8AC3E}">
        <p14:creationId xmlns:p14="http://schemas.microsoft.com/office/powerpoint/2010/main" val="594188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6334"/>
            <a:ext cx="2078389" cy="369332"/>
          </a:xfrm>
          <a:prstGeom prst="rect">
            <a:avLst/>
          </a:prstGeom>
          <a:noFill/>
        </p:spPr>
        <p:txBody>
          <a:bodyPr wrap="none" rtlCol="0">
            <a:spAutoFit/>
          </a:bodyPr>
          <a:lstStyle/>
          <a:p>
            <a:r>
              <a:rPr lang="en-US" dirty="0" smtClean="0"/>
              <a:t>Today, 7 Feb 2012</a:t>
            </a:r>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6616"/>
            <a:ext cx="8229600" cy="615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714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67759"/>
            <a:ext cx="4711611" cy="369332"/>
          </a:xfrm>
          <a:prstGeom prst="rect">
            <a:avLst/>
          </a:prstGeom>
          <a:noFill/>
        </p:spPr>
        <p:txBody>
          <a:bodyPr wrap="none" rtlCol="0">
            <a:spAutoFit/>
          </a:bodyPr>
          <a:lstStyle/>
          <a:p>
            <a:r>
              <a:rPr lang="en-US" dirty="0" smtClean="0"/>
              <a:t>Typical Store from Run 9, 100 x 100 </a:t>
            </a:r>
            <a:r>
              <a:rPr lang="en-US" dirty="0" err="1" smtClean="0"/>
              <a:t>GeV</a:t>
            </a:r>
            <a:r>
              <a:rPr lang="en-US" dirty="0" smtClean="0"/>
              <a:t> </a:t>
            </a:r>
            <a:r>
              <a:rPr lang="en-US" dirty="0" err="1" smtClean="0"/>
              <a:t>pp</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7091"/>
            <a:ext cx="8229600" cy="611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27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727"/>
          <a:stretch/>
        </p:blipFill>
        <p:spPr bwMode="auto">
          <a:xfrm>
            <a:off x="19050" y="0"/>
            <a:ext cx="899583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62400" y="1447800"/>
            <a:ext cx="1710725" cy="369332"/>
          </a:xfrm>
          <a:prstGeom prst="rect">
            <a:avLst/>
          </a:prstGeom>
          <a:noFill/>
        </p:spPr>
        <p:txBody>
          <a:bodyPr wrap="none" rtlCol="0">
            <a:spAutoFit/>
          </a:bodyPr>
          <a:lstStyle/>
          <a:p>
            <a:r>
              <a:rPr lang="en-US" dirty="0" smtClean="0"/>
              <a:t>Start cooldown</a:t>
            </a:r>
            <a:endParaRPr lang="en-US" dirty="0"/>
          </a:p>
        </p:txBody>
      </p:sp>
      <p:cxnSp>
        <p:nvCxnSpPr>
          <p:cNvPr id="6" name="Straight Arrow Connector 5"/>
          <p:cNvCxnSpPr/>
          <p:nvPr/>
        </p:nvCxnSpPr>
        <p:spPr>
          <a:xfrm>
            <a:off x="5673125" y="1752600"/>
            <a:ext cx="346675" cy="48946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98118" y="508516"/>
            <a:ext cx="2492990" cy="369332"/>
          </a:xfrm>
          <a:prstGeom prst="rect">
            <a:avLst/>
          </a:prstGeom>
          <a:noFill/>
        </p:spPr>
        <p:txBody>
          <a:bodyPr wrap="none" rtlCol="0">
            <a:spAutoFit/>
          </a:bodyPr>
          <a:lstStyle/>
          <a:p>
            <a:r>
              <a:rPr lang="en-US" dirty="0" smtClean="0"/>
              <a:t>As of 16:18 </a:t>
            </a:r>
            <a:r>
              <a:rPr lang="en-US" dirty="0" err="1" smtClean="0"/>
              <a:t>hrs</a:t>
            </a:r>
            <a:r>
              <a:rPr lang="en-US" dirty="0" smtClean="0"/>
              <a:t> 20 Jan</a:t>
            </a:r>
            <a:endParaRPr lang="en-US" dirty="0"/>
          </a:p>
        </p:txBody>
      </p:sp>
      <p:sp>
        <p:nvSpPr>
          <p:cNvPr id="12" name="TextBox 11"/>
          <p:cNvSpPr txBox="1"/>
          <p:nvPr/>
        </p:nvSpPr>
        <p:spPr>
          <a:xfrm>
            <a:off x="6496050" y="1632466"/>
            <a:ext cx="1056700" cy="369332"/>
          </a:xfrm>
          <a:prstGeom prst="rect">
            <a:avLst/>
          </a:prstGeom>
          <a:noFill/>
        </p:spPr>
        <p:txBody>
          <a:bodyPr wrap="none" rtlCol="0">
            <a:spAutoFit/>
          </a:bodyPr>
          <a:lstStyle/>
          <a:p>
            <a:r>
              <a:rPr lang="en-US" dirty="0" smtClean="0"/>
              <a:t>3.5 days</a:t>
            </a:r>
            <a:endParaRPr lang="en-US" dirty="0"/>
          </a:p>
        </p:txBody>
      </p:sp>
      <p:cxnSp>
        <p:nvCxnSpPr>
          <p:cNvPr id="14" name="Straight Arrow Connector 13"/>
          <p:cNvCxnSpPr/>
          <p:nvPr/>
        </p:nvCxnSpPr>
        <p:spPr>
          <a:xfrm flipH="1">
            <a:off x="6019800" y="1943100"/>
            <a:ext cx="685800" cy="298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5600" y="1943100"/>
            <a:ext cx="609600"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727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28600"/>
            <a:ext cx="9144000" cy="6362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360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26</a:t>
            </a:fld>
            <a:r>
              <a:rPr lang="en-US" dirty="0" smtClean="0"/>
              <a:t> </a:t>
            </a:r>
            <a:endParaRPr lang="en-US" sz="800" dirty="0" smtClean="0">
              <a:latin typeface="Times New Roman" pitchFamily="18" charset="0"/>
            </a:endParaRPr>
          </a:p>
          <a:p>
            <a:pPr>
              <a:defRPr/>
            </a:pPr>
            <a:endParaRPr lang="en-US" dirty="0"/>
          </a:p>
        </p:txBody>
      </p:sp>
      <p:sp>
        <p:nvSpPr>
          <p:cNvPr id="8" name="Rectangle 7"/>
          <p:cNvSpPr/>
          <p:nvPr/>
        </p:nvSpPr>
        <p:spPr>
          <a:xfrm>
            <a:off x="381000" y="914400"/>
            <a:ext cx="8305800" cy="4093428"/>
          </a:xfrm>
          <a:prstGeom prst="rect">
            <a:avLst/>
          </a:prstGeom>
        </p:spPr>
        <p:txBody>
          <a:bodyPr wrap="square">
            <a:spAutoFit/>
          </a:bodyPr>
          <a:lstStyle/>
          <a:p>
            <a:r>
              <a:rPr lang="en-US" sz="2000" dirty="0"/>
              <a:t>For Run 12 the PAC recommends the following (</a:t>
            </a:r>
            <a:r>
              <a:rPr lang="en-US" sz="2000" i="1" dirty="0"/>
              <a:t>in order of priority</a:t>
            </a:r>
            <a:r>
              <a:rPr lang="en-US" sz="2000" dirty="0"/>
              <a:t>)</a:t>
            </a:r>
            <a:r>
              <a:rPr lang="en-US" sz="2000" dirty="0" smtClean="0"/>
              <a:t>:</a:t>
            </a:r>
            <a:br>
              <a:rPr lang="en-US" sz="2000" dirty="0" smtClean="0"/>
            </a:br>
            <a:r>
              <a:rPr lang="en-US" sz="2000" dirty="0" smtClean="0"/>
              <a:t> </a:t>
            </a:r>
          </a:p>
          <a:p>
            <a:pPr marL="342900" indent="-342900">
              <a:buFont typeface="Arial"/>
              <a:buChar char="•"/>
            </a:pPr>
            <a:r>
              <a:rPr lang="en-US" sz="2000" dirty="0" smtClean="0"/>
              <a:t>5 </a:t>
            </a:r>
            <a:r>
              <a:rPr lang="en-US" sz="2000" dirty="0"/>
              <a:t>weeks of running with polarized proton collisions at 200 GeV</a:t>
            </a:r>
            <a:r>
              <a:rPr lang="en-US" sz="2000" dirty="0" smtClean="0"/>
              <a:t>.</a:t>
            </a:r>
          </a:p>
          <a:p>
            <a:pPr marL="342900" indent="-342900">
              <a:buFont typeface="Arial"/>
              <a:buChar char="•"/>
            </a:pPr>
            <a:r>
              <a:rPr lang="en-US" sz="2000" dirty="0" smtClean="0"/>
              <a:t>7 </a:t>
            </a:r>
            <a:r>
              <a:rPr lang="en-US" sz="2000" dirty="0"/>
              <a:t>weeks of running with polarized proton collisions at 500 GeV. </a:t>
            </a:r>
          </a:p>
          <a:p>
            <a:pPr marL="342900" indent="-342900">
              <a:buFont typeface="Arial"/>
              <a:buChar char="•"/>
            </a:pPr>
            <a:r>
              <a:rPr lang="en-US" sz="2000" dirty="0" smtClean="0"/>
              <a:t>5 </a:t>
            </a:r>
            <a:r>
              <a:rPr lang="en-US" sz="2000" dirty="0"/>
              <a:t>weeks of running with Cu+Au collisions at 200 GeV. </a:t>
            </a:r>
            <a:endParaRPr lang="en-US" sz="2000" dirty="0" smtClean="0"/>
          </a:p>
          <a:p>
            <a:pPr marL="342900" indent="-342900">
              <a:buFont typeface="Arial"/>
              <a:buChar char="•"/>
            </a:pPr>
            <a:r>
              <a:rPr lang="en-US" sz="2000" dirty="0" smtClean="0"/>
              <a:t>3 </a:t>
            </a:r>
            <a:r>
              <a:rPr lang="en-US" sz="2000" dirty="0"/>
              <a:t>weeks of running with U+U collisions at 193 GeV</a:t>
            </a:r>
            <a:r>
              <a:rPr lang="en-US" sz="2000" dirty="0" smtClean="0"/>
              <a:t>.</a:t>
            </a:r>
            <a:br>
              <a:rPr lang="en-US" sz="2000" dirty="0" smtClean="0"/>
            </a:br>
            <a:endParaRPr lang="en-US" sz="2000" dirty="0" smtClean="0"/>
          </a:p>
          <a:p>
            <a:endParaRPr lang="en-US" sz="2000" dirty="0" smtClean="0"/>
          </a:p>
          <a:p>
            <a:r>
              <a:rPr lang="en-US" sz="2000" dirty="0" smtClean="0"/>
              <a:t>For </a:t>
            </a:r>
            <a:r>
              <a:rPr lang="en-US" sz="2000" dirty="0"/>
              <a:t>Run13 the PAC recommends the following (</a:t>
            </a:r>
            <a:r>
              <a:rPr lang="en-US" sz="2000" i="1" dirty="0"/>
              <a:t>not </a:t>
            </a:r>
            <a:r>
              <a:rPr lang="en-US" sz="2000" dirty="0"/>
              <a:t>in order of priority)</a:t>
            </a:r>
            <a:r>
              <a:rPr lang="en-US" sz="2000" dirty="0" smtClean="0"/>
              <a:t>:</a:t>
            </a:r>
          </a:p>
          <a:p>
            <a:endParaRPr lang="en-US" sz="2000" dirty="0"/>
          </a:p>
          <a:p>
            <a:pPr marL="342900" indent="-342900">
              <a:buFont typeface="Arial"/>
              <a:buChar char="•"/>
            </a:pPr>
            <a:r>
              <a:rPr lang="en-US" sz="2000" dirty="0" smtClean="0"/>
              <a:t>12 weeks of running with polarized proton collisions at 500 GeV. </a:t>
            </a:r>
          </a:p>
          <a:p>
            <a:pPr marL="342900" indent="-342900">
              <a:buFont typeface="Arial"/>
              <a:buChar char="•"/>
            </a:pPr>
            <a:r>
              <a:rPr lang="en-US" sz="2000" dirty="0" smtClean="0"/>
              <a:t>5 week of running with polarized proton collisions at 200 GeV. </a:t>
            </a:r>
          </a:p>
          <a:p>
            <a:pPr marL="342900" indent="-342900">
              <a:buFont typeface="Arial"/>
              <a:buChar char="•"/>
            </a:pPr>
            <a:r>
              <a:rPr lang="en-US" sz="2000" dirty="0" smtClean="0"/>
              <a:t>7 weeks of running with </a:t>
            </a:r>
            <a:r>
              <a:rPr lang="en-US" sz="2000" dirty="0" err="1" smtClean="0"/>
              <a:t>Au+Au</a:t>
            </a:r>
            <a:r>
              <a:rPr lang="en-US" sz="2000" dirty="0" smtClean="0"/>
              <a:t> collisions at full energy.</a:t>
            </a:r>
            <a:endParaRPr lang="en-US" sz="5400" dirty="0"/>
          </a:p>
        </p:txBody>
      </p:sp>
      <p:sp>
        <p:nvSpPr>
          <p:cNvPr id="10" name="Rectangle 9"/>
          <p:cNvSpPr/>
          <p:nvPr/>
        </p:nvSpPr>
        <p:spPr>
          <a:xfrm>
            <a:off x="533400" y="228600"/>
            <a:ext cx="8229600" cy="461665"/>
          </a:xfrm>
          <a:prstGeom prst="rect">
            <a:avLst/>
          </a:prstGeom>
        </p:spPr>
        <p:txBody>
          <a:bodyPr wrap="square">
            <a:spAutoFit/>
          </a:bodyPr>
          <a:lstStyle/>
          <a:p>
            <a:r>
              <a:rPr lang="en-US" sz="2400" b="1" dirty="0" smtClean="0"/>
              <a:t>Recommendations following the June </a:t>
            </a:r>
            <a:r>
              <a:rPr lang="en-US" sz="2400" b="1" dirty="0"/>
              <a:t>6</a:t>
            </a:r>
            <a:r>
              <a:rPr lang="en-US" sz="2400" b="1" dirty="0" smtClean="0"/>
              <a:t>-8, 2011 PAC</a:t>
            </a:r>
            <a:endParaRPr lang="en-US" sz="2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10889"/>
            <a:ext cx="5029200" cy="506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48221"/>
            <a:ext cx="4572000" cy="276999"/>
          </a:xfrm>
          <a:prstGeom prst="rect">
            <a:avLst/>
          </a:prstGeom>
        </p:spPr>
        <p:txBody>
          <a:bodyPr>
            <a:spAutoFit/>
          </a:bodyPr>
          <a:lstStyle/>
          <a:p>
            <a:r>
              <a:rPr lang="en-US" sz="1200" dirty="0" smtClean="0"/>
              <a:t>D.L.</a:t>
            </a:r>
            <a:r>
              <a:rPr lang="en-US" sz="1200" dirty="0"/>
              <a:t> </a:t>
            </a:r>
            <a:r>
              <a:rPr lang="en-US" sz="1200" dirty="0" smtClean="0"/>
              <a:t>November 23, 2011 update</a:t>
            </a:r>
            <a:endParaRPr lang="en-US" sz="1200" dirty="0"/>
          </a:p>
        </p:txBody>
      </p:sp>
      <p:sp>
        <p:nvSpPr>
          <p:cNvPr id="3" name="Rectangle 2"/>
          <p:cNvSpPr/>
          <p:nvPr/>
        </p:nvSpPr>
        <p:spPr>
          <a:xfrm>
            <a:off x="152400" y="427752"/>
            <a:ext cx="8839200" cy="1077218"/>
          </a:xfrm>
          <a:prstGeom prst="rect">
            <a:avLst/>
          </a:prstGeom>
        </p:spPr>
        <p:txBody>
          <a:bodyPr wrap="square">
            <a:spAutoFit/>
          </a:bodyPr>
          <a:lstStyle/>
          <a:p>
            <a:r>
              <a:rPr lang="en-US" sz="1200" dirty="0" smtClean="0"/>
              <a:t>Our helium supplier </a:t>
            </a:r>
            <a:r>
              <a:rPr lang="en-US" sz="1200" dirty="0"/>
              <a:t>no longer able to meet our peek demand of 4 trailers in a one week period.  </a:t>
            </a:r>
            <a:r>
              <a:rPr lang="en-US" sz="1200" dirty="0" smtClean="0"/>
              <a:t>They can give us one </a:t>
            </a:r>
            <a:r>
              <a:rPr lang="en-US" sz="1200" dirty="0"/>
              <a:t>trailer a week starting on December 31st, so we expect to have all the helium we need, on time, but we will have to store most of it in the dewars outside 1006B.  </a:t>
            </a:r>
            <a:r>
              <a:rPr lang="en-US" sz="1200" u="sng" dirty="0"/>
              <a:t>This will result in our 4K cooldown being a little less stable and predictable than it has been for the past few years</a:t>
            </a:r>
            <a:r>
              <a:rPr lang="en-US" sz="1200" dirty="0"/>
              <a:t> when we received all of the helium at 1005R over a short period of time.  Because of </a:t>
            </a:r>
            <a:r>
              <a:rPr lang="en-US" sz="1200" dirty="0" smtClean="0"/>
              <a:t>this, I expect </a:t>
            </a:r>
            <a:r>
              <a:rPr lang="en-US" sz="1200" dirty="0"/>
              <a:t>the 4K cooldown will take a least one </a:t>
            </a:r>
            <a:r>
              <a:rPr lang="en-US" sz="1200" dirty="0" smtClean="0"/>
              <a:t>additional day</a:t>
            </a:r>
            <a:r>
              <a:rPr lang="en-US" sz="1200" dirty="0"/>
              <a:t>.</a:t>
            </a:r>
            <a:r>
              <a:rPr lang="en-US" sz="1600" dirty="0"/>
              <a:t>  </a:t>
            </a:r>
          </a:p>
        </p:txBody>
      </p:sp>
      <p:sp>
        <p:nvSpPr>
          <p:cNvPr id="5" name="TextBox 4"/>
          <p:cNvSpPr txBox="1"/>
          <p:nvPr/>
        </p:nvSpPr>
        <p:spPr>
          <a:xfrm>
            <a:off x="3377441" y="44441"/>
            <a:ext cx="1364476" cy="369332"/>
          </a:xfrm>
          <a:prstGeom prst="rect">
            <a:avLst/>
          </a:prstGeom>
          <a:noFill/>
        </p:spPr>
        <p:txBody>
          <a:bodyPr wrap="none" rtlCol="0">
            <a:spAutoFit/>
          </a:bodyPr>
          <a:lstStyle/>
          <a:p>
            <a:r>
              <a:rPr lang="en-US" b="1" u="sng" dirty="0" smtClean="0"/>
              <a:t>Cryo Issue</a:t>
            </a:r>
            <a:endParaRPr lang="en-US" b="1" u="sng" dirty="0"/>
          </a:p>
        </p:txBody>
      </p:sp>
    </p:spTree>
    <p:extLst>
      <p:ext uri="{BB962C8B-B14F-4D97-AF65-F5344CB8AC3E}">
        <p14:creationId xmlns:p14="http://schemas.microsoft.com/office/powerpoint/2010/main" val="328730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514600"/>
            <a:ext cx="5324475" cy="425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685800"/>
            <a:ext cx="84486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214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524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839200" cy="355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50" y="935038"/>
            <a:ext cx="6919913"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7315200" y="2419350"/>
            <a:ext cx="121920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543800" y="2057400"/>
            <a:ext cx="0" cy="91440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10664" y="3962400"/>
            <a:ext cx="2475871" cy="369332"/>
          </a:xfrm>
          <a:prstGeom prst="rect">
            <a:avLst/>
          </a:prstGeom>
          <a:noFill/>
        </p:spPr>
        <p:txBody>
          <a:bodyPr wrap="none" rtlCol="0">
            <a:spAutoFit/>
          </a:bodyPr>
          <a:lstStyle/>
          <a:p>
            <a:r>
              <a:rPr lang="en-US" dirty="0" smtClean="0"/>
              <a:t>STAR &amp; PHENIX Goal</a:t>
            </a:r>
            <a:endParaRPr lang="en-US" dirty="0"/>
          </a:p>
        </p:txBody>
      </p:sp>
      <p:cxnSp>
        <p:nvCxnSpPr>
          <p:cNvPr id="9" name="Straight Arrow Connector 8"/>
          <p:cNvCxnSpPr/>
          <p:nvPr/>
        </p:nvCxnSpPr>
        <p:spPr>
          <a:xfrm flipH="1" flipV="1">
            <a:off x="7543800" y="2419350"/>
            <a:ext cx="914400" cy="154305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742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010" y="1143000"/>
            <a:ext cx="8583122" cy="4572000"/>
          </a:xfrm>
          <a:prstGeom prst="rect">
            <a:avLst/>
          </a:prstGeom>
        </p:spPr>
      </p:pic>
      <p:sp>
        <p:nvSpPr>
          <p:cNvPr id="2" name="TextBox 1"/>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500 GeV pp</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34022211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244" y="1219200"/>
            <a:ext cx="8379542" cy="4267200"/>
          </a:xfrm>
          <a:prstGeom prst="rect">
            <a:avLst/>
          </a:prstGeom>
        </p:spPr>
      </p:pic>
      <p:sp>
        <p:nvSpPr>
          <p:cNvPr id="4" name="TextBox 3"/>
          <p:cNvSpPr txBox="1"/>
          <p:nvPr/>
        </p:nvSpPr>
        <p:spPr>
          <a:xfrm>
            <a:off x="1600200" y="381000"/>
            <a:ext cx="6074500" cy="461665"/>
          </a:xfrm>
          <a:prstGeom prst="rect">
            <a:avLst/>
          </a:prstGeom>
          <a:noFill/>
        </p:spPr>
        <p:txBody>
          <a:bodyPr wrap="none" rtlCol="0">
            <a:spAutoFit/>
          </a:bodyPr>
          <a:lstStyle/>
          <a:p>
            <a:r>
              <a:rPr lang="en-US" sz="2400" b="1" u="sng" dirty="0" smtClean="0"/>
              <a:t>Run 12 projection for √s = 193 GeV/n UU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17725306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339" y="1066800"/>
            <a:ext cx="8718697" cy="4572000"/>
          </a:xfrm>
          <a:prstGeom prst="rect">
            <a:avLst/>
          </a:prstGeom>
        </p:spPr>
      </p:pic>
      <p:sp>
        <p:nvSpPr>
          <p:cNvPr id="4" name="TextBox 3"/>
          <p:cNvSpPr txBox="1"/>
          <p:nvPr/>
        </p:nvSpPr>
        <p:spPr>
          <a:xfrm>
            <a:off x="1600200" y="381000"/>
            <a:ext cx="6450504" cy="461665"/>
          </a:xfrm>
          <a:prstGeom prst="rect">
            <a:avLst/>
          </a:prstGeom>
          <a:noFill/>
        </p:spPr>
        <p:txBody>
          <a:bodyPr wrap="none" rtlCol="0">
            <a:spAutoFit/>
          </a:bodyPr>
          <a:lstStyle/>
          <a:p>
            <a:r>
              <a:rPr lang="en-US" sz="2400" b="1" u="sng" dirty="0" smtClean="0"/>
              <a:t>Run 12 projection for √s = 200 GeV/n </a:t>
            </a:r>
            <a:r>
              <a:rPr lang="en-US" sz="2400" b="1" u="sng" dirty="0" err="1" smtClean="0"/>
              <a:t>CuAu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2670408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381000" y="5934075"/>
            <a:ext cx="84582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Blue Jet weighted average </a:t>
            </a:r>
            <a:r>
              <a:rPr lang="en-US" sz="1400" dirty="0" smtClean="0"/>
              <a:t>   = </a:t>
            </a:r>
            <a:r>
              <a:rPr lang="en-US" sz="1400" dirty="0" smtClean="0"/>
              <a:t>62.5</a:t>
            </a:r>
            <a:r>
              <a:rPr lang="en-US" sz="1400" dirty="0" smtClean="0"/>
              <a:t>% </a:t>
            </a:r>
            <a:r>
              <a:rPr lang="en-US" sz="1400" dirty="0"/>
              <a:t>± </a:t>
            </a:r>
            <a:r>
              <a:rPr lang="en-US" sz="1400" dirty="0" smtClean="0"/>
              <a:t>0.8</a:t>
            </a:r>
            <a:r>
              <a:rPr lang="en-US" sz="1400" dirty="0" smtClean="0"/>
              <a:t>;</a:t>
            </a:r>
            <a:r>
              <a:rPr lang="en-US" sz="1400" dirty="0" smtClean="0"/>
              <a:t>	source blue average    = 78.5</a:t>
            </a:r>
            <a:r>
              <a:rPr lang="en-US" sz="1400" dirty="0" smtClean="0"/>
              <a:t>%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20% lost</a:t>
            </a:r>
            <a:endParaRPr lang="en-US" sz="1400" b="1" u="sng" dirty="0">
              <a:solidFill>
                <a:srgbClr val="C00000"/>
              </a:solidFill>
            </a:endParaRPr>
          </a:p>
          <a:p>
            <a:pPr eaLnBrk="1" hangingPunct="1"/>
            <a:r>
              <a:rPr lang="en-US" sz="1400" dirty="0"/>
              <a:t>Yellow Jet weighted average = </a:t>
            </a:r>
            <a:r>
              <a:rPr lang="en-US" sz="1400" dirty="0" smtClean="0"/>
              <a:t>56.9</a:t>
            </a:r>
            <a:r>
              <a:rPr lang="en-US" sz="1400" dirty="0" smtClean="0"/>
              <a:t>% </a:t>
            </a:r>
            <a:r>
              <a:rPr lang="en-US" sz="1400" dirty="0"/>
              <a:t>± </a:t>
            </a:r>
            <a:r>
              <a:rPr lang="en-US" sz="1400" dirty="0" smtClean="0"/>
              <a:t>0.8</a:t>
            </a:r>
            <a:r>
              <a:rPr lang="en-US" sz="1400" dirty="0" smtClean="0"/>
              <a:t>;</a:t>
            </a:r>
            <a:r>
              <a:rPr lang="en-US" sz="1400" dirty="0" smtClean="0"/>
              <a:t>	source yellow average = 78.7</a:t>
            </a:r>
            <a:r>
              <a:rPr lang="en-US" sz="1400" dirty="0" smtClean="0"/>
              <a:t>%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28% lost</a:t>
            </a:r>
            <a:endParaRPr lang="en-US" sz="1400" b="1" u="sng" dirty="0">
              <a:solidFill>
                <a:srgbClr val="C00000"/>
              </a:solidFill>
            </a:endParaRPr>
          </a:p>
          <a:p>
            <a:pPr eaLnBrk="1" hangingPunct="1"/>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846138"/>
            <a:ext cx="764540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96200" y="2971800"/>
            <a:ext cx="762000" cy="201168"/>
          </a:xfrm>
          <a:prstGeom prst="rect">
            <a:avLst/>
          </a:prstGeom>
          <a:gradFill flip="none" rotWithShape="1">
            <a:gsLst>
              <a:gs pos="42000">
                <a:srgbClr val="C00000"/>
              </a:gs>
              <a:gs pos="65000">
                <a:srgbClr val="9CB86E"/>
              </a:gs>
              <a:gs pos="100000">
                <a:srgbClr val="156B13"/>
              </a:gs>
            </a:gsLst>
            <a:lin ang="16200000" scaled="0"/>
            <a:tileRect/>
          </a:gra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64085" y="4495800"/>
            <a:ext cx="3860865" cy="369332"/>
          </a:xfrm>
          <a:prstGeom prst="rect">
            <a:avLst/>
          </a:prstGeom>
          <a:noFill/>
        </p:spPr>
        <p:txBody>
          <a:bodyPr wrap="none" rtlCol="0">
            <a:spAutoFit/>
          </a:bodyPr>
          <a:lstStyle/>
          <a:p>
            <a:r>
              <a:rPr lang="en-US" dirty="0" smtClean="0"/>
              <a:t>STAR &amp; PHENIX Polarization Goals</a:t>
            </a:r>
            <a:endParaRPr lang="en-US" dirty="0"/>
          </a:p>
        </p:txBody>
      </p:sp>
      <p:cxnSp>
        <p:nvCxnSpPr>
          <p:cNvPr id="6" name="Straight Arrow Connector 5"/>
          <p:cNvCxnSpPr>
            <a:endCxn id="2" idx="2"/>
          </p:cNvCxnSpPr>
          <p:nvPr/>
        </p:nvCxnSpPr>
        <p:spPr>
          <a:xfrm flipH="1" flipV="1">
            <a:off x="8077200" y="3172968"/>
            <a:ext cx="609600" cy="1322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796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846138"/>
            <a:ext cx="763905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90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86900" cy="699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838200" y="1609344"/>
            <a:ext cx="8326285"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029336" y="3218676"/>
            <a:ext cx="1526380" cy="553998"/>
          </a:xfrm>
          <a:prstGeom prst="rect">
            <a:avLst/>
          </a:prstGeom>
          <a:noFill/>
        </p:spPr>
        <p:txBody>
          <a:bodyPr wrap="none" rtlCol="0">
            <a:spAutoFit/>
          </a:bodyPr>
          <a:lstStyle/>
          <a:p>
            <a:r>
              <a:rPr lang="en-US" b="1" i="1" dirty="0" err="1" smtClean="0">
                <a:solidFill>
                  <a:srgbClr val="3333FF"/>
                </a:solidFill>
              </a:rPr>
              <a:t>L</a:t>
            </a:r>
            <a:r>
              <a:rPr lang="en-US" b="1" baseline="-25000" dirty="0" err="1" smtClean="0">
                <a:solidFill>
                  <a:srgbClr val="3333FF"/>
                </a:solidFill>
              </a:rPr>
              <a:t>average</a:t>
            </a:r>
            <a:r>
              <a:rPr lang="en-US" b="1" dirty="0" smtClean="0">
                <a:solidFill>
                  <a:srgbClr val="3333FF"/>
                </a:solidFill>
              </a:rPr>
              <a:t>(max</a:t>
            </a:r>
            <a:r>
              <a:rPr lang="en-US" b="1" dirty="0" smtClean="0">
                <a:solidFill>
                  <a:srgbClr val="3333FF"/>
                </a:solidFill>
              </a:rPr>
              <a:t>)</a:t>
            </a:r>
          </a:p>
          <a:p>
            <a:r>
              <a:rPr lang="en-US" sz="1200" b="1" dirty="0" smtClean="0">
                <a:solidFill>
                  <a:srgbClr val="3333FF"/>
                </a:solidFill>
              </a:rPr>
              <a:t>(0.29 mb </a:t>
            </a:r>
            <a:r>
              <a:rPr lang="en-US" sz="1200" b="1" dirty="0" err="1" smtClean="0">
                <a:solidFill>
                  <a:srgbClr val="3333FF"/>
                </a:solidFill>
              </a:rPr>
              <a:t>xsection</a:t>
            </a:r>
            <a:r>
              <a:rPr lang="en-US" sz="1200" b="1" dirty="0" smtClean="0">
                <a:solidFill>
                  <a:srgbClr val="3333FF"/>
                </a:solidFill>
              </a:rPr>
              <a:t>)</a:t>
            </a:r>
            <a:endParaRPr lang="en-US" sz="1200" b="1" dirty="0">
              <a:solidFill>
                <a:srgbClr val="3333FF"/>
              </a:solidFill>
            </a:endParaRPr>
          </a:p>
        </p:txBody>
      </p:sp>
      <p:cxnSp>
        <p:nvCxnSpPr>
          <p:cNvPr id="5" name="Straight Arrow Connector 4"/>
          <p:cNvCxnSpPr/>
          <p:nvPr/>
        </p:nvCxnSpPr>
        <p:spPr>
          <a:xfrm flipH="1" flipV="1">
            <a:off x="9067800" y="1600201"/>
            <a:ext cx="76200" cy="161847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4379976"/>
            <a:ext cx="83058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81930" y="6496645"/>
            <a:ext cx="2095445" cy="369332"/>
          </a:xfrm>
          <a:prstGeom prst="rect">
            <a:avLst/>
          </a:prstGeom>
          <a:noFill/>
        </p:spPr>
        <p:txBody>
          <a:bodyPr wrap="none" rtlCol="0">
            <a:spAutoFit/>
          </a:bodyPr>
          <a:lstStyle/>
          <a:p>
            <a:r>
              <a:rPr lang="en-US" b="1" dirty="0" smtClean="0">
                <a:solidFill>
                  <a:srgbClr val="3333FF"/>
                </a:solidFill>
              </a:rPr>
              <a:t>Ions/bunch (max)</a:t>
            </a:r>
            <a:endParaRPr lang="en-US" b="1" dirty="0" smtClean="0">
              <a:solidFill>
                <a:srgbClr val="3333FF"/>
              </a:solidFill>
            </a:endParaRPr>
          </a:p>
        </p:txBody>
      </p:sp>
      <p:cxnSp>
        <p:nvCxnSpPr>
          <p:cNvPr id="9" name="Straight Arrow Connector 8"/>
          <p:cNvCxnSpPr/>
          <p:nvPr/>
        </p:nvCxnSpPr>
        <p:spPr>
          <a:xfrm flipH="1" flipV="1">
            <a:off x="8991600" y="4419600"/>
            <a:ext cx="345770" cy="207704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62800" y="272534"/>
            <a:ext cx="1334661" cy="369332"/>
          </a:xfrm>
          <a:prstGeom prst="rect">
            <a:avLst/>
          </a:prstGeom>
          <a:noFill/>
        </p:spPr>
        <p:txBody>
          <a:bodyPr wrap="none" rtlCol="0">
            <a:spAutoFit/>
          </a:bodyPr>
          <a:lstStyle/>
          <a:p>
            <a:r>
              <a:rPr lang="en-US" b="1" i="1" u="sng" dirty="0" smtClean="0">
                <a:solidFill>
                  <a:srgbClr val="3333FF"/>
                </a:solidFill>
              </a:rPr>
              <a:t>Past Week</a:t>
            </a:r>
            <a:endParaRPr lang="en-US" b="1" i="1" u="sng" dirty="0">
              <a:solidFill>
                <a:srgbClr val="3333FF"/>
              </a:solidFill>
            </a:endParaRPr>
          </a:p>
        </p:txBody>
      </p:sp>
    </p:spTree>
    <p:extLst>
      <p:ext uri="{BB962C8B-B14F-4D97-AF65-F5344CB8AC3E}">
        <p14:creationId xmlns:p14="http://schemas.microsoft.com/office/powerpoint/2010/main" val="2900648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72534"/>
            <a:ext cx="6998454" cy="369332"/>
          </a:xfrm>
          <a:prstGeom prst="rect">
            <a:avLst/>
          </a:prstGeom>
          <a:noFill/>
        </p:spPr>
        <p:txBody>
          <a:bodyPr wrap="none" rtlCol="0">
            <a:spAutoFit/>
          </a:bodyPr>
          <a:lstStyle/>
          <a:p>
            <a:r>
              <a:rPr lang="en-US" dirty="0" smtClean="0"/>
              <a:t>$ in BNL Balanced Billing Bank for FY12 (through </a:t>
            </a:r>
            <a:r>
              <a:rPr lang="en-US" dirty="0" smtClean="0"/>
              <a:t>Jan</a:t>
            </a:r>
            <a:r>
              <a:rPr lang="en-US" dirty="0" smtClean="0"/>
              <a:t>) </a:t>
            </a:r>
            <a:r>
              <a:rPr lang="en-US" dirty="0" smtClean="0"/>
              <a:t>= +$</a:t>
            </a:r>
            <a:r>
              <a:rPr lang="en-US" dirty="0" smtClean="0"/>
              <a:t>1,157K</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776288"/>
            <a:ext cx="7572375"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7419975" y="3305175"/>
            <a:ext cx="1524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94940" y="3381375"/>
            <a:ext cx="1249060" cy="369332"/>
          </a:xfrm>
          <a:prstGeom prst="rect">
            <a:avLst/>
          </a:prstGeom>
          <a:noFill/>
        </p:spPr>
        <p:txBody>
          <a:bodyPr wrap="none" rtlCol="0">
            <a:spAutoFit/>
          </a:bodyPr>
          <a:lstStyle/>
          <a:p>
            <a:r>
              <a:rPr lang="en-US" dirty="0" smtClean="0"/>
              <a:t>$48/MWhr</a:t>
            </a:r>
            <a:endParaRPr lang="en-US" dirty="0"/>
          </a:p>
        </p:txBody>
      </p:sp>
      <p:cxnSp>
        <p:nvCxnSpPr>
          <p:cNvPr id="6" name="Straight Arrow Connector 5"/>
          <p:cNvCxnSpPr/>
          <p:nvPr/>
        </p:nvCxnSpPr>
        <p:spPr>
          <a:xfrm flipH="1" flipV="1">
            <a:off x="7572375" y="3457575"/>
            <a:ext cx="428625" cy="10846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078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136650"/>
            <a:ext cx="70358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517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609600"/>
            <a:ext cx="2069797" cy="369332"/>
          </a:xfrm>
          <a:prstGeom prst="rect">
            <a:avLst/>
          </a:prstGeom>
          <a:noFill/>
        </p:spPr>
        <p:txBody>
          <a:bodyPr wrap="none" rtlCol="0">
            <a:spAutoFit/>
          </a:bodyPr>
          <a:lstStyle/>
          <a:p>
            <a:r>
              <a:rPr lang="en-US" dirty="0" smtClean="0"/>
              <a:t>As of </a:t>
            </a:r>
            <a:r>
              <a:rPr lang="en-US" dirty="0" smtClean="0"/>
              <a:t>13</a:t>
            </a:r>
            <a:r>
              <a:rPr lang="en-US" dirty="0" smtClean="0"/>
              <a:t> </a:t>
            </a:r>
            <a:r>
              <a:rPr lang="en-US" dirty="0" smtClean="0"/>
              <a:t>Feb 2012</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450" y="1325563"/>
            <a:ext cx="6005513"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801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95896</TotalTime>
  <Words>676</Words>
  <Application>Microsoft Office PowerPoint</Application>
  <PresentationFormat>On-screen Show (4:3)</PresentationFormat>
  <Paragraphs>115</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Run 12 Plan based on 20 weeks cryo operation –an example 20 week schedule based on Vincent’s pp start-up plan* Note physics weeks for 250 pp and HI are still to be determined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 10 Au-Au Goals</dc:title>
  <dc:creator>Pile, Philip H</dc:creator>
  <cp:lastModifiedBy>AutoBVT</cp:lastModifiedBy>
  <cp:revision>426</cp:revision>
  <cp:lastPrinted>2012-02-28T17:51:52Z</cp:lastPrinted>
  <dcterms:created xsi:type="dcterms:W3CDTF">2010-05-18T15:33:59Z</dcterms:created>
  <dcterms:modified xsi:type="dcterms:W3CDTF">2012-02-28T18:00:28Z</dcterms:modified>
</cp:coreProperties>
</file>