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458" r:id="rId2"/>
    <p:sldId id="451" r:id="rId3"/>
    <p:sldId id="456" r:id="rId4"/>
    <p:sldId id="494" r:id="rId5"/>
    <p:sldId id="498" r:id="rId6"/>
    <p:sldId id="496" r:id="rId7"/>
    <p:sldId id="495" r:id="rId8"/>
    <p:sldId id="523" r:id="rId9"/>
    <p:sldId id="519" r:id="rId10"/>
    <p:sldId id="528" r:id="rId11"/>
    <p:sldId id="525" r:id="rId12"/>
    <p:sldId id="521" r:id="rId13"/>
    <p:sldId id="527" r:id="rId14"/>
    <p:sldId id="518" r:id="rId15"/>
    <p:sldId id="526" r:id="rId16"/>
    <p:sldId id="461" r:id="rId17"/>
    <p:sldId id="522" r:id="rId18"/>
    <p:sldId id="524" r:id="rId19"/>
    <p:sldId id="510" r:id="rId20"/>
    <p:sldId id="509" r:id="rId21"/>
    <p:sldId id="462" r:id="rId22"/>
    <p:sldId id="469" r:id="rId23"/>
    <p:sldId id="470" r:id="rId24"/>
    <p:sldId id="511" r:id="rId25"/>
    <p:sldId id="512" r:id="rId26"/>
    <p:sldId id="502" r:id="rId27"/>
    <p:sldId id="500" r:id="rId28"/>
    <p:sldId id="501" r:id="rId29"/>
    <p:sldId id="490" r:id="rId30"/>
    <p:sldId id="477" r:id="rId31"/>
    <p:sldId id="476" r:id="rId32"/>
    <p:sldId id="480" r:id="rId33"/>
    <p:sldId id="492" r:id="rId34"/>
    <p:sldId id="493" r:id="rId35"/>
    <p:sldId id="489" r:id="rId36"/>
    <p:sldId id="505" r:id="rId37"/>
    <p:sldId id="507" r:id="rId38"/>
    <p:sldId id="491" r:id="rId39"/>
    <p:sldId id="503" r:id="rId40"/>
    <p:sldId id="504" r:id="rId41"/>
    <p:sldId id="471" r:id="rId42"/>
    <p:sldId id="487" r:id="rId43"/>
    <p:sldId id="467" r:id="rId44"/>
    <p:sldId id="481" r:id="rId45"/>
    <p:sldId id="483" r:id="rId46"/>
    <p:sldId id="484" r:id="rId47"/>
    <p:sldId id="485" r:id="rId48"/>
    <p:sldId id="486" r:id="rId49"/>
    <p:sldId id="479" r:id="rId50"/>
    <p:sldId id="475" r:id="rId51"/>
    <p:sldId id="452" r:id="rId52"/>
    <p:sldId id="474" r:id="rId53"/>
    <p:sldId id="473" r:id="rId54"/>
    <p:sldId id="472" r:id="rId55"/>
    <p:sldId id="468" r:id="rId56"/>
    <p:sldId id="447" r:id="rId57"/>
    <p:sldId id="460" r:id="rId58"/>
    <p:sldId id="465" r:id="rId59"/>
    <p:sldId id="345" r:id="rId60"/>
    <p:sldId id="455" r:id="rId61"/>
    <p:sldId id="453" r:id="rId62"/>
    <p:sldId id="454" r:id="rId6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3" autoAdjust="0"/>
    <p:restoredTop sz="98973" autoAdjust="0"/>
  </p:normalViewPr>
  <p:slideViewPr>
    <p:cSldViewPr>
      <p:cViewPr>
        <p:scale>
          <a:sx n="100" d="100"/>
          <a:sy n="100" d="100"/>
        </p:scale>
        <p:origin x="-9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4/3/2012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4/3/2012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4/3/2012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4/3/2012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4/3/2012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4/3/2012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4/3/2012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4/3/2012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6858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3</a:t>
            </a:r>
            <a:r>
              <a:rPr lang="en-US" dirty="0" smtClean="0">
                <a:solidFill>
                  <a:schemeClr val="tx1"/>
                </a:solidFill>
              </a:rPr>
              <a:t> Apr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3/28/12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70716" y="609600"/>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b="1" i="1" u="sng" dirty="0" smtClean="0">
                <a:solidFill>
                  <a:srgbClr val="C00000"/>
                </a:solidFill>
              </a:rPr>
              <a:t>Today </a:t>
            </a:r>
            <a:r>
              <a:rPr lang="en-US" sz="1600" b="1" i="1" u="sng" dirty="0">
                <a:solidFill>
                  <a:srgbClr val="C00000"/>
                </a:solidFill>
              </a:rPr>
              <a:t>– 3</a:t>
            </a:r>
            <a:r>
              <a:rPr lang="en-US" sz="1600" b="1" i="1" u="sng" dirty="0" smtClean="0">
                <a:solidFill>
                  <a:srgbClr val="C00000"/>
                </a:solidFill>
              </a:rPr>
              <a:t> April</a:t>
            </a:r>
            <a:endParaRPr lang="en-US" sz="1600" dirty="0" smtClean="0">
              <a:solidFill>
                <a:srgbClr val="000000"/>
              </a:solidFill>
            </a:endParaRPr>
          </a:p>
          <a:p>
            <a:pPr eaLnBrk="1" hangingPunct="1">
              <a:lnSpc>
                <a:spcPct val="80000"/>
              </a:lnSpc>
            </a:pPr>
            <a:r>
              <a:rPr lang="en-US" sz="1600" dirty="0" smtClean="0">
                <a:solidFill>
                  <a:srgbClr val="000000"/>
                </a:solidFill>
              </a:rPr>
              <a:t>19 April (Thursday), </a:t>
            </a:r>
            <a:r>
              <a:rPr lang="en-US" sz="1600" dirty="0">
                <a:solidFill>
                  <a:srgbClr val="000000"/>
                </a:solidFill>
              </a:rPr>
              <a:t>end </a:t>
            </a:r>
            <a:r>
              <a:rPr lang="en-US" sz="1600" dirty="0" smtClean="0">
                <a:solidFill>
                  <a:srgbClr val="000000"/>
                </a:solidFill>
              </a:rPr>
              <a:t>4.9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smtClean="0">
                <a:solidFill>
                  <a:srgbClr val="000000"/>
                </a:solidFill>
              </a:rPr>
              <a:t>Tentative Cu-Au and Uranium-Uranium plan</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19 April (Thursday), </a:t>
            </a:r>
            <a:r>
              <a:rPr lang="en-US" sz="1600" dirty="0">
                <a:solidFill>
                  <a:srgbClr val="000000"/>
                </a:solidFill>
              </a:rPr>
              <a:t>begin 1 week setup for </a:t>
            </a:r>
            <a:r>
              <a:rPr lang="en-US" sz="1600" dirty="0" smtClean="0">
                <a:solidFill>
                  <a:srgbClr val="000000"/>
                </a:solidFill>
              </a:rPr>
              <a:t>UU (with </a:t>
            </a:r>
            <a:r>
              <a:rPr lang="en-US" sz="1600" dirty="0">
                <a:solidFill>
                  <a:srgbClr val="000000"/>
                </a:solidFill>
              </a:rPr>
              <a:t>overnight stores for </a:t>
            </a:r>
            <a:r>
              <a:rPr lang="en-US" sz="1600" dirty="0" smtClean="0">
                <a:solidFill>
                  <a:srgbClr val="000000"/>
                </a:solidFill>
              </a:rPr>
              <a:t>experiments late in week)</a:t>
            </a:r>
          </a:p>
          <a:p>
            <a:pPr eaLnBrk="1" hangingPunct="1">
              <a:lnSpc>
                <a:spcPct val="80000"/>
              </a:lnSpc>
            </a:pPr>
            <a:r>
              <a:rPr lang="en-US" sz="1600" dirty="0" smtClean="0">
                <a:solidFill>
                  <a:srgbClr val="000000"/>
                </a:solidFill>
              </a:rPr>
              <a:t>26 April (Thursday), </a:t>
            </a:r>
            <a:r>
              <a:rPr lang="en-US" sz="1600" dirty="0">
                <a:solidFill>
                  <a:srgbClr val="000000"/>
                </a:solidFill>
              </a:rPr>
              <a:t>begin </a:t>
            </a:r>
            <a:r>
              <a:rPr lang="en-US" sz="1600" b="1" i="1" u="sng" dirty="0" smtClean="0">
                <a:solidFill>
                  <a:srgbClr val="000000"/>
                </a:solidFill>
              </a:rPr>
              <a:t>2-3 </a:t>
            </a:r>
            <a:r>
              <a:rPr lang="en-US" sz="1600" b="1" i="1" u="sng" dirty="0">
                <a:solidFill>
                  <a:srgbClr val="000000"/>
                </a:solidFill>
              </a:rPr>
              <a:t>week </a:t>
            </a:r>
            <a:r>
              <a:rPr lang="en-US" sz="1600" b="1" i="1" u="sng" dirty="0" smtClean="0">
                <a:solidFill>
                  <a:srgbClr val="000000"/>
                </a:solidFill>
              </a:rPr>
              <a:t>UU physics run…if 3 weeks…</a:t>
            </a:r>
          </a:p>
          <a:p>
            <a:pPr eaLnBrk="1" hangingPunct="1">
              <a:lnSpc>
                <a:spcPct val="80000"/>
              </a:lnSpc>
            </a:pPr>
            <a:r>
              <a:rPr lang="en-US" sz="1600" dirty="0" smtClean="0">
                <a:solidFill>
                  <a:srgbClr val="000000"/>
                </a:solidFill>
              </a:rPr>
              <a:t>17 May (Thursday) </a:t>
            </a:r>
            <a:r>
              <a:rPr lang="en-US" sz="1600" b="1" u="sng" dirty="0" smtClean="0">
                <a:solidFill>
                  <a:srgbClr val="000000"/>
                </a:solidFill>
              </a:rPr>
              <a:t>end 3 week √s = 193 GeV/n UU run, </a:t>
            </a:r>
            <a:r>
              <a:rPr lang="en-US" sz="1600" b="1" u="sng" dirty="0" smtClean="0">
                <a:solidFill>
                  <a:srgbClr val="C00000"/>
                </a:solidFill>
              </a:rPr>
              <a:t>begin setup for √s = 200 GeV/n </a:t>
            </a:r>
            <a:r>
              <a:rPr lang="en-US" sz="1600" b="1" u="sng" dirty="0" err="1" smtClean="0">
                <a:solidFill>
                  <a:srgbClr val="C00000"/>
                </a:solidFill>
              </a:rPr>
              <a:t>CuAu</a:t>
            </a:r>
            <a:endParaRPr lang="en-US" sz="1600" b="1" u="sng" dirty="0" smtClean="0">
              <a:solidFill>
                <a:srgbClr val="C00000"/>
              </a:solidFill>
            </a:endParaRPr>
          </a:p>
          <a:p>
            <a:pPr eaLnBrk="1" hangingPunct="1">
              <a:lnSpc>
                <a:spcPct val="80000"/>
              </a:lnSpc>
            </a:pPr>
            <a:r>
              <a:rPr lang="en-US" sz="1600" dirty="0" smtClean="0">
                <a:solidFill>
                  <a:srgbClr val="000000"/>
                </a:solidFill>
              </a:rPr>
              <a:t>19 May (Saturday – my ambitious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17.6</a:t>
            </a:r>
            <a:endParaRPr lang="en-US" b="1" i="1"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Feb) = +$1,825K</a:t>
            </a:r>
            <a:endParaRPr lang="en-US" dirty="0"/>
          </a:p>
        </p:txBody>
      </p:sp>
      <p:sp>
        <p:nvSpPr>
          <p:cNvPr id="3" name="Oval 2"/>
          <p:cNvSpPr/>
          <p:nvPr/>
        </p:nvSpPr>
        <p:spPr>
          <a:xfrm>
            <a:off x="7461504" y="376732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$30/MWhr</a:t>
            </a:r>
            <a:endParaRPr lang="en-US" dirty="0"/>
          </a:p>
        </p:txBody>
      </p:sp>
      <p:cxnSp>
        <p:nvCxnSpPr>
          <p:cNvPr id="6" name="Straight Arrow Connector 5"/>
          <p:cNvCxnSpPr/>
          <p:nvPr/>
        </p:nvCxnSpPr>
        <p:spPr>
          <a:xfrm flipH="1">
            <a:off x="7639050" y="3566041"/>
            <a:ext cx="361951" cy="1846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69797" cy="369332"/>
          </a:xfrm>
          <a:prstGeom prst="rect">
            <a:avLst/>
          </a:prstGeom>
          <a:noFill/>
        </p:spPr>
        <p:txBody>
          <a:bodyPr wrap="none" rtlCol="0">
            <a:spAutoFit/>
          </a:bodyPr>
          <a:lstStyle/>
          <a:p>
            <a:r>
              <a:rPr lang="en-US" dirty="0" smtClean="0"/>
              <a:t>As of 22 Mar 2012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91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43468"/>
            <a:ext cx="2313518" cy="369332"/>
          </a:xfrm>
          <a:prstGeom prst="rect">
            <a:avLst/>
          </a:prstGeom>
          <a:noFill/>
        </p:spPr>
        <p:txBody>
          <a:bodyPr wrap="none" rtlCol="0">
            <a:spAutoFit/>
          </a:bodyPr>
          <a:lstStyle/>
          <a:p>
            <a:r>
              <a:rPr lang="en-US" dirty="0" smtClean="0"/>
              <a:t>Thru fill 16665, 2 Apr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7391400" y="289560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16916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1322308"/>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548691" y="2526268"/>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852444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56</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096000"/>
            <a:ext cx="6979475" cy="646331"/>
          </a:xfrm>
          <a:prstGeom prst="rect">
            <a:avLst/>
          </a:prstGeom>
          <a:noFill/>
        </p:spPr>
        <p:txBody>
          <a:bodyPr wrap="none" rtlCol="0">
            <a:spAutoFit/>
          </a:bodyPr>
          <a:lstStyle/>
          <a:p>
            <a:r>
              <a:rPr lang="en-US" dirty="0" smtClean="0"/>
              <a:t>Blue weighted average    =  51.4% ± 0.6%, 35% below source pol</a:t>
            </a:r>
          </a:p>
          <a:p>
            <a:r>
              <a:rPr lang="en-US" dirty="0" smtClean="0"/>
              <a:t>Yellow weighted average =  53.7% ± 0.7%, 32% below source pol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846138"/>
            <a:ext cx="7456487"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217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838200"/>
            <a:ext cx="745648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06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19265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110447</TotalTime>
  <Words>1157</Words>
  <Application>Microsoft Office PowerPoint</Application>
  <PresentationFormat>On-screen Show (4:3)</PresentationFormat>
  <Paragraphs>172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Run 12 Plan based on 20 weeks cryo operation 23 week schedule based on 3/28/12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C-AD</cp:lastModifiedBy>
  <cp:revision>506</cp:revision>
  <cp:lastPrinted>2012-04-03T15:44:33Z</cp:lastPrinted>
  <dcterms:created xsi:type="dcterms:W3CDTF">2010-05-18T15:33:59Z</dcterms:created>
  <dcterms:modified xsi:type="dcterms:W3CDTF">2012-04-03T18:15:38Z</dcterms:modified>
</cp:coreProperties>
</file>