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58" r:id="rId2"/>
    <p:sldId id="456" r:id="rId3"/>
    <p:sldId id="451" r:id="rId4"/>
    <p:sldId id="462" r:id="rId5"/>
    <p:sldId id="461" r:id="rId6"/>
    <p:sldId id="467" r:id="rId7"/>
    <p:sldId id="460" r:id="rId8"/>
    <p:sldId id="447" r:id="rId9"/>
    <p:sldId id="463" r:id="rId10"/>
    <p:sldId id="465" r:id="rId11"/>
    <p:sldId id="466" r:id="rId12"/>
    <p:sldId id="345" r:id="rId13"/>
    <p:sldId id="452" r:id="rId14"/>
    <p:sldId id="455" r:id="rId15"/>
    <p:sldId id="453" r:id="rId16"/>
    <p:sldId id="454" r:id="rId1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1/3/2012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1/3/2012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3</a:t>
            </a:r>
            <a:r>
              <a:rPr lang="en-US" dirty="0" smtClean="0">
                <a:solidFill>
                  <a:schemeClr val="tx1"/>
                </a:solidFill>
              </a:rPr>
              <a:t> Jan 2012 (4</a:t>
            </a:r>
            <a:r>
              <a:rPr lang="en-US" baseline="30000" dirty="0" smtClean="0">
                <a:solidFill>
                  <a:schemeClr val="tx1"/>
                </a:solidFill>
              </a:rPr>
              <a:t>th</a:t>
            </a:r>
            <a:r>
              <a:rPr lang="en-US" dirty="0" smtClean="0">
                <a:solidFill>
                  <a:schemeClr val="tx1"/>
                </a:solidFill>
              </a:rPr>
              <a:t> meeting)</a:t>
            </a:r>
          </a:p>
          <a:p>
            <a:endParaRPr lang="en-US" dirty="0" smtClean="0">
              <a:solidFill>
                <a:schemeClr val="tx1"/>
              </a:solidFill>
            </a:endParaRPr>
          </a:p>
          <a:p>
            <a:r>
              <a:rPr lang="en-US" dirty="0" smtClean="0">
                <a:solidFill>
                  <a:schemeClr val="tx1"/>
                </a:solidFill>
              </a:rPr>
              <a:t>Agenda:  Run 12 Priorities</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686800" cy="639763"/>
          </a:xfrm>
        </p:spPr>
        <p:txBody>
          <a:bodyPr>
            <a:noAutofit/>
          </a:bodyPr>
          <a:lstStyle/>
          <a:p>
            <a:pPr eaLnBrk="1" hangingPunct="1">
              <a:defRPr/>
            </a:pPr>
            <a:r>
              <a:rPr lang="en-US" sz="1800" b="1" dirty="0" smtClean="0"/>
              <a:t>Run 12 Plan based on PAC recommendation/ALD Guidance and 22 weeks cryo operation</a:t>
            </a:r>
            <a:br>
              <a:rPr lang="en-US" sz="1800" b="1" dirty="0" smtClean="0"/>
            </a:br>
            <a:r>
              <a:rPr lang="en-US" sz="1800" b="1" dirty="0" smtClean="0"/>
              <a:t>22 Nov 11 DRAFT</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685800"/>
            <a:ext cx="8686800" cy="5334000"/>
          </a:xfrm>
        </p:spPr>
        <p:txBody>
          <a:bodyPr/>
          <a:lstStyle/>
          <a:p>
            <a:pPr eaLnBrk="1" hangingPunct="1">
              <a:lnSpc>
                <a:spcPct val="80000"/>
              </a:lnSpc>
              <a:buFont typeface="Arial" charset="0"/>
              <a:buNone/>
            </a:pPr>
            <a:endParaRPr lang="en-US" sz="1100" dirty="0" smtClean="0"/>
          </a:p>
          <a:p>
            <a:pPr eaLnBrk="1" hangingPunct="1">
              <a:lnSpc>
                <a:spcPct val="80000"/>
              </a:lnSpc>
            </a:pPr>
            <a:r>
              <a:rPr lang="en-US" sz="1800" dirty="0" smtClean="0">
                <a:solidFill>
                  <a:srgbClr val="000000"/>
                </a:solidFill>
              </a:rPr>
              <a:t>17 Jan, Begin cool-down to 4.5K </a:t>
            </a:r>
          </a:p>
          <a:p>
            <a:pPr eaLnBrk="1" hangingPunct="1">
              <a:lnSpc>
                <a:spcPct val="80000"/>
              </a:lnSpc>
            </a:pPr>
            <a:r>
              <a:rPr lang="en-US" sz="1800" dirty="0" smtClean="0">
                <a:solidFill>
                  <a:srgbClr val="000000"/>
                </a:solidFill>
              </a:rPr>
              <a:t>20 </a:t>
            </a:r>
            <a:r>
              <a:rPr lang="en-US" sz="1800" dirty="0">
                <a:solidFill>
                  <a:srgbClr val="000000"/>
                </a:solidFill>
              </a:rPr>
              <a:t>Jan, Cool-down to </a:t>
            </a:r>
            <a:r>
              <a:rPr lang="en-US" sz="1800" dirty="0" smtClean="0">
                <a:solidFill>
                  <a:srgbClr val="000000"/>
                </a:solidFill>
              </a:rPr>
              <a:t>4.5K in Blue Ring complete, begin magnet setup</a:t>
            </a:r>
          </a:p>
          <a:p>
            <a:pPr eaLnBrk="1" hangingPunct="1">
              <a:lnSpc>
                <a:spcPct val="80000"/>
              </a:lnSpc>
            </a:pPr>
            <a:r>
              <a:rPr lang="en-US" sz="1800" dirty="0" smtClean="0">
                <a:solidFill>
                  <a:srgbClr val="000000"/>
                </a:solidFill>
              </a:rPr>
              <a:t>24 Jan, Cool-down to 4.5K complete in both rings begin </a:t>
            </a:r>
            <a:r>
              <a:rPr lang="en-US" sz="1800" dirty="0">
                <a:solidFill>
                  <a:srgbClr val="000000"/>
                </a:solidFill>
              </a:rPr>
              <a:t>√s = 2</a:t>
            </a:r>
            <a:r>
              <a:rPr lang="en-US" sz="1800" dirty="0" smtClean="0">
                <a:solidFill>
                  <a:srgbClr val="000000"/>
                </a:solidFill>
              </a:rPr>
              <a:t>00 </a:t>
            </a:r>
            <a:r>
              <a:rPr lang="en-US" sz="1800" dirty="0">
                <a:solidFill>
                  <a:srgbClr val="000000"/>
                </a:solidFill>
              </a:rPr>
              <a:t>GeV </a:t>
            </a:r>
            <a:r>
              <a:rPr lang="en-US" sz="1800" dirty="0" smtClean="0">
                <a:solidFill>
                  <a:srgbClr val="000000"/>
                </a:solidFill>
              </a:rPr>
              <a:t>pp setup</a:t>
            </a:r>
          </a:p>
          <a:p>
            <a:pPr eaLnBrk="1" hangingPunct="1">
              <a:lnSpc>
                <a:spcPct val="80000"/>
              </a:lnSpc>
            </a:pPr>
            <a:r>
              <a:rPr lang="en-US" sz="1800" dirty="0" smtClean="0">
                <a:solidFill>
                  <a:srgbClr val="000000"/>
                </a:solidFill>
              </a:rPr>
              <a:t>31 Jan, begin 2 week ramp-up with 8 hrs/night for experiments</a:t>
            </a:r>
          </a:p>
          <a:p>
            <a:pPr eaLnBrk="1" hangingPunct="1">
              <a:lnSpc>
                <a:spcPct val="80000"/>
              </a:lnSpc>
            </a:pPr>
            <a:r>
              <a:rPr lang="en-US" sz="1800" dirty="0" smtClean="0">
                <a:solidFill>
                  <a:srgbClr val="000000"/>
                </a:solidFill>
              </a:rPr>
              <a:t>14 Feb, begin 5 weeks physics with further ramp-up</a:t>
            </a:r>
          </a:p>
          <a:p>
            <a:pPr eaLnBrk="1" hangingPunct="1">
              <a:lnSpc>
                <a:spcPct val="80000"/>
              </a:lnSpc>
            </a:pPr>
            <a:r>
              <a:rPr lang="en-US" sz="1800" dirty="0" smtClean="0">
                <a:solidFill>
                  <a:srgbClr val="000000"/>
                </a:solidFill>
              </a:rPr>
              <a:t>20 March, end 5 </a:t>
            </a:r>
            <a:r>
              <a:rPr lang="en-US" sz="1800" dirty="0">
                <a:solidFill>
                  <a:srgbClr val="000000"/>
                </a:solidFill>
              </a:rPr>
              <a:t>week √s = 200 GeV pp </a:t>
            </a:r>
            <a:r>
              <a:rPr lang="en-US" sz="1800" dirty="0" smtClean="0">
                <a:solidFill>
                  <a:srgbClr val="000000"/>
                </a:solidFill>
              </a:rPr>
              <a:t>run, begin ½ week setup for </a:t>
            </a:r>
            <a:r>
              <a:rPr lang="en-US" sz="1800" dirty="0">
                <a:solidFill>
                  <a:srgbClr val="000000"/>
                </a:solidFill>
              </a:rPr>
              <a:t>√s = </a:t>
            </a:r>
            <a:r>
              <a:rPr lang="en-US" sz="1800" dirty="0" smtClean="0">
                <a:solidFill>
                  <a:srgbClr val="000000"/>
                </a:solidFill>
              </a:rPr>
              <a:t>500 </a:t>
            </a:r>
            <a:r>
              <a:rPr lang="en-US" sz="1800" dirty="0">
                <a:solidFill>
                  <a:srgbClr val="000000"/>
                </a:solidFill>
              </a:rPr>
              <a:t>GeV pp </a:t>
            </a:r>
            <a:endParaRPr lang="en-US" sz="1800" dirty="0" smtClean="0">
              <a:solidFill>
                <a:srgbClr val="000000"/>
              </a:solidFill>
            </a:endParaRPr>
          </a:p>
          <a:p>
            <a:pPr eaLnBrk="1" hangingPunct="1">
              <a:lnSpc>
                <a:spcPct val="80000"/>
              </a:lnSpc>
            </a:pPr>
            <a:r>
              <a:rPr lang="en-US" sz="1800" dirty="0" smtClean="0">
                <a:solidFill>
                  <a:srgbClr val="000000"/>
                </a:solidFill>
              </a:rPr>
              <a:t>24 March, begin 1 week ramp-up to </a:t>
            </a:r>
            <a:r>
              <a:rPr lang="en-US" sz="1800" dirty="0">
                <a:solidFill>
                  <a:srgbClr val="000000"/>
                </a:solidFill>
              </a:rPr>
              <a:t>√s = 500 </a:t>
            </a:r>
            <a:r>
              <a:rPr lang="en-US" sz="1800" dirty="0" smtClean="0">
                <a:solidFill>
                  <a:srgbClr val="000000"/>
                </a:solidFill>
              </a:rPr>
              <a:t>GeV with </a:t>
            </a:r>
            <a:r>
              <a:rPr lang="en-US" sz="1800" dirty="0">
                <a:solidFill>
                  <a:srgbClr val="000000"/>
                </a:solidFill>
              </a:rPr>
              <a:t>8 hrs/night for </a:t>
            </a:r>
            <a:r>
              <a:rPr lang="en-US" sz="1800" dirty="0" smtClean="0">
                <a:solidFill>
                  <a:srgbClr val="000000"/>
                </a:solidFill>
              </a:rPr>
              <a:t>experiments</a:t>
            </a:r>
          </a:p>
          <a:p>
            <a:pPr eaLnBrk="1" hangingPunct="1">
              <a:lnSpc>
                <a:spcPct val="80000"/>
              </a:lnSpc>
            </a:pPr>
            <a:r>
              <a:rPr lang="en-US" sz="1800" dirty="0" smtClean="0">
                <a:solidFill>
                  <a:srgbClr val="000000"/>
                </a:solidFill>
              </a:rPr>
              <a:t>31 March, begin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r>
              <a:rPr lang="en-US" sz="1800" dirty="0" smtClean="0">
                <a:solidFill>
                  <a:srgbClr val="000000"/>
                </a:solidFill>
              </a:rPr>
              <a:t>19 May, end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endParaRPr lang="en-US" sz="1800" dirty="0">
              <a:solidFill>
                <a:srgbClr val="000000"/>
              </a:solidFill>
            </a:endParaRPr>
          </a:p>
          <a:p>
            <a:pPr eaLnBrk="1" hangingPunct="1">
              <a:lnSpc>
                <a:spcPct val="80000"/>
              </a:lnSpc>
            </a:pPr>
            <a:r>
              <a:rPr lang="en-US" sz="1800" b="1" dirty="0" smtClean="0"/>
              <a:t>17.4 cryo-weeks to this point, </a:t>
            </a:r>
            <a:r>
              <a:rPr lang="en-US" sz="1800" b="1" dirty="0" smtClean="0">
                <a:solidFill>
                  <a:srgbClr val="FE3210"/>
                </a:solidFill>
              </a:rPr>
              <a:t>schedule beyond this point to be determined</a:t>
            </a:r>
          </a:p>
          <a:p>
            <a:pPr eaLnBrk="1" hangingPunct="1">
              <a:lnSpc>
                <a:spcPct val="80000"/>
              </a:lnSpc>
            </a:pPr>
            <a:endParaRPr lang="en-US" sz="1800" dirty="0">
              <a:solidFill>
                <a:srgbClr val="000000"/>
              </a:solidFill>
            </a:endParaRPr>
          </a:p>
          <a:p>
            <a:pPr marL="0" indent="0" eaLnBrk="1" hangingPunct="1">
              <a:lnSpc>
                <a:spcPct val="80000"/>
              </a:lnSpc>
              <a:buNone/>
            </a:pPr>
            <a:r>
              <a:rPr lang="en-US" sz="1800" dirty="0" smtClean="0">
                <a:solidFill>
                  <a:srgbClr val="000000"/>
                </a:solidFill>
              </a:rPr>
              <a:t>If Uranium…</a:t>
            </a:r>
          </a:p>
          <a:p>
            <a:pPr eaLnBrk="1" hangingPunct="1">
              <a:lnSpc>
                <a:spcPct val="80000"/>
              </a:lnSpc>
            </a:pPr>
            <a:endParaRPr lang="en-US" sz="1800" dirty="0" smtClean="0">
              <a:solidFill>
                <a:srgbClr val="000000"/>
              </a:solidFill>
            </a:endParaRPr>
          </a:p>
          <a:p>
            <a:pPr eaLnBrk="1" hangingPunct="1">
              <a:lnSpc>
                <a:spcPct val="80000"/>
              </a:lnSpc>
            </a:pPr>
            <a:r>
              <a:rPr lang="en-US" sz="1800" dirty="0" smtClean="0">
                <a:solidFill>
                  <a:srgbClr val="000000"/>
                </a:solidFill>
              </a:rPr>
              <a:t>19 May, begin 1 week setup for √s = 193 GeV/n UU (no overnight stores for experiments)</a:t>
            </a:r>
          </a:p>
          <a:p>
            <a:pPr eaLnBrk="1" hangingPunct="1">
              <a:lnSpc>
                <a:spcPct val="80000"/>
              </a:lnSpc>
            </a:pPr>
            <a:r>
              <a:rPr lang="en-US" sz="1800" dirty="0" smtClean="0">
                <a:solidFill>
                  <a:srgbClr val="000000"/>
                </a:solidFill>
              </a:rPr>
              <a:t>26 May, begin 3 week </a:t>
            </a:r>
            <a:r>
              <a:rPr lang="en-US" sz="1800" dirty="0">
                <a:solidFill>
                  <a:srgbClr val="000000"/>
                </a:solidFill>
              </a:rPr>
              <a:t>√s = 193 GeV/n UU physics run</a:t>
            </a:r>
            <a:endParaRPr lang="en-US" sz="1800" dirty="0" smtClean="0">
              <a:solidFill>
                <a:srgbClr val="000000"/>
              </a:solidFill>
            </a:endParaRPr>
          </a:p>
          <a:p>
            <a:pPr eaLnBrk="1" hangingPunct="1">
              <a:lnSpc>
                <a:spcPct val="80000"/>
              </a:lnSpc>
            </a:pPr>
            <a:r>
              <a:rPr lang="en-US" sz="1800" dirty="0" smtClean="0">
                <a:solidFill>
                  <a:srgbClr val="000000"/>
                </a:solidFill>
              </a:rPr>
              <a:t>16 Jun, end 3 week √</a:t>
            </a:r>
            <a:r>
              <a:rPr lang="en-US" sz="1800" dirty="0">
                <a:solidFill>
                  <a:srgbClr val="000000"/>
                </a:solidFill>
              </a:rPr>
              <a:t>s = 193 GeV/n </a:t>
            </a:r>
            <a:r>
              <a:rPr lang="en-US" sz="1800" dirty="0" smtClean="0">
                <a:solidFill>
                  <a:srgbClr val="000000"/>
                </a:solidFill>
              </a:rPr>
              <a:t>UU physics run</a:t>
            </a:r>
          </a:p>
          <a:p>
            <a:pPr eaLnBrk="1" hangingPunct="1">
              <a:lnSpc>
                <a:spcPct val="80000"/>
              </a:lnSpc>
            </a:pPr>
            <a:r>
              <a:rPr lang="en-US" sz="1800" dirty="0" smtClean="0">
                <a:solidFill>
                  <a:srgbClr val="000000"/>
                </a:solidFill>
              </a:rPr>
              <a:t>19 June, cryo warm-up complete (22.0 cryo-weeks)</a:t>
            </a:r>
          </a:p>
        </p:txBody>
      </p:sp>
      <p:sp>
        <p:nvSpPr>
          <p:cNvPr id="3" name="Rectangle 2"/>
          <p:cNvSpPr/>
          <p:nvPr/>
        </p:nvSpPr>
        <p:spPr>
          <a:xfrm>
            <a:off x="219075" y="6211669"/>
            <a:ext cx="8763000" cy="646331"/>
          </a:xfrm>
          <a:prstGeom prst="rect">
            <a:avLst/>
          </a:prstGeom>
        </p:spPr>
        <p:txBody>
          <a:bodyPr wrap="square">
            <a:spAutoFit/>
          </a:bodyPr>
          <a:lstStyle/>
          <a:p>
            <a:r>
              <a:rPr lang="en-US" b="1" dirty="0" smtClean="0"/>
              <a:t>Consistent with </a:t>
            </a:r>
            <a:r>
              <a:rPr lang="en-US" b="1" dirty="0"/>
              <a:t>Fischer et. al. “RHIC Collider Projections (FY 2012 – FY 2016)”          </a:t>
            </a:r>
            <a:r>
              <a:rPr lang="en-US" dirty="0"/>
              <a:t>14 October 2011</a:t>
            </a:r>
          </a:p>
        </p:txBody>
      </p:sp>
    </p:spTree>
    <p:extLst>
      <p:ext uri="{BB962C8B-B14F-4D97-AF65-F5344CB8AC3E}">
        <p14:creationId xmlns:p14="http://schemas.microsoft.com/office/powerpoint/2010/main" val="3337382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1000"/>
            <a:ext cx="8686800" cy="639763"/>
          </a:xfrm>
        </p:spPr>
        <p:txBody>
          <a:bodyPr>
            <a:noAutofit/>
          </a:bodyPr>
          <a:lstStyle/>
          <a:p>
            <a:pPr eaLnBrk="1" hangingPunct="1">
              <a:defRPr/>
            </a:pPr>
            <a:r>
              <a:rPr lang="en-US" sz="1800" b="1" dirty="0" smtClean="0"/>
              <a:t>Run 12 Plan based on PAC recommendation/ALD Guidance and 20 weeks cryo operation</a:t>
            </a:r>
            <a:br>
              <a:rPr lang="en-US" sz="1800" b="1" dirty="0" smtClean="0"/>
            </a:br>
            <a:r>
              <a:rPr lang="en-US" sz="1800" b="1" dirty="0"/>
              <a:t>3</a:t>
            </a:r>
            <a:r>
              <a:rPr lang="en-US" sz="1800" b="1" dirty="0" smtClean="0"/>
              <a:t> Jan 12 DRAFT – an example 20 week schedule</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1143000"/>
            <a:ext cx="8686800" cy="5334000"/>
          </a:xfrm>
        </p:spPr>
        <p:txBody>
          <a:bodyPr/>
          <a:lstStyle/>
          <a:p>
            <a:pPr eaLnBrk="1" hangingPunct="1">
              <a:lnSpc>
                <a:spcPct val="80000"/>
              </a:lnSpc>
              <a:buFont typeface="Arial" charset="0"/>
              <a:buNone/>
            </a:pPr>
            <a:endParaRPr lang="en-US" sz="1100" dirty="0" smtClean="0"/>
          </a:p>
          <a:p>
            <a:pPr eaLnBrk="1" hangingPunct="1">
              <a:lnSpc>
                <a:spcPct val="80000"/>
              </a:lnSpc>
            </a:pPr>
            <a:r>
              <a:rPr lang="en-US" sz="1800" dirty="0">
                <a:solidFill>
                  <a:srgbClr val="000000"/>
                </a:solidFill>
              </a:rPr>
              <a:t>17 Jan, Begin cool-down to 4.5K </a:t>
            </a:r>
          </a:p>
          <a:p>
            <a:pPr eaLnBrk="1" hangingPunct="1">
              <a:lnSpc>
                <a:spcPct val="80000"/>
              </a:lnSpc>
            </a:pPr>
            <a:r>
              <a:rPr lang="en-US" sz="1800" dirty="0">
                <a:solidFill>
                  <a:srgbClr val="000000"/>
                </a:solidFill>
              </a:rPr>
              <a:t>20 Jan, Cool-down to 4.5K in Blue Ring complete, begin magnet setup</a:t>
            </a:r>
          </a:p>
          <a:p>
            <a:pPr eaLnBrk="1" hangingPunct="1">
              <a:lnSpc>
                <a:spcPct val="80000"/>
              </a:lnSpc>
            </a:pPr>
            <a:r>
              <a:rPr lang="en-US" sz="1800" dirty="0">
                <a:solidFill>
                  <a:srgbClr val="000000"/>
                </a:solidFill>
              </a:rPr>
              <a:t>24 Jan, Cool-down to 4.5K complete in both rings begin √s = 200 </a:t>
            </a:r>
            <a:r>
              <a:rPr lang="en-US" sz="1800" dirty="0" err="1">
                <a:solidFill>
                  <a:srgbClr val="000000"/>
                </a:solidFill>
              </a:rPr>
              <a:t>GeV</a:t>
            </a:r>
            <a:r>
              <a:rPr lang="en-US" sz="1800" dirty="0">
                <a:solidFill>
                  <a:srgbClr val="000000"/>
                </a:solidFill>
              </a:rPr>
              <a:t> </a:t>
            </a:r>
            <a:r>
              <a:rPr lang="en-US" sz="1800" dirty="0" err="1">
                <a:solidFill>
                  <a:srgbClr val="000000"/>
                </a:solidFill>
              </a:rPr>
              <a:t>pp</a:t>
            </a:r>
            <a:r>
              <a:rPr lang="en-US" sz="1800" dirty="0">
                <a:solidFill>
                  <a:srgbClr val="000000"/>
                </a:solidFill>
              </a:rPr>
              <a:t> setup</a:t>
            </a:r>
          </a:p>
          <a:p>
            <a:pPr eaLnBrk="1" hangingPunct="1">
              <a:lnSpc>
                <a:spcPct val="80000"/>
              </a:lnSpc>
            </a:pPr>
            <a:r>
              <a:rPr lang="en-US" sz="1800" dirty="0">
                <a:solidFill>
                  <a:srgbClr val="000000"/>
                </a:solidFill>
              </a:rPr>
              <a:t>31 Jan, begin 2 week ramp-up with 8 </a:t>
            </a:r>
            <a:r>
              <a:rPr lang="en-US" sz="1800" dirty="0" err="1">
                <a:solidFill>
                  <a:srgbClr val="000000"/>
                </a:solidFill>
              </a:rPr>
              <a:t>hrs</a:t>
            </a:r>
            <a:r>
              <a:rPr lang="en-US" sz="1800" dirty="0">
                <a:solidFill>
                  <a:srgbClr val="000000"/>
                </a:solidFill>
              </a:rPr>
              <a:t>/night for experiments</a:t>
            </a:r>
          </a:p>
          <a:p>
            <a:pPr eaLnBrk="1" hangingPunct="1">
              <a:lnSpc>
                <a:spcPct val="80000"/>
              </a:lnSpc>
            </a:pPr>
            <a:r>
              <a:rPr lang="en-US" sz="1800" dirty="0">
                <a:solidFill>
                  <a:srgbClr val="000000"/>
                </a:solidFill>
              </a:rPr>
              <a:t>14 Feb, begin </a:t>
            </a:r>
            <a:r>
              <a:rPr lang="en-US" sz="1800" b="1" i="1" u="sng" dirty="0" smtClean="0">
                <a:solidFill>
                  <a:srgbClr val="000000"/>
                </a:solidFill>
              </a:rPr>
              <a:t>5 </a:t>
            </a:r>
            <a:r>
              <a:rPr lang="en-US" sz="1800" b="1" i="1" u="sng" dirty="0">
                <a:solidFill>
                  <a:srgbClr val="000000"/>
                </a:solidFill>
              </a:rPr>
              <a:t>weeks </a:t>
            </a:r>
            <a:r>
              <a:rPr lang="en-US" sz="1800" b="1" i="1" u="sng" dirty="0" err="1" smtClean="0">
                <a:solidFill>
                  <a:srgbClr val="000000"/>
                </a:solidFill>
              </a:rPr>
              <a:t>pp</a:t>
            </a:r>
            <a:r>
              <a:rPr lang="en-US" sz="1800" b="1" i="1" u="sng" dirty="0" smtClean="0">
                <a:solidFill>
                  <a:srgbClr val="000000"/>
                </a:solidFill>
              </a:rPr>
              <a:t> physics </a:t>
            </a:r>
            <a:r>
              <a:rPr lang="en-US" sz="1800" dirty="0">
                <a:solidFill>
                  <a:srgbClr val="000000"/>
                </a:solidFill>
              </a:rPr>
              <a:t>with further ramp-up</a:t>
            </a:r>
          </a:p>
          <a:p>
            <a:pPr eaLnBrk="1" hangingPunct="1">
              <a:lnSpc>
                <a:spcPct val="80000"/>
              </a:lnSpc>
            </a:pPr>
            <a:r>
              <a:rPr lang="en-US" sz="1800" dirty="0" smtClean="0">
                <a:solidFill>
                  <a:srgbClr val="000000"/>
                </a:solidFill>
              </a:rPr>
              <a:t>20 </a:t>
            </a:r>
            <a:r>
              <a:rPr lang="en-US" sz="1800" dirty="0">
                <a:solidFill>
                  <a:srgbClr val="000000"/>
                </a:solidFill>
              </a:rPr>
              <a:t>March, end </a:t>
            </a:r>
            <a:r>
              <a:rPr lang="en-US" sz="1800" dirty="0" smtClean="0">
                <a:solidFill>
                  <a:srgbClr val="000000"/>
                </a:solidFill>
              </a:rPr>
              <a:t>5 </a:t>
            </a:r>
            <a:r>
              <a:rPr lang="en-US" sz="1800" dirty="0">
                <a:solidFill>
                  <a:srgbClr val="000000"/>
                </a:solidFill>
              </a:rPr>
              <a:t>week √s = 200 </a:t>
            </a:r>
            <a:r>
              <a:rPr lang="en-US" sz="1800" dirty="0" err="1">
                <a:solidFill>
                  <a:srgbClr val="000000"/>
                </a:solidFill>
              </a:rPr>
              <a:t>GeV</a:t>
            </a:r>
            <a:r>
              <a:rPr lang="en-US" sz="1800" dirty="0">
                <a:solidFill>
                  <a:srgbClr val="000000"/>
                </a:solidFill>
              </a:rPr>
              <a:t> </a:t>
            </a:r>
            <a:r>
              <a:rPr lang="en-US" sz="1800" dirty="0" err="1">
                <a:solidFill>
                  <a:srgbClr val="000000"/>
                </a:solidFill>
              </a:rPr>
              <a:t>pp</a:t>
            </a:r>
            <a:r>
              <a:rPr lang="en-US" sz="1800" dirty="0">
                <a:solidFill>
                  <a:srgbClr val="000000"/>
                </a:solidFill>
              </a:rPr>
              <a:t> run, begin ½ week setup for √s = 500 </a:t>
            </a:r>
            <a:r>
              <a:rPr lang="en-US" sz="1800" dirty="0" err="1">
                <a:solidFill>
                  <a:srgbClr val="000000"/>
                </a:solidFill>
              </a:rPr>
              <a:t>GeV</a:t>
            </a:r>
            <a:r>
              <a:rPr lang="en-US" sz="1800" dirty="0">
                <a:solidFill>
                  <a:srgbClr val="000000"/>
                </a:solidFill>
              </a:rPr>
              <a:t> </a:t>
            </a:r>
            <a:r>
              <a:rPr lang="en-US" sz="1800" dirty="0" err="1">
                <a:solidFill>
                  <a:srgbClr val="000000"/>
                </a:solidFill>
              </a:rPr>
              <a:t>pp</a:t>
            </a:r>
            <a:r>
              <a:rPr lang="en-US" sz="1800" dirty="0">
                <a:solidFill>
                  <a:srgbClr val="000000"/>
                </a:solidFill>
              </a:rPr>
              <a:t> </a:t>
            </a:r>
          </a:p>
          <a:p>
            <a:pPr eaLnBrk="1" hangingPunct="1">
              <a:lnSpc>
                <a:spcPct val="80000"/>
              </a:lnSpc>
            </a:pPr>
            <a:r>
              <a:rPr lang="en-US" sz="1800" dirty="0" smtClean="0">
                <a:solidFill>
                  <a:srgbClr val="000000"/>
                </a:solidFill>
              </a:rPr>
              <a:t>24 </a:t>
            </a:r>
            <a:r>
              <a:rPr lang="en-US" sz="1800" dirty="0">
                <a:solidFill>
                  <a:srgbClr val="000000"/>
                </a:solidFill>
              </a:rPr>
              <a:t>March, begin 1 week ramp-up to √s = 500 </a:t>
            </a:r>
            <a:r>
              <a:rPr lang="en-US" sz="1800" dirty="0" err="1">
                <a:solidFill>
                  <a:srgbClr val="000000"/>
                </a:solidFill>
              </a:rPr>
              <a:t>GeV</a:t>
            </a:r>
            <a:r>
              <a:rPr lang="en-US" sz="1800" dirty="0">
                <a:solidFill>
                  <a:srgbClr val="000000"/>
                </a:solidFill>
              </a:rPr>
              <a:t> with 8 </a:t>
            </a:r>
            <a:r>
              <a:rPr lang="en-US" sz="1800" dirty="0" err="1">
                <a:solidFill>
                  <a:srgbClr val="000000"/>
                </a:solidFill>
              </a:rPr>
              <a:t>hrs</a:t>
            </a:r>
            <a:r>
              <a:rPr lang="en-US" sz="1800" dirty="0">
                <a:solidFill>
                  <a:srgbClr val="000000"/>
                </a:solidFill>
              </a:rPr>
              <a:t>/night for experiments</a:t>
            </a:r>
          </a:p>
          <a:p>
            <a:pPr eaLnBrk="1" hangingPunct="1">
              <a:lnSpc>
                <a:spcPct val="80000"/>
              </a:lnSpc>
            </a:pPr>
            <a:r>
              <a:rPr lang="en-US" sz="1800" dirty="0" smtClean="0">
                <a:solidFill>
                  <a:srgbClr val="000000"/>
                </a:solidFill>
              </a:rPr>
              <a:t>31 </a:t>
            </a:r>
            <a:r>
              <a:rPr lang="en-US" sz="1800" dirty="0">
                <a:solidFill>
                  <a:srgbClr val="000000"/>
                </a:solidFill>
              </a:rPr>
              <a:t>March, begin </a:t>
            </a:r>
            <a:r>
              <a:rPr lang="en-US" sz="1800" b="1" i="1" u="sng" dirty="0">
                <a:solidFill>
                  <a:srgbClr val="000000"/>
                </a:solidFill>
              </a:rPr>
              <a:t>7 week </a:t>
            </a:r>
            <a:r>
              <a:rPr lang="en-US" sz="1800" b="1" i="1" u="sng" dirty="0" err="1">
                <a:solidFill>
                  <a:srgbClr val="000000"/>
                </a:solidFill>
              </a:rPr>
              <a:t>pp</a:t>
            </a:r>
            <a:r>
              <a:rPr lang="en-US" sz="1800" b="1" i="1" u="sng" dirty="0">
                <a:solidFill>
                  <a:srgbClr val="000000"/>
                </a:solidFill>
              </a:rPr>
              <a:t> physics </a:t>
            </a:r>
            <a:r>
              <a:rPr lang="en-US" sz="1800" dirty="0">
                <a:solidFill>
                  <a:srgbClr val="000000"/>
                </a:solidFill>
              </a:rPr>
              <a:t>run at √s = 500 </a:t>
            </a:r>
            <a:r>
              <a:rPr lang="en-US" sz="1800" dirty="0" err="1">
                <a:solidFill>
                  <a:srgbClr val="000000"/>
                </a:solidFill>
              </a:rPr>
              <a:t>GeV</a:t>
            </a:r>
            <a:endParaRPr lang="en-US" sz="1800" dirty="0">
              <a:solidFill>
                <a:srgbClr val="000000"/>
              </a:solidFill>
            </a:endParaRPr>
          </a:p>
          <a:p>
            <a:pPr eaLnBrk="1" hangingPunct="1">
              <a:lnSpc>
                <a:spcPct val="80000"/>
              </a:lnSpc>
            </a:pPr>
            <a:r>
              <a:rPr lang="en-US" sz="1800" dirty="0" smtClean="0">
                <a:solidFill>
                  <a:srgbClr val="000000"/>
                </a:solidFill>
              </a:rPr>
              <a:t>19 </a:t>
            </a:r>
            <a:r>
              <a:rPr lang="en-US" sz="1800" dirty="0">
                <a:solidFill>
                  <a:srgbClr val="000000"/>
                </a:solidFill>
              </a:rPr>
              <a:t>May, end 7 week </a:t>
            </a:r>
            <a:r>
              <a:rPr lang="en-US" sz="1800" dirty="0" err="1">
                <a:solidFill>
                  <a:srgbClr val="000000"/>
                </a:solidFill>
              </a:rPr>
              <a:t>pp</a:t>
            </a:r>
            <a:r>
              <a:rPr lang="en-US" sz="1800" dirty="0">
                <a:solidFill>
                  <a:srgbClr val="000000"/>
                </a:solidFill>
              </a:rPr>
              <a:t> physics run at √s = 500 </a:t>
            </a:r>
            <a:r>
              <a:rPr lang="en-US" sz="1800" dirty="0" err="1">
                <a:solidFill>
                  <a:srgbClr val="000000"/>
                </a:solidFill>
              </a:rPr>
              <a:t>GeV</a:t>
            </a:r>
            <a:endParaRPr lang="en-US" sz="1800" dirty="0">
              <a:solidFill>
                <a:srgbClr val="000000"/>
              </a:solidFill>
            </a:endParaRPr>
          </a:p>
          <a:p>
            <a:pPr marL="0" indent="0" eaLnBrk="1" hangingPunct="1">
              <a:lnSpc>
                <a:spcPct val="80000"/>
              </a:lnSpc>
              <a:buNone/>
            </a:pPr>
            <a:endParaRPr lang="en-US" sz="1800" dirty="0">
              <a:solidFill>
                <a:srgbClr val="000000"/>
              </a:solidFill>
            </a:endParaRPr>
          </a:p>
          <a:p>
            <a:pPr marL="0" indent="0" eaLnBrk="1" hangingPunct="1">
              <a:lnSpc>
                <a:spcPct val="80000"/>
              </a:lnSpc>
              <a:buNone/>
            </a:pPr>
            <a:r>
              <a:rPr lang="en-US" sz="1800" dirty="0">
                <a:solidFill>
                  <a:srgbClr val="000000"/>
                </a:solidFill>
              </a:rPr>
              <a:t>If </a:t>
            </a:r>
            <a:r>
              <a:rPr lang="en-US" sz="1800" dirty="0" smtClean="0">
                <a:solidFill>
                  <a:srgbClr val="000000"/>
                </a:solidFill>
              </a:rPr>
              <a:t>Uranium or Cu-Au…</a:t>
            </a:r>
            <a:endParaRPr lang="en-US" sz="1800" dirty="0">
              <a:solidFill>
                <a:srgbClr val="000000"/>
              </a:solidFill>
            </a:endParaRPr>
          </a:p>
          <a:p>
            <a:pPr eaLnBrk="1" hangingPunct="1">
              <a:lnSpc>
                <a:spcPct val="80000"/>
              </a:lnSpc>
            </a:pPr>
            <a:endParaRPr lang="en-US" sz="1800" dirty="0">
              <a:solidFill>
                <a:srgbClr val="000000"/>
              </a:solidFill>
            </a:endParaRPr>
          </a:p>
          <a:p>
            <a:pPr eaLnBrk="1" hangingPunct="1">
              <a:lnSpc>
                <a:spcPct val="80000"/>
              </a:lnSpc>
            </a:pPr>
            <a:r>
              <a:rPr lang="en-US" sz="1800" dirty="0" smtClean="0">
                <a:solidFill>
                  <a:srgbClr val="000000"/>
                </a:solidFill>
              </a:rPr>
              <a:t>19 </a:t>
            </a:r>
            <a:r>
              <a:rPr lang="en-US" sz="1800" dirty="0">
                <a:solidFill>
                  <a:srgbClr val="000000"/>
                </a:solidFill>
              </a:rPr>
              <a:t>May, begin 1 week setup for </a:t>
            </a:r>
            <a:r>
              <a:rPr lang="en-US" sz="1800" dirty="0" smtClean="0">
                <a:solidFill>
                  <a:srgbClr val="000000"/>
                </a:solidFill>
              </a:rPr>
              <a:t>UU or </a:t>
            </a:r>
            <a:r>
              <a:rPr lang="en-US" sz="1800" dirty="0" err="1" smtClean="0">
                <a:solidFill>
                  <a:srgbClr val="000000"/>
                </a:solidFill>
              </a:rPr>
              <a:t>CuAu</a:t>
            </a:r>
            <a:r>
              <a:rPr lang="en-US" sz="1800" dirty="0" smtClean="0">
                <a:solidFill>
                  <a:srgbClr val="000000"/>
                </a:solidFill>
              </a:rPr>
              <a:t> </a:t>
            </a:r>
            <a:r>
              <a:rPr lang="en-US" sz="1800" dirty="0">
                <a:solidFill>
                  <a:srgbClr val="000000"/>
                </a:solidFill>
              </a:rPr>
              <a:t>(no overnight stores for experiments</a:t>
            </a:r>
            <a:r>
              <a:rPr lang="en-US" sz="1800" dirty="0" smtClean="0">
                <a:solidFill>
                  <a:srgbClr val="000000"/>
                </a:solidFill>
              </a:rPr>
              <a:t>)</a:t>
            </a:r>
          </a:p>
          <a:p>
            <a:pPr eaLnBrk="1" hangingPunct="1">
              <a:lnSpc>
                <a:spcPct val="80000"/>
              </a:lnSpc>
            </a:pPr>
            <a:r>
              <a:rPr lang="en-US" sz="1800" dirty="0">
                <a:solidFill>
                  <a:srgbClr val="000000"/>
                </a:solidFill>
              </a:rPr>
              <a:t>20-25 May: IPAC </a:t>
            </a:r>
            <a:endParaRPr lang="en-US" sz="1800" dirty="0">
              <a:solidFill>
                <a:srgbClr val="000000"/>
              </a:solidFill>
            </a:endParaRPr>
          </a:p>
          <a:p>
            <a:pPr eaLnBrk="1" hangingPunct="1">
              <a:lnSpc>
                <a:spcPct val="80000"/>
              </a:lnSpc>
            </a:pPr>
            <a:r>
              <a:rPr lang="en-US" sz="1800" dirty="0" smtClean="0">
                <a:solidFill>
                  <a:srgbClr val="000000"/>
                </a:solidFill>
              </a:rPr>
              <a:t>26 </a:t>
            </a:r>
            <a:r>
              <a:rPr lang="en-US" sz="1800" dirty="0">
                <a:solidFill>
                  <a:srgbClr val="000000"/>
                </a:solidFill>
              </a:rPr>
              <a:t>May, begin </a:t>
            </a:r>
            <a:r>
              <a:rPr lang="en-US" sz="1800" b="1" i="1" u="sng" dirty="0" smtClean="0">
                <a:solidFill>
                  <a:srgbClr val="000000"/>
                </a:solidFill>
              </a:rPr>
              <a:t>1 </a:t>
            </a:r>
            <a:r>
              <a:rPr lang="en-US" sz="1800" b="1" i="1" u="sng" dirty="0">
                <a:solidFill>
                  <a:srgbClr val="000000"/>
                </a:solidFill>
              </a:rPr>
              <a:t>week </a:t>
            </a:r>
            <a:r>
              <a:rPr lang="en-US" sz="1800" b="1" i="1" u="sng" dirty="0" smtClean="0">
                <a:solidFill>
                  <a:srgbClr val="000000"/>
                </a:solidFill>
              </a:rPr>
              <a:t>UU or </a:t>
            </a:r>
            <a:r>
              <a:rPr lang="en-US" sz="1800" b="1" i="1" u="sng" dirty="0" err="1" smtClean="0">
                <a:solidFill>
                  <a:srgbClr val="000000"/>
                </a:solidFill>
              </a:rPr>
              <a:t>CuAu</a:t>
            </a:r>
            <a:r>
              <a:rPr lang="en-US" sz="1800" b="1" i="1" u="sng" dirty="0" smtClean="0">
                <a:solidFill>
                  <a:srgbClr val="000000"/>
                </a:solidFill>
              </a:rPr>
              <a:t> </a:t>
            </a:r>
            <a:r>
              <a:rPr lang="en-US" sz="1800" b="1" i="1" u="sng" dirty="0">
                <a:solidFill>
                  <a:srgbClr val="000000"/>
                </a:solidFill>
              </a:rPr>
              <a:t>physics </a:t>
            </a:r>
            <a:r>
              <a:rPr lang="en-US" sz="1800" b="1" i="1" u="sng" dirty="0" smtClean="0">
                <a:solidFill>
                  <a:srgbClr val="000000"/>
                </a:solidFill>
              </a:rPr>
              <a:t>run</a:t>
            </a:r>
          </a:p>
          <a:p>
            <a:pPr eaLnBrk="1" hangingPunct="1">
              <a:lnSpc>
                <a:spcPct val="80000"/>
              </a:lnSpc>
            </a:pPr>
            <a:r>
              <a:rPr lang="en-US" sz="1800" dirty="0" smtClean="0">
                <a:solidFill>
                  <a:srgbClr val="000000"/>
                </a:solidFill>
              </a:rPr>
              <a:t>2 </a:t>
            </a:r>
            <a:r>
              <a:rPr lang="en-US" sz="1800" dirty="0">
                <a:solidFill>
                  <a:srgbClr val="000000"/>
                </a:solidFill>
              </a:rPr>
              <a:t>Jun, end </a:t>
            </a:r>
            <a:r>
              <a:rPr lang="en-US" sz="1800" dirty="0" smtClean="0">
                <a:solidFill>
                  <a:srgbClr val="000000"/>
                </a:solidFill>
              </a:rPr>
              <a:t>1 </a:t>
            </a:r>
            <a:r>
              <a:rPr lang="en-US" sz="1800" dirty="0" smtClean="0">
                <a:solidFill>
                  <a:srgbClr val="000000"/>
                </a:solidFill>
              </a:rPr>
              <a:t>week </a:t>
            </a:r>
            <a:r>
              <a:rPr lang="en-US" sz="1800" dirty="0" smtClean="0">
                <a:solidFill>
                  <a:srgbClr val="000000"/>
                </a:solidFill>
              </a:rPr>
              <a:t>UU or </a:t>
            </a:r>
            <a:r>
              <a:rPr lang="en-US" sz="1800" dirty="0" err="1" smtClean="0">
                <a:solidFill>
                  <a:srgbClr val="000000"/>
                </a:solidFill>
              </a:rPr>
              <a:t>CuAu</a:t>
            </a:r>
            <a:r>
              <a:rPr lang="en-US" sz="1800" dirty="0" smtClean="0">
                <a:solidFill>
                  <a:srgbClr val="000000"/>
                </a:solidFill>
              </a:rPr>
              <a:t> </a:t>
            </a:r>
            <a:r>
              <a:rPr lang="en-US" sz="1800" dirty="0">
                <a:solidFill>
                  <a:srgbClr val="000000"/>
                </a:solidFill>
              </a:rPr>
              <a:t>physics run</a:t>
            </a:r>
          </a:p>
          <a:p>
            <a:pPr eaLnBrk="1" hangingPunct="1">
              <a:lnSpc>
                <a:spcPct val="80000"/>
              </a:lnSpc>
            </a:pPr>
            <a:r>
              <a:rPr lang="en-US" sz="1800" dirty="0">
                <a:solidFill>
                  <a:srgbClr val="000000"/>
                </a:solidFill>
              </a:rPr>
              <a:t>5</a:t>
            </a:r>
            <a:r>
              <a:rPr lang="en-US" sz="1800" dirty="0" smtClean="0">
                <a:solidFill>
                  <a:srgbClr val="000000"/>
                </a:solidFill>
              </a:rPr>
              <a:t> </a:t>
            </a:r>
            <a:r>
              <a:rPr lang="en-US" sz="1800" dirty="0">
                <a:solidFill>
                  <a:srgbClr val="000000"/>
                </a:solidFill>
              </a:rPr>
              <a:t>June, </a:t>
            </a:r>
            <a:r>
              <a:rPr lang="en-US" sz="1800" dirty="0" err="1">
                <a:solidFill>
                  <a:srgbClr val="000000"/>
                </a:solidFill>
              </a:rPr>
              <a:t>cryo</a:t>
            </a:r>
            <a:r>
              <a:rPr lang="en-US" sz="1800" dirty="0">
                <a:solidFill>
                  <a:srgbClr val="000000"/>
                </a:solidFill>
              </a:rPr>
              <a:t> warm-up complete (</a:t>
            </a:r>
            <a:r>
              <a:rPr lang="en-US" sz="1800" dirty="0" smtClean="0">
                <a:solidFill>
                  <a:srgbClr val="000000"/>
                </a:solidFill>
              </a:rPr>
              <a:t>20.0 </a:t>
            </a:r>
            <a:r>
              <a:rPr lang="en-US" sz="1800" dirty="0" err="1">
                <a:solidFill>
                  <a:srgbClr val="000000"/>
                </a:solidFill>
              </a:rPr>
              <a:t>cryo</a:t>
            </a:r>
            <a:r>
              <a:rPr lang="en-US" sz="18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1981200" y="6292334"/>
            <a:ext cx="2965427" cy="369332"/>
          </a:xfrm>
          <a:prstGeom prst="rect">
            <a:avLst/>
          </a:prstGeom>
          <a:noFill/>
        </p:spPr>
        <p:txBody>
          <a:bodyPr wrap="none" rtlCol="0">
            <a:spAutoFit/>
          </a:bodyPr>
          <a:lstStyle/>
          <a:p>
            <a:r>
              <a:rPr lang="en-US" b="1" i="1" u="sng" dirty="0" smtClean="0"/>
              <a:t>Total Physics Weeks = 13</a:t>
            </a:r>
            <a:endParaRPr lang="en-US" b="1" i="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776288"/>
            <a:ext cx="757872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272534"/>
            <a:ext cx="6789038" cy="369332"/>
          </a:xfrm>
          <a:prstGeom prst="rect">
            <a:avLst/>
          </a:prstGeom>
          <a:noFill/>
        </p:spPr>
        <p:txBody>
          <a:bodyPr wrap="none" rtlCol="0">
            <a:spAutoFit/>
          </a:bodyPr>
          <a:lstStyle/>
          <a:p>
            <a:r>
              <a:rPr lang="en-US" dirty="0" smtClean="0"/>
              <a:t>$ in BNL Balanced Billing Bank for FY12 (through Nov) = +$598K</a:t>
            </a:r>
            <a:endParaRPr lang="en-US" dirty="0"/>
          </a:p>
        </p:txBody>
      </p:sp>
    </p:spTree>
    <p:extLst>
      <p:ext uri="{BB962C8B-B14F-4D97-AF65-F5344CB8AC3E}">
        <p14:creationId xmlns:p14="http://schemas.microsoft.com/office/powerpoint/2010/main" val="124407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12" y="914400"/>
            <a:ext cx="771097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8</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71440</TotalTime>
  <Words>671</Words>
  <Application>Microsoft Office PowerPoint</Application>
  <PresentationFormat>On-screen Show (4:3)</PresentationFormat>
  <Paragraphs>76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Run 12 Plan based on PAC recommendation/ALD Guidance and 20 weeks cryo operation 3 Jan 12 DRAFT – an example 20 week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 12 Plan based on PAC recommendation/ALD Guidance and 22 weeks cryo operation 22 Nov 11 DRAFT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370</cp:revision>
  <cp:lastPrinted>2011-12-05T18:28:09Z</cp:lastPrinted>
  <dcterms:created xsi:type="dcterms:W3CDTF">2010-05-18T15:33:59Z</dcterms:created>
  <dcterms:modified xsi:type="dcterms:W3CDTF">2012-01-03T19:16:03Z</dcterms:modified>
</cp:coreProperties>
</file>