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58" r:id="rId2"/>
    <p:sldId id="451" r:id="rId3"/>
    <p:sldId id="477" r:id="rId4"/>
    <p:sldId id="476" r:id="rId5"/>
    <p:sldId id="480" r:id="rId6"/>
    <p:sldId id="461" r:id="rId7"/>
    <p:sldId id="487" r:id="rId8"/>
    <p:sldId id="462" r:id="rId9"/>
    <p:sldId id="467" r:id="rId10"/>
    <p:sldId id="470" r:id="rId11"/>
    <p:sldId id="469" r:id="rId12"/>
    <p:sldId id="471" r:id="rId13"/>
    <p:sldId id="481" r:id="rId14"/>
    <p:sldId id="483" r:id="rId15"/>
    <p:sldId id="484" r:id="rId16"/>
    <p:sldId id="485" r:id="rId17"/>
    <p:sldId id="486" r:id="rId18"/>
    <p:sldId id="479" r:id="rId19"/>
    <p:sldId id="475" r:id="rId20"/>
    <p:sldId id="452" r:id="rId21"/>
    <p:sldId id="474" r:id="rId22"/>
    <p:sldId id="473" r:id="rId23"/>
    <p:sldId id="472" r:id="rId24"/>
    <p:sldId id="468" r:id="rId25"/>
    <p:sldId id="456" r:id="rId26"/>
    <p:sldId id="447" r:id="rId27"/>
    <p:sldId id="460" r:id="rId28"/>
    <p:sldId id="465" r:id="rId29"/>
    <p:sldId id="345" r:id="rId30"/>
    <p:sldId id="455" r:id="rId31"/>
    <p:sldId id="453" r:id="rId32"/>
    <p:sldId id="454" r:id="rId3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3/6/2012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3/6/2012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3/6/2012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3/6/2012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3/6/2012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6</a:t>
            </a:r>
            <a:r>
              <a:rPr lang="en-US" dirty="0" smtClean="0">
                <a:solidFill>
                  <a:schemeClr val="tx1"/>
                </a:solidFill>
              </a:rPr>
              <a:t> </a:t>
            </a:r>
            <a:r>
              <a:rPr lang="en-US" dirty="0" smtClean="0">
                <a:solidFill>
                  <a:schemeClr val="tx1"/>
                </a:solidFill>
              </a:rPr>
              <a:t>Mar</a:t>
            </a:r>
            <a:r>
              <a:rPr lang="en-US" dirty="0" smtClean="0">
                <a:solidFill>
                  <a:schemeClr val="tx1"/>
                </a:solidFill>
              </a:rPr>
              <a:t> </a:t>
            </a:r>
            <a:r>
              <a:rPr lang="en-US" dirty="0" smtClean="0">
                <a:solidFill>
                  <a:schemeClr val="tx1"/>
                </a:solidFill>
              </a:rPr>
              <a:t>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13 Feb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13 Feb 2012</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err="1" smtClean="0"/>
              <a:t>L</a:t>
            </a:r>
            <a:r>
              <a:rPr lang="en-US" baseline="-25000" dirty="0" err="1" smtClean="0"/>
              <a:t>store</a:t>
            </a:r>
            <a:r>
              <a:rPr lang="en-US" baseline="-25000" dirty="0" smtClean="0"/>
              <a:t>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i="1" u="sng" dirty="0" smtClean="0">
                <a:solidFill>
                  <a:srgbClr val="C00000"/>
                </a:solidFill>
              </a:rPr>
              <a:t>Today – </a:t>
            </a:r>
            <a:r>
              <a:rPr lang="en-US" sz="1600" b="1" i="1" u="sng" dirty="0">
                <a:solidFill>
                  <a:srgbClr val="C00000"/>
                </a:solidFill>
              </a:rPr>
              <a:t>6</a:t>
            </a:r>
            <a:r>
              <a:rPr lang="en-US" sz="1600" b="1" i="1" u="sng" dirty="0" smtClean="0">
                <a:solidFill>
                  <a:srgbClr val="C00000"/>
                </a:solidFill>
              </a:rPr>
              <a:t> Mar</a:t>
            </a:r>
            <a:endParaRPr lang="en-US" sz="1600" b="1" i="1" u="sng" dirty="0">
              <a:solidFill>
                <a:srgbClr val="C00000"/>
              </a:solidFill>
            </a:endParaRPr>
          </a:p>
          <a:p>
            <a:pPr eaLnBrk="1" hangingPunct="1">
              <a:lnSpc>
                <a:spcPct val="80000"/>
              </a:lnSpc>
            </a:pPr>
            <a:r>
              <a:rPr lang="en-US" sz="1600" dirty="0" smtClean="0">
                <a:solidFill>
                  <a:srgbClr val="000000"/>
                </a:solidFill>
              </a:rPr>
              <a:t>12 (Monday)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GeV </a:t>
            </a:r>
            <a:r>
              <a:rPr lang="en-US" sz="1600" dirty="0" err="1">
                <a:solidFill>
                  <a:srgbClr val="000000"/>
                </a:solidFill>
              </a:rPr>
              <a:t>pp</a:t>
            </a:r>
            <a:r>
              <a:rPr lang="en-US" sz="1600" dirty="0">
                <a:solidFill>
                  <a:srgbClr val="000000"/>
                </a:solidFill>
              </a:rPr>
              <a:t> run, begin ½ week setup for √s = 500 GeV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16 </a:t>
            </a:r>
            <a:r>
              <a:rPr lang="en-US" sz="1600" dirty="0">
                <a:solidFill>
                  <a:srgbClr val="000000"/>
                </a:solidFill>
              </a:rPr>
              <a:t>March, begin 1 week ramp-up to √s = 500 GeV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23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GeV</a:t>
            </a:r>
          </a:p>
          <a:p>
            <a:pPr eaLnBrk="1" hangingPunct="1">
              <a:lnSpc>
                <a:spcPct val="80000"/>
              </a:lnSpc>
            </a:pPr>
            <a:r>
              <a:rPr lang="en-US" sz="1600" dirty="0" smtClean="0">
                <a:solidFill>
                  <a:srgbClr val="000000"/>
                </a:solidFill>
              </a:rPr>
              <a:t>27 </a:t>
            </a:r>
            <a:r>
              <a:rPr lang="en-US" sz="1600" dirty="0" smtClean="0">
                <a:solidFill>
                  <a:srgbClr val="000000"/>
                </a:solidFill>
              </a:rPr>
              <a:t>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27 </a:t>
            </a:r>
            <a:r>
              <a:rPr lang="en-US" sz="1600" dirty="0" smtClean="0">
                <a:solidFill>
                  <a:srgbClr val="000000"/>
                </a:solidFill>
              </a:rPr>
              <a:t>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a:solidFill>
                  <a:srgbClr val="000000"/>
                </a:solidFill>
              </a:rPr>
              <a:t>4</a:t>
            </a:r>
            <a:r>
              <a:rPr lang="en-US" sz="1600" dirty="0" smtClean="0">
                <a:solidFill>
                  <a:srgbClr val="000000"/>
                </a:solidFill>
              </a:rPr>
              <a:t> </a:t>
            </a:r>
            <a:r>
              <a:rPr lang="en-US" sz="1600" dirty="0">
                <a:solidFill>
                  <a:srgbClr val="000000"/>
                </a:solidFill>
              </a:rPr>
              <a:t>May, begin </a:t>
            </a:r>
            <a:r>
              <a:rPr lang="en-US" sz="1600" b="1" i="1" u="sng" dirty="0" smtClean="0">
                <a:solidFill>
                  <a:srgbClr val="000000"/>
                </a:solidFill>
              </a:rPr>
              <a:t>4.1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4.1 </a:t>
            </a:r>
            <a:r>
              <a:rPr lang="en-US" sz="1600" dirty="0" smtClean="0">
                <a:solidFill>
                  <a:srgbClr val="000000"/>
                </a:solidFill>
              </a:rPr>
              <a:t>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26</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935038"/>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7315200" y="2419350"/>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543800" y="2057400"/>
            <a:ext cx="0" cy="9144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543800" y="2419350"/>
            <a:ext cx="914400" cy="154305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a:t>
            </a:r>
            <a:r>
              <a:rPr lang="en-US" sz="1400" dirty="0" smtClean="0"/>
              <a:t>62.1% </a:t>
            </a:r>
            <a:r>
              <a:rPr lang="en-US" sz="1400" dirty="0"/>
              <a:t>± </a:t>
            </a:r>
            <a:r>
              <a:rPr lang="en-US" sz="1400" dirty="0" smtClean="0"/>
              <a:t>0.6%;</a:t>
            </a:r>
            <a:r>
              <a:rPr lang="en-US" sz="1400" dirty="0" smtClean="0"/>
              <a:t>	source blue average    = </a:t>
            </a:r>
            <a:r>
              <a:rPr lang="en-US" sz="1400" dirty="0" smtClean="0"/>
              <a:t>77.6%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56.3% </a:t>
            </a:r>
            <a:r>
              <a:rPr lang="en-US" sz="1400" dirty="0"/>
              <a:t>± </a:t>
            </a:r>
            <a:r>
              <a:rPr lang="en-US" sz="1400" dirty="0" smtClean="0"/>
              <a:t>0.6%;</a:t>
            </a:r>
            <a:r>
              <a:rPr lang="en-US" sz="1400" dirty="0" smtClean="0"/>
              <a:t>	source yellow average = </a:t>
            </a:r>
            <a:r>
              <a:rPr lang="en-US" sz="1400" dirty="0" smtClean="0"/>
              <a:t>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27% </a:t>
            </a:r>
            <a:r>
              <a:rPr lang="en-US" sz="1400" b="1" u="sng" dirty="0" smtClean="0">
                <a:solidFill>
                  <a:srgbClr val="C00000"/>
                </a:solidFill>
                <a:sym typeface="Wingdings" pitchFamily="2" charset="2"/>
              </a:rPr>
              <a:t>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6998454" cy="369332"/>
          </a:xfrm>
          <a:prstGeom prst="rect">
            <a:avLst/>
          </a:prstGeom>
          <a:noFill/>
        </p:spPr>
        <p:txBody>
          <a:bodyPr wrap="none" rtlCol="0">
            <a:spAutoFit/>
          </a:bodyPr>
          <a:lstStyle/>
          <a:p>
            <a:r>
              <a:rPr lang="en-US" dirty="0" smtClean="0"/>
              <a:t>$ in BNL Balanced Billing Bank for FY12 (through Jan) = +$1,157K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419975" y="3305175"/>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$48/MWhr</a:t>
            </a:r>
            <a:endParaRPr lang="en-US" dirty="0"/>
          </a:p>
        </p:txBody>
      </p:sp>
      <p:cxnSp>
        <p:nvCxnSpPr>
          <p:cNvPr id="6" name="Straight Arrow Connector 5"/>
          <p:cNvCxnSpPr/>
          <p:nvPr/>
        </p:nvCxnSpPr>
        <p:spPr>
          <a:xfrm flipH="1" flipV="1">
            <a:off x="7572375" y="3457575"/>
            <a:ext cx="428625" cy="1084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95919</TotalTime>
  <Words>679</Words>
  <Application>Microsoft Office PowerPoint</Application>
  <PresentationFormat>On-screen Show (4:3)</PresentationFormat>
  <Paragraphs>109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Run 12 Plan based on 20 weeks cryo operation –an example 20 week schedule based on Vincent’s pp start-up plan*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428</cp:revision>
  <cp:lastPrinted>2012-02-28T17:51:52Z</cp:lastPrinted>
  <dcterms:created xsi:type="dcterms:W3CDTF">2010-05-18T15:33:59Z</dcterms:created>
  <dcterms:modified xsi:type="dcterms:W3CDTF">2012-03-06T18:26:43Z</dcterms:modified>
</cp:coreProperties>
</file>