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458" r:id="rId2"/>
    <p:sldId id="532" r:id="rId3"/>
    <p:sldId id="549" r:id="rId4"/>
    <p:sldId id="550" r:id="rId5"/>
    <p:sldId id="551" r:id="rId6"/>
    <p:sldId id="552" r:id="rId7"/>
    <p:sldId id="461" r:id="rId8"/>
    <p:sldId id="540" r:id="rId9"/>
    <p:sldId id="537" r:id="rId10"/>
    <p:sldId id="548" r:id="rId11"/>
    <p:sldId id="547" r:id="rId12"/>
    <p:sldId id="533" r:id="rId13"/>
    <p:sldId id="496" r:id="rId14"/>
    <p:sldId id="536" r:id="rId15"/>
    <p:sldId id="529" r:id="rId16"/>
    <p:sldId id="535" r:id="rId17"/>
    <p:sldId id="545" r:id="rId18"/>
    <p:sldId id="541" r:id="rId19"/>
    <p:sldId id="542" r:id="rId20"/>
    <p:sldId id="543" r:id="rId21"/>
    <p:sldId id="544" r:id="rId22"/>
    <p:sldId id="530" r:id="rId23"/>
    <p:sldId id="523" r:id="rId24"/>
    <p:sldId id="456" r:id="rId25"/>
    <p:sldId id="494" r:id="rId26"/>
    <p:sldId id="531" r:id="rId27"/>
    <p:sldId id="519" r:id="rId28"/>
    <p:sldId id="528" r:id="rId29"/>
    <p:sldId id="525" r:id="rId30"/>
    <p:sldId id="521" r:id="rId31"/>
    <p:sldId id="527" r:id="rId32"/>
    <p:sldId id="518" r:id="rId33"/>
    <p:sldId id="526" r:id="rId34"/>
    <p:sldId id="522" r:id="rId35"/>
    <p:sldId id="524" r:id="rId36"/>
    <p:sldId id="510" r:id="rId37"/>
    <p:sldId id="509" r:id="rId38"/>
    <p:sldId id="502" r:id="rId39"/>
    <p:sldId id="500" r:id="rId40"/>
    <p:sldId id="501" r:id="rId41"/>
    <p:sldId id="490" r:id="rId42"/>
    <p:sldId id="477" r:id="rId43"/>
    <p:sldId id="476" r:id="rId44"/>
    <p:sldId id="480" r:id="rId45"/>
    <p:sldId id="492" r:id="rId46"/>
    <p:sldId id="493" r:id="rId47"/>
    <p:sldId id="489" r:id="rId48"/>
    <p:sldId id="505" r:id="rId49"/>
    <p:sldId id="507" r:id="rId50"/>
    <p:sldId id="491" r:id="rId51"/>
    <p:sldId id="503" r:id="rId52"/>
    <p:sldId id="504" r:id="rId53"/>
    <p:sldId id="471" r:id="rId54"/>
    <p:sldId id="487" r:id="rId55"/>
    <p:sldId id="467" r:id="rId56"/>
    <p:sldId id="481" r:id="rId57"/>
    <p:sldId id="483" r:id="rId58"/>
    <p:sldId id="484" r:id="rId59"/>
    <p:sldId id="485" r:id="rId60"/>
    <p:sldId id="486" r:id="rId61"/>
    <p:sldId id="479" r:id="rId62"/>
    <p:sldId id="475" r:id="rId63"/>
    <p:sldId id="452" r:id="rId64"/>
    <p:sldId id="474" r:id="rId65"/>
    <p:sldId id="473" r:id="rId66"/>
    <p:sldId id="472" r:id="rId67"/>
    <p:sldId id="468" r:id="rId68"/>
    <p:sldId id="447" r:id="rId69"/>
    <p:sldId id="460" r:id="rId70"/>
    <p:sldId id="465" r:id="rId71"/>
    <p:sldId id="345" r:id="rId72"/>
    <p:sldId id="455" r:id="rId73"/>
    <p:sldId id="453" r:id="rId74"/>
    <p:sldId id="454" r:id="rId7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FD0F"/>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7" autoAdjust="0"/>
    <p:restoredTop sz="98973" autoAdjust="0"/>
  </p:normalViewPr>
  <p:slideViewPr>
    <p:cSldViewPr>
      <p:cViewPr>
        <p:scale>
          <a:sx n="100" d="100"/>
          <a:sy n="100" d="100"/>
        </p:scale>
        <p:origin x="-2250"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5/8/2012</a:t>
            </a:fld>
            <a:endParaRPr lang="en-US"/>
          </a:p>
        </p:txBody>
      </p:sp>
      <p:sp>
        <p:nvSpPr>
          <p:cNvPr id="4" name="Footer Placeholder 3"/>
          <p:cNvSpPr>
            <a:spLocks noGrp="1"/>
          </p:cNvSpPr>
          <p:nvPr>
            <p:ph type="ftr" sz="quarter" idx="2"/>
          </p:nvPr>
        </p:nvSpPr>
        <p:spPr>
          <a:xfrm>
            <a:off x="1" y="8772987"/>
            <a:ext cx="3038162" cy="461483"/>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2" cy="461483"/>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635" y="2"/>
            <a:ext cx="3038162" cy="461483"/>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5/8/2012</a:t>
            </a:fld>
            <a:endParaRPr lang="en-US"/>
          </a:p>
        </p:txBody>
      </p:sp>
      <p:sp>
        <p:nvSpPr>
          <p:cNvPr id="4" name="Slide Image Placeholder 3"/>
          <p:cNvSpPr>
            <a:spLocks noGrp="1" noRot="1" noChangeAspect="1"/>
          </p:cNvSpPr>
          <p:nvPr>
            <p:ph type="sldImg" idx="2"/>
          </p:nvPr>
        </p:nvSpPr>
        <p:spPr>
          <a:xfrm>
            <a:off x="1196975" y="692150"/>
            <a:ext cx="4616450" cy="3462338"/>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701362" y="4386494"/>
            <a:ext cx="5609282" cy="4156556"/>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2987"/>
            <a:ext cx="3038162" cy="461483"/>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635" y="8772987"/>
            <a:ext cx="3038162" cy="461483"/>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5/8/2012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5/8/2012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5/8/2012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5/8/2012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5/8/2012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5/8/2012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5/8/2012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5/8/2012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5/8/2012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5/8/2012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5/8/2012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5/8/2012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13716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a:solidFill>
                  <a:schemeClr val="tx1"/>
                </a:solidFill>
              </a:rPr>
              <a:t>7</a:t>
            </a:r>
            <a:r>
              <a:rPr lang="en-US" dirty="0" smtClean="0">
                <a:solidFill>
                  <a:schemeClr val="tx1"/>
                </a:solidFill>
              </a:rPr>
              <a:t> May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09600"/>
            <a:ext cx="8686800" cy="58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304800"/>
            <a:ext cx="4108882" cy="369332"/>
          </a:xfrm>
          <a:prstGeom prst="rect">
            <a:avLst/>
          </a:prstGeom>
          <a:noFill/>
        </p:spPr>
        <p:txBody>
          <a:bodyPr wrap="none" rtlCol="0">
            <a:spAutoFit/>
          </a:bodyPr>
          <a:lstStyle/>
          <a:p>
            <a:r>
              <a:rPr lang="en-US" dirty="0" smtClean="0"/>
              <a:t>First UU physics store, 16780, 25 April</a:t>
            </a:r>
            <a:endParaRPr lang="en-US" dirty="0"/>
          </a:p>
        </p:txBody>
      </p:sp>
    </p:spTree>
    <p:extLst>
      <p:ext uri="{BB962C8B-B14F-4D97-AF65-F5344CB8AC3E}">
        <p14:creationId xmlns:p14="http://schemas.microsoft.com/office/powerpoint/2010/main" val="50446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42" y="220363"/>
            <a:ext cx="8686800" cy="63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91312" y="5221224"/>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1312" y="4910328"/>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87400" y="5264396"/>
            <a:ext cx="3561616" cy="369332"/>
          </a:xfrm>
          <a:prstGeom prst="rect">
            <a:avLst/>
          </a:prstGeom>
          <a:noFill/>
        </p:spPr>
        <p:txBody>
          <a:bodyPr wrap="none" rtlCol="0">
            <a:spAutoFit/>
          </a:bodyPr>
          <a:lstStyle/>
          <a:p>
            <a:r>
              <a:rPr lang="en-US" dirty="0" smtClean="0"/>
              <a:t>ion intensity minimum 111x6x10</a:t>
            </a:r>
            <a:r>
              <a:rPr lang="en-US" baseline="30000" dirty="0" smtClean="0"/>
              <a:t>8</a:t>
            </a:r>
            <a:endParaRPr lang="en-US" baseline="30000" dirty="0"/>
          </a:p>
        </p:txBody>
      </p:sp>
      <p:sp>
        <p:nvSpPr>
          <p:cNvPr id="7" name="TextBox 6"/>
          <p:cNvSpPr txBox="1"/>
          <p:nvPr/>
        </p:nvSpPr>
        <p:spPr>
          <a:xfrm>
            <a:off x="5341327" y="4460759"/>
            <a:ext cx="3818096" cy="369332"/>
          </a:xfrm>
          <a:prstGeom prst="rect">
            <a:avLst/>
          </a:prstGeom>
          <a:noFill/>
        </p:spPr>
        <p:txBody>
          <a:bodyPr wrap="none" rtlCol="0">
            <a:spAutoFit/>
          </a:bodyPr>
          <a:lstStyle/>
          <a:p>
            <a:r>
              <a:rPr lang="en-US" dirty="0" smtClean="0"/>
              <a:t>ion intensity maximum 111x8.5x10</a:t>
            </a:r>
            <a:r>
              <a:rPr lang="en-US" baseline="30000" dirty="0" smtClean="0"/>
              <a:t>8</a:t>
            </a:r>
            <a:endParaRPr lang="en-US" baseline="30000" dirty="0"/>
          </a:p>
        </p:txBody>
      </p:sp>
      <p:sp>
        <p:nvSpPr>
          <p:cNvPr id="6" name="Rectangle 5"/>
          <p:cNvSpPr/>
          <p:nvPr/>
        </p:nvSpPr>
        <p:spPr>
          <a:xfrm>
            <a:off x="990600" y="990600"/>
            <a:ext cx="7650024" cy="3048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65628"/>
            <a:ext cx="3459024" cy="369332"/>
          </a:xfrm>
          <a:prstGeom prst="rect">
            <a:avLst/>
          </a:prstGeom>
          <a:noFill/>
        </p:spPr>
        <p:txBody>
          <a:bodyPr wrap="none" rtlCol="0">
            <a:spAutoFit/>
          </a:bodyPr>
          <a:lstStyle/>
          <a:p>
            <a:r>
              <a:rPr lang="en-US" dirty="0" smtClean="0"/>
              <a:t>Transverse emittance projection</a:t>
            </a:r>
            <a:endParaRPr lang="en-US" dirty="0"/>
          </a:p>
        </p:txBody>
      </p:sp>
      <p:cxnSp>
        <p:nvCxnSpPr>
          <p:cNvPr id="9" name="Straight Arrow Connector 8"/>
          <p:cNvCxnSpPr/>
          <p:nvPr/>
        </p:nvCxnSpPr>
        <p:spPr>
          <a:xfrm flipH="1">
            <a:off x="5334000" y="533400"/>
            <a:ext cx="228600" cy="457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p:cNvCxnSpPr>
          <p:nvPr/>
        </p:nvCxnSpPr>
        <p:spPr>
          <a:xfrm flipH="1">
            <a:off x="5172075" y="4645425"/>
            <a:ext cx="169252" cy="28235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17294" y="5220462"/>
            <a:ext cx="233372" cy="2286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1342" y="6297074"/>
            <a:ext cx="3225563" cy="307777"/>
          </a:xfrm>
          <a:prstGeom prst="rect">
            <a:avLst/>
          </a:prstGeom>
          <a:noFill/>
        </p:spPr>
        <p:txBody>
          <a:bodyPr wrap="none" rtlCol="0">
            <a:spAutoFit/>
          </a:bodyPr>
          <a:lstStyle/>
          <a:p>
            <a:r>
              <a:rPr lang="en-US" sz="1400" dirty="0" smtClean="0"/>
              <a:t>84/84bunches – 2.0/1.7 x 10</a:t>
            </a:r>
            <a:r>
              <a:rPr lang="en-US" sz="1400" baseline="30000" dirty="0" smtClean="0"/>
              <a:t>8</a:t>
            </a:r>
            <a:r>
              <a:rPr lang="en-US" sz="1400" dirty="0" smtClean="0"/>
              <a:t> U/bunch</a:t>
            </a:r>
            <a:endParaRPr lang="en-US" sz="1400" dirty="0"/>
          </a:p>
        </p:txBody>
      </p:sp>
      <p:cxnSp>
        <p:nvCxnSpPr>
          <p:cNvPr id="26" name="Straight Arrow Connector 25"/>
          <p:cNvCxnSpPr>
            <a:stCxn id="24" idx="0"/>
          </p:cNvCxnSpPr>
          <p:nvPr/>
        </p:nvCxnSpPr>
        <p:spPr>
          <a:xfrm flipH="1" flipV="1">
            <a:off x="1524000" y="5791201"/>
            <a:ext cx="270124" cy="5058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960" y="143946"/>
            <a:ext cx="3647152" cy="369332"/>
          </a:xfrm>
          <a:prstGeom prst="rect">
            <a:avLst/>
          </a:prstGeom>
          <a:solidFill>
            <a:schemeClr val="bg1"/>
          </a:solidFill>
        </p:spPr>
        <p:txBody>
          <a:bodyPr wrap="none" rtlCol="0">
            <a:spAutoFit/>
          </a:bodyPr>
          <a:lstStyle/>
          <a:p>
            <a:r>
              <a:rPr lang="en-US" dirty="0" smtClean="0"/>
              <a:t>Setup Store, no rebucketing yet…</a:t>
            </a:r>
            <a:endParaRPr lang="en-US" dirty="0"/>
          </a:p>
        </p:txBody>
      </p:sp>
      <p:sp>
        <p:nvSpPr>
          <p:cNvPr id="29" name="TextBox 28"/>
          <p:cNvSpPr txBox="1"/>
          <p:nvPr/>
        </p:nvSpPr>
        <p:spPr>
          <a:xfrm>
            <a:off x="7415396" y="6604851"/>
            <a:ext cx="1078693" cy="276999"/>
          </a:xfrm>
          <a:prstGeom prst="rect">
            <a:avLst/>
          </a:prstGeom>
          <a:noFill/>
        </p:spPr>
        <p:txBody>
          <a:bodyPr wrap="none" rtlCol="0">
            <a:spAutoFit/>
          </a:bodyPr>
          <a:lstStyle/>
          <a:p>
            <a:r>
              <a:rPr lang="en-US" sz="1200" dirty="0" smtClean="0"/>
              <a:t>23 April 2012</a:t>
            </a:r>
            <a:endParaRPr lang="en-US" sz="1200" dirty="0"/>
          </a:p>
        </p:txBody>
      </p:sp>
    </p:spTree>
    <p:extLst>
      <p:ext uri="{BB962C8B-B14F-4D97-AF65-F5344CB8AC3E}">
        <p14:creationId xmlns:p14="http://schemas.microsoft.com/office/powerpoint/2010/main" val="94474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cxnSp>
        <p:nvCxnSpPr>
          <p:cNvPr id="4" name="Straight Connector 3"/>
          <p:cNvCxnSpPr/>
          <p:nvPr/>
        </p:nvCxnSpPr>
        <p:spPr>
          <a:xfrm>
            <a:off x="7143750" y="32918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67600" y="2340864"/>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2340864"/>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679078" y="3244334"/>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11982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75" y="91440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6096000"/>
            <a:ext cx="4722447" cy="646331"/>
          </a:xfrm>
          <a:prstGeom prst="rect">
            <a:avLst/>
          </a:prstGeom>
          <a:noFill/>
        </p:spPr>
        <p:txBody>
          <a:bodyPr wrap="none" rtlCol="0">
            <a:spAutoFit/>
          </a:bodyPr>
          <a:lstStyle/>
          <a:p>
            <a:r>
              <a:rPr lang="en-US" dirty="0" smtClean="0"/>
              <a:t>Blue weighted average    =  50.3% ± 0.5%</a:t>
            </a:r>
          </a:p>
          <a:p>
            <a:r>
              <a:rPr lang="en-US" dirty="0" smtClean="0"/>
              <a:t>Yellow weighted average =  53.4% ± 0.5%</a:t>
            </a:r>
            <a:endParaRPr lang="en-US" dirty="0"/>
          </a:p>
        </p:txBody>
      </p:sp>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78.7%</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1175" y="457200"/>
            <a:ext cx="4705134" cy="369332"/>
          </a:xfrm>
          <a:prstGeom prst="rect">
            <a:avLst/>
          </a:prstGeom>
          <a:noFill/>
        </p:spPr>
        <p:txBody>
          <a:bodyPr wrap="none" rtlCol="0">
            <a:spAutoFit/>
          </a:bodyPr>
          <a:lstStyle/>
          <a:p>
            <a:r>
              <a:rPr lang="en-US" dirty="0" smtClean="0"/>
              <a:t>Blue beam at injection jet target result = ? %</a:t>
            </a:r>
            <a:endParaRPr lang="en-US" dirty="0"/>
          </a:p>
        </p:txBody>
      </p:sp>
    </p:spTree>
    <p:extLst>
      <p:ext uri="{BB962C8B-B14F-4D97-AF65-F5344CB8AC3E}">
        <p14:creationId xmlns:p14="http://schemas.microsoft.com/office/powerpoint/2010/main" val="336021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13665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8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9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44875"/>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7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43000"/>
            <a:ext cx="4674264" cy="4524316"/>
          </a:xfrm>
          <a:prstGeom prst="rect">
            <a:avLst/>
          </a:prstGeom>
          <a:noFill/>
        </p:spPr>
        <p:txBody>
          <a:bodyPr wrap="none" rtlCol="0">
            <a:spAutoFit/>
          </a:bodyPr>
          <a:lstStyle/>
          <a:p>
            <a:r>
              <a:rPr lang="en-US" dirty="0" smtClean="0"/>
              <a:t>Where we are with Uranium (From K. Zeno) </a:t>
            </a:r>
          </a:p>
          <a:p>
            <a:endParaRPr lang="en-US" dirty="0" smtClean="0"/>
          </a:p>
          <a:p>
            <a:r>
              <a:rPr lang="en-US" dirty="0" smtClean="0"/>
              <a:t>Into the booster 8 </a:t>
            </a:r>
            <a:r>
              <a:rPr lang="en-US" dirty="0" err="1" smtClean="0"/>
              <a:t>x</a:t>
            </a:r>
            <a:r>
              <a:rPr lang="en-US" dirty="0" smtClean="0"/>
              <a:t> 10^8 in 4 bunches</a:t>
            </a:r>
          </a:p>
          <a:p>
            <a:endParaRPr lang="en-US" dirty="0" smtClean="0"/>
          </a:p>
          <a:p>
            <a:r>
              <a:rPr lang="en-US" dirty="0" smtClean="0"/>
              <a:t>These are then combined into one bunch</a:t>
            </a:r>
          </a:p>
          <a:p>
            <a:endParaRPr lang="en-US" dirty="0" smtClean="0"/>
          </a:p>
          <a:p>
            <a:r>
              <a:rPr lang="en-US" dirty="0" smtClean="0"/>
              <a:t>Booster extraction 6.5 </a:t>
            </a:r>
            <a:r>
              <a:rPr lang="en-US" dirty="0" err="1" smtClean="0"/>
              <a:t>x</a:t>
            </a:r>
            <a:r>
              <a:rPr lang="en-US" dirty="0" smtClean="0"/>
              <a:t> 10^8 / bunch</a:t>
            </a:r>
          </a:p>
          <a:p>
            <a:endParaRPr lang="en-US" dirty="0" smtClean="0"/>
          </a:p>
          <a:p>
            <a:r>
              <a:rPr lang="en-US" dirty="0" smtClean="0"/>
              <a:t>30% efficiency into the AGS</a:t>
            </a:r>
          </a:p>
          <a:p>
            <a:endParaRPr lang="en-US" dirty="0" smtClean="0"/>
          </a:p>
          <a:p>
            <a:r>
              <a:rPr lang="en-US" dirty="0" smtClean="0"/>
              <a:t>AGS extraction is at 2 </a:t>
            </a:r>
            <a:r>
              <a:rPr lang="en-US" dirty="0" err="1" smtClean="0"/>
              <a:t>x</a:t>
            </a:r>
            <a:r>
              <a:rPr lang="en-US" dirty="0" smtClean="0"/>
              <a:t> 10^8 / bunch</a:t>
            </a:r>
          </a:p>
          <a:p>
            <a:endParaRPr lang="en-US" dirty="0" smtClean="0"/>
          </a:p>
          <a:p>
            <a:r>
              <a:rPr lang="en-US" dirty="0" smtClean="0"/>
              <a:t>Desired (Wolfram) ~ 7 </a:t>
            </a:r>
            <a:r>
              <a:rPr lang="en-US" dirty="0" err="1" smtClean="0"/>
              <a:t>x</a:t>
            </a:r>
            <a:r>
              <a:rPr lang="en-US" dirty="0" smtClean="0"/>
              <a:t> 10^8 / bunch</a:t>
            </a:r>
          </a:p>
          <a:p>
            <a:endParaRPr lang="en-US" dirty="0" smtClean="0"/>
          </a:p>
          <a:p>
            <a:r>
              <a:rPr lang="en-US" dirty="0" smtClean="0"/>
              <a:t>&gt;&gt;&gt; 6 </a:t>
            </a:r>
            <a:r>
              <a:rPr lang="en-US" dirty="0" err="1" smtClean="0"/>
              <a:t>x</a:t>
            </a:r>
            <a:r>
              <a:rPr lang="en-US" dirty="0" smtClean="0"/>
              <a:t> 10^8 / bunch in RHIC</a:t>
            </a:r>
          </a:p>
          <a:p>
            <a:endParaRPr lang="en-US" dirty="0" smtClean="0"/>
          </a:p>
        </p:txBody>
      </p:sp>
      <p:sp>
        <p:nvSpPr>
          <p:cNvPr id="3" name="TextBox 2"/>
          <p:cNvSpPr txBox="1"/>
          <p:nvPr/>
        </p:nvSpPr>
        <p:spPr>
          <a:xfrm>
            <a:off x="6400800" y="6248400"/>
            <a:ext cx="1531253" cy="369332"/>
          </a:xfrm>
          <a:prstGeom prst="rect">
            <a:avLst/>
          </a:prstGeom>
          <a:noFill/>
        </p:spPr>
        <p:txBody>
          <a:bodyPr wrap="none" rtlCol="0">
            <a:spAutoFit/>
          </a:bodyPr>
          <a:lstStyle/>
          <a:p>
            <a:r>
              <a:rPr lang="en-US" dirty="0" smtClean="0"/>
              <a:t>17 April 2012</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86800" cy="598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97791" y="106918"/>
            <a:ext cx="5331909" cy="369332"/>
          </a:xfrm>
          <a:prstGeom prst="rect">
            <a:avLst/>
          </a:prstGeom>
          <a:noFill/>
        </p:spPr>
        <p:txBody>
          <a:bodyPr wrap="none" rtlCol="0">
            <a:spAutoFit/>
          </a:bodyPr>
          <a:lstStyle/>
          <a:p>
            <a:r>
              <a:rPr lang="en-US" dirty="0" smtClean="0"/>
              <a:t>√s = 193 GeV/n UU – stores 16769 through 16775</a:t>
            </a:r>
            <a:endParaRPr lang="en-US" dirty="0"/>
          </a:p>
        </p:txBody>
      </p:sp>
      <p:sp>
        <p:nvSpPr>
          <p:cNvPr id="4" name="TextBox 3"/>
          <p:cNvSpPr txBox="1"/>
          <p:nvPr/>
        </p:nvSpPr>
        <p:spPr>
          <a:xfrm>
            <a:off x="51960" y="143946"/>
            <a:ext cx="3762568" cy="369332"/>
          </a:xfrm>
          <a:prstGeom prst="rect">
            <a:avLst/>
          </a:prstGeom>
          <a:solidFill>
            <a:schemeClr val="bg1"/>
          </a:solidFill>
        </p:spPr>
        <p:txBody>
          <a:bodyPr wrap="none" rtlCol="0">
            <a:spAutoFit/>
          </a:bodyPr>
          <a:lstStyle/>
          <a:p>
            <a:r>
              <a:rPr lang="en-US" dirty="0" smtClean="0"/>
              <a:t>Setup Stores, no rebucketing yet…</a:t>
            </a:r>
            <a:endParaRPr lang="en-US" dirty="0"/>
          </a:p>
        </p:txBody>
      </p:sp>
    </p:spTree>
    <p:extLst>
      <p:ext uri="{BB962C8B-B14F-4D97-AF65-F5344CB8AC3E}">
        <p14:creationId xmlns:p14="http://schemas.microsoft.com/office/powerpoint/2010/main" val="1964829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20779"/>
            <a:ext cx="6583363" cy="461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962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18566" cy="369332"/>
          </a:xfrm>
          <a:prstGeom prst="rect">
            <a:avLst/>
          </a:prstGeom>
          <a:noFill/>
        </p:spPr>
        <p:txBody>
          <a:bodyPr wrap="none" rtlCol="0">
            <a:spAutoFit/>
          </a:bodyPr>
          <a:lstStyle/>
          <a:p>
            <a:r>
              <a:rPr lang="en-US" dirty="0" smtClean="0"/>
              <a:t>As of 16 Apr 2012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022829"/>
            <a:ext cx="6434138" cy="451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39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a:t>
            </a:r>
            <a:r>
              <a:rPr lang="en-US" sz="1800" b="1" dirty="0"/>
              <a:t>4</a:t>
            </a:r>
            <a:r>
              <a:rPr lang="en-US" sz="1800" b="1" dirty="0" smtClean="0"/>
              <a:t>/10/12 Vigdor guidance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61191" y="533400"/>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a:t>
            </a:r>
            <a:r>
              <a:rPr lang="en-US" sz="1600" b="1" i="1" dirty="0" smtClean="0">
                <a:solidFill>
                  <a:srgbClr val="3333FF"/>
                </a:solidFill>
              </a:rPr>
              <a:t>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p>
          <a:p>
            <a:pPr eaLnBrk="1" hangingPunct="1">
              <a:lnSpc>
                <a:spcPct val="80000"/>
              </a:lnSpc>
            </a:pPr>
            <a:r>
              <a:rPr lang="en-US" sz="1600" b="1" dirty="0" smtClean="0">
                <a:solidFill>
                  <a:srgbClr val="3333FF"/>
                </a:solidFill>
              </a:rPr>
              <a:t>12 (Monday) </a:t>
            </a:r>
            <a:r>
              <a:rPr lang="en-US" sz="1600" b="1" dirty="0">
                <a:solidFill>
                  <a:srgbClr val="3333FF"/>
                </a:solidFill>
              </a:rPr>
              <a:t>March, </a:t>
            </a:r>
            <a:r>
              <a:rPr lang="en-US" sz="1600" b="1" u="sng" dirty="0">
                <a:solidFill>
                  <a:srgbClr val="3333FF"/>
                </a:solidFill>
              </a:rPr>
              <a:t>end </a:t>
            </a:r>
            <a:r>
              <a:rPr lang="en-US" sz="1600" b="1" u="sng" dirty="0" smtClean="0">
                <a:solidFill>
                  <a:srgbClr val="3333FF"/>
                </a:solidFill>
              </a:rPr>
              <a:t>4.4 weeks √</a:t>
            </a:r>
            <a:r>
              <a:rPr lang="en-US" sz="1600" b="1" u="sng" dirty="0">
                <a:solidFill>
                  <a:srgbClr val="3333FF"/>
                </a:solidFill>
              </a:rPr>
              <a:t>s = 200 </a:t>
            </a:r>
            <a:r>
              <a:rPr lang="en-US" sz="1600" b="1" u="sng" dirty="0" smtClean="0">
                <a:solidFill>
                  <a:srgbClr val="3333FF"/>
                </a:solidFill>
              </a:rPr>
              <a:t>GeV </a:t>
            </a:r>
            <a:r>
              <a:rPr lang="en-US" sz="1600" b="1" u="sng" dirty="0" err="1" smtClean="0">
                <a:solidFill>
                  <a:srgbClr val="3333FF"/>
                </a:solidFill>
              </a:rPr>
              <a:t>pp</a:t>
            </a:r>
            <a:r>
              <a:rPr lang="en-US" sz="1600" b="1" dirty="0" smtClean="0">
                <a:solidFill>
                  <a:srgbClr val="3333FF"/>
                </a:solidFill>
              </a:rPr>
              <a:t>, </a:t>
            </a:r>
            <a:r>
              <a:rPr lang="en-US" sz="1600" b="1" dirty="0">
                <a:solidFill>
                  <a:srgbClr val="3333FF"/>
                </a:solidFill>
              </a:rPr>
              <a:t>begin ½ week setup for √s = </a:t>
            </a:r>
            <a:r>
              <a:rPr lang="en-US" sz="1600" b="1" dirty="0" smtClean="0">
                <a:solidFill>
                  <a:srgbClr val="3333FF"/>
                </a:solidFill>
              </a:rPr>
              <a:t>510 </a:t>
            </a:r>
            <a:r>
              <a:rPr lang="en-US" sz="1600" b="1" dirty="0">
                <a:solidFill>
                  <a:srgbClr val="3333FF"/>
                </a:solidFill>
              </a:rPr>
              <a:t>GeV </a:t>
            </a:r>
            <a:r>
              <a:rPr lang="en-US" sz="1600" b="1" dirty="0" err="1">
                <a:solidFill>
                  <a:srgbClr val="3333FF"/>
                </a:solidFill>
              </a:rPr>
              <a:t>pp</a:t>
            </a:r>
            <a:r>
              <a:rPr lang="en-US" sz="1600" b="1" dirty="0">
                <a:solidFill>
                  <a:srgbClr val="3333FF"/>
                </a:solidFill>
              </a:rPr>
              <a:t> </a:t>
            </a:r>
            <a:endParaRPr lang="en-US" sz="1600" b="1" dirty="0" smtClean="0">
              <a:solidFill>
                <a:srgbClr val="3333FF"/>
              </a:solidFill>
            </a:endParaRPr>
          </a:p>
          <a:p>
            <a:pPr eaLnBrk="1" hangingPunct="1">
              <a:lnSpc>
                <a:spcPct val="80000"/>
              </a:lnSpc>
            </a:pPr>
            <a:r>
              <a:rPr lang="en-US" sz="1600" b="1" dirty="0" smtClean="0">
                <a:solidFill>
                  <a:srgbClr val="3333FF"/>
                </a:solidFill>
              </a:rPr>
              <a:t>16 March, begin </a:t>
            </a:r>
            <a:r>
              <a:rPr lang="en-US" sz="1600" b="1" u="sng" dirty="0" smtClean="0">
                <a:solidFill>
                  <a:srgbClr val="3333FF"/>
                </a:solidFill>
              </a:rPr>
              <a:t>5 </a:t>
            </a:r>
            <a:r>
              <a:rPr lang="en-US" sz="1600" b="1" u="sng" dirty="0">
                <a:solidFill>
                  <a:srgbClr val="3333FF"/>
                </a:solidFill>
              </a:rPr>
              <a:t>week </a:t>
            </a:r>
            <a:r>
              <a:rPr lang="en-US" sz="1600" b="1" u="sng" dirty="0" err="1">
                <a:solidFill>
                  <a:srgbClr val="3333FF"/>
                </a:solidFill>
              </a:rPr>
              <a:t>pp</a:t>
            </a:r>
            <a:r>
              <a:rPr lang="en-US" sz="1600" b="1" u="sng" dirty="0">
                <a:solidFill>
                  <a:srgbClr val="3333FF"/>
                </a:solidFill>
              </a:rPr>
              <a:t> </a:t>
            </a:r>
            <a:r>
              <a:rPr lang="en-US" sz="1600" b="1" u="sng" dirty="0" smtClean="0">
                <a:solidFill>
                  <a:srgbClr val="3333FF"/>
                </a:solidFill>
              </a:rPr>
              <a:t>physics (machine only) √</a:t>
            </a:r>
            <a:r>
              <a:rPr lang="en-US" sz="1600" b="1" u="sng" dirty="0">
                <a:solidFill>
                  <a:srgbClr val="3333FF"/>
                </a:solidFill>
              </a:rPr>
              <a:t>s = </a:t>
            </a:r>
            <a:r>
              <a:rPr lang="en-US" sz="1600" b="1" u="sng" dirty="0" smtClean="0">
                <a:solidFill>
                  <a:srgbClr val="3333FF"/>
                </a:solidFill>
              </a:rPr>
              <a:t>510 GeV</a:t>
            </a:r>
          </a:p>
          <a:p>
            <a:pPr eaLnBrk="1" hangingPunct="1">
              <a:lnSpc>
                <a:spcPct val="80000"/>
              </a:lnSpc>
            </a:pPr>
            <a:r>
              <a:rPr lang="en-US" sz="1600" b="1" u="sng" dirty="0" smtClean="0">
                <a:solidFill>
                  <a:srgbClr val="3333FF"/>
                </a:solidFill>
              </a:rPr>
              <a:t>17/18 March, STAR/PHENIX physics start with longitudal polarization</a:t>
            </a:r>
            <a:endParaRPr lang="en-US" sz="1600" b="1" u="sng" dirty="0">
              <a:solidFill>
                <a:srgbClr val="3333FF"/>
              </a:solidFill>
            </a:endParaRPr>
          </a:p>
          <a:p>
            <a:pPr eaLnBrk="1" hangingPunct="1">
              <a:lnSpc>
                <a:spcPct val="80000"/>
              </a:lnSpc>
            </a:pPr>
            <a:r>
              <a:rPr lang="en-US" sz="1600" dirty="0" smtClean="0"/>
              <a:t>18 April (Wednesday 1300), end physics begin </a:t>
            </a:r>
            <a:r>
              <a:rPr lang="en-US" sz="1600" dirty="0" err="1" smtClean="0"/>
              <a:t>pp</a:t>
            </a:r>
            <a:r>
              <a:rPr lang="en-US" sz="1600" dirty="0" smtClean="0"/>
              <a:t> beam development/APEX</a:t>
            </a:r>
          </a:p>
          <a:p>
            <a:pPr eaLnBrk="1" hangingPunct="1">
              <a:lnSpc>
                <a:spcPct val="80000"/>
              </a:lnSpc>
            </a:pPr>
            <a:r>
              <a:rPr lang="en-US" sz="1600" dirty="0" smtClean="0">
                <a:solidFill>
                  <a:srgbClr val="000000"/>
                </a:solidFill>
              </a:rPr>
              <a:t>19 April (Thursday, 0800), </a:t>
            </a:r>
            <a:r>
              <a:rPr lang="en-US" sz="1600" dirty="0">
                <a:solidFill>
                  <a:srgbClr val="000000"/>
                </a:solidFill>
              </a:rPr>
              <a:t>end </a:t>
            </a:r>
            <a:r>
              <a:rPr lang="en-US" sz="1600" dirty="0" smtClean="0">
                <a:solidFill>
                  <a:srgbClr val="000000"/>
                </a:solidFill>
              </a:rPr>
              <a:t>4.9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a:t>
            </a:r>
            <a:r>
              <a:rPr lang="en-US" sz="1600" dirty="0" smtClean="0">
                <a:solidFill>
                  <a:srgbClr val="000000"/>
                </a:solidFill>
              </a:rPr>
              <a:t>510 GeV</a:t>
            </a:r>
            <a:endParaRPr lang="en-US" sz="1600" dirty="0">
              <a:solidFill>
                <a:srgbClr val="000000"/>
              </a:solidFill>
            </a:endParaRPr>
          </a:p>
          <a:p>
            <a:pPr eaLnBrk="1" hangingPunct="1">
              <a:lnSpc>
                <a:spcPct val="80000"/>
              </a:lnSpc>
            </a:pPr>
            <a:r>
              <a:rPr lang="en-US" sz="1600" dirty="0" smtClean="0">
                <a:solidFill>
                  <a:srgbClr val="000000"/>
                </a:solidFill>
              </a:rPr>
              <a:t>19 April (Thursday, store 16580), </a:t>
            </a:r>
            <a:r>
              <a:rPr lang="en-US" sz="1600" dirty="0">
                <a:solidFill>
                  <a:srgbClr val="000000"/>
                </a:solidFill>
              </a:rPr>
              <a:t>begin 1 week setup for </a:t>
            </a:r>
            <a:r>
              <a:rPr lang="en-US" sz="1600" dirty="0" smtClean="0">
                <a:solidFill>
                  <a:srgbClr val="000000"/>
                </a:solidFill>
              </a:rPr>
              <a:t>UU</a:t>
            </a:r>
          </a:p>
          <a:p>
            <a:pPr eaLnBrk="1" hangingPunct="1">
              <a:lnSpc>
                <a:spcPct val="80000"/>
              </a:lnSpc>
            </a:pPr>
            <a:r>
              <a:rPr lang="en-US" sz="1600" dirty="0" smtClean="0">
                <a:solidFill>
                  <a:srgbClr val="000000"/>
                </a:solidFill>
              </a:rPr>
              <a:t>22 April (evening) first </a:t>
            </a:r>
            <a:r>
              <a:rPr lang="en-US" sz="1600" dirty="0">
                <a:solidFill>
                  <a:srgbClr val="000000"/>
                </a:solidFill>
              </a:rPr>
              <a:t>overnight stores for </a:t>
            </a:r>
            <a:r>
              <a:rPr lang="en-US" sz="1600" dirty="0" smtClean="0">
                <a:solidFill>
                  <a:srgbClr val="000000"/>
                </a:solidFill>
              </a:rPr>
              <a:t>experiments</a:t>
            </a:r>
          </a:p>
          <a:p>
            <a:pPr eaLnBrk="1" hangingPunct="1">
              <a:lnSpc>
                <a:spcPct val="80000"/>
              </a:lnSpc>
            </a:pPr>
            <a:r>
              <a:rPr lang="en-US" sz="1600" dirty="0" smtClean="0">
                <a:solidFill>
                  <a:srgbClr val="000000"/>
                </a:solidFill>
              </a:rPr>
              <a:t>25 April (Wednesday), </a:t>
            </a:r>
            <a:r>
              <a:rPr lang="en-US" sz="1600" dirty="0">
                <a:solidFill>
                  <a:srgbClr val="000000"/>
                </a:solidFill>
              </a:rPr>
              <a:t>begin </a:t>
            </a:r>
            <a:r>
              <a:rPr lang="en-US" sz="1600" b="1" i="1" u="sng" dirty="0" smtClean="0">
                <a:solidFill>
                  <a:srgbClr val="000000"/>
                </a:solidFill>
              </a:rPr>
              <a:t>3 </a:t>
            </a:r>
            <a:r>
              <a:rPr lang="en-US" sz="1600" b="1" i="1" u="sng" dirty="0">
                <a:solidFill>
                  <a:srgbClr val="000000"/>
                </a:solidFill>
              </a:rPr>
              <a:t>week </a:t>
            </a:r>
            <a:r>
              <a:rPr lang="en-US" sz="1600" b="1" i="1" u="sng" dirty="0" smtClean="0">
                <a:solidFill>
                  <a:srgbClr val="000000"/>
                </a:solidFill>
              </a:rPr>
              <a:t>UU physics run</a:t>
            </a:r>
            <a:endParaRPr lang="en-US" sz="1600" b="1" i="1" u="sng" dirty="0">
              <a:solidFill>
                <a:srgbClr val="000000"/>
              </a:solidFill>
            </a:endParaRPr>
          </a:p>
          <a:p>
            <a:pPr eaLnBrk="1" hangingPunct="1">
              <a:lnSpc>
                <a:spcPct val="80000"/>
              </a:lnSpc>
            </a:pPr>
            <a:r>
              <a:rPr lang="en-US" sz="1600" b="1" i="1" u="sng" dirty="0" smtClean="0">
                <a:solidFill>
                  <a:srgbClr val="C00000"/>
                </a:solidFill>
              </a:rPr>
              <a:t>Today </a:t>
            </a:r>
            <a:r>
              <a:rPr lang="en-US" sz="1600" b="1" i="1" u="sng" dirty="0">
                <a:solidFill>
                  <a:srgbClr val="C00000"/>
                </a:solidFill>
              </a:rPr>
              <a:t>– 8 May</a:t>
            </a:r>
            <a:endParaRPr lang="en-US" sz="1600" b="1" i="1" u="sng" dirty="0">
              <a:solidFill>
                <a:srgbClr val="000000"/>
              </a:solidFill>
            </a:endParaRPr>
          </a:p>
          <a:p>
            <a:pPr eaLnBrk="1" hangingPunct="1">
              <a:lnSpc>
                <a:spcPct val="80000"/>
              </a:lnSpc>
            </a:pPr>
            <a:endParaRPr lang="en-US" sz="1600" b="1" i="1" u="sng" dirty="0" smtClean="0">
              <a:solidFill>
                <a:srgbClr val="000000"/>
              </a:solidFill>
            </a:endParaRPr>
          </a:p>
          <a:p>
            <a:pPr marL="0" indent="0" eaLnBrk="1" hangingPunct="1">
              <a:lnSpc>
                <a:spcPct val="80000"/>
              </a:lnSpc>
              <a:buNone/>
            </a:pPr>
            <a:r>
              <a:rPr lang="en-US" sz="1600" b="1" i="1" u="sng" dirty="0">
                <a:solidFill>
                  <a:srgbClr val="C00000"/>
                </a:solidFill>
              </a:rPr>
              <a:t>STAR request for ~2 day √s = 5 GeV/n </a:t>
            </a:r>
            <a:r>
              <a:rPr lang="en-US" sz="1600" b="1" i="1" u="sng" dirty="0" err="1">
                <a:solidFill>
                  <a:srgbClr val="C00000"/>
                </a:solidFill>
              </a:rPr>
              <a:t>AuAu</a:t>
            </a:r>
            <a:r>
              <a:rPr lang="en-US" sz="1600" b="1" i="1" u="sng" dirty="0">
                <a:solidFill>
                  <a:srgbClr val="C00000"/>
                </a:solidFill>
              </a:rPr>
              <a:t> development run is </a:t>
            </a:r>
            <a:r>
              <a:rPr lang="en-US" sz="1600" b="1" i="1" u="sng" dirty="0" smtClean="0">
                <a:solidFill>
                  <a:srgbClr val="C00000"/>
                </a:solidFill>
              </a:rPr>
              <a:t>pending</a:t>
            </a:r>
            <a:br>
              <a:rPr lang="en-US" sz="1600" b="1" i="1" u="sng" dirty="0" smtClean="0">
                <a:solidFill>
                  <a:srgbClr val="C00000"/>
                </a:solidFill>
              </a:rPr>
            </a:br>
            <a:endParaRPr lang="en-US" sz="1600" b="1" i="1" u="sng" dirty="0" smtClean="0">
              <a:solidFill>
                <a:srgbClr val="000000"/>
              </a:solidFill>
            </a:endParaRPr>
          </a:p>
          <a:p>
            <a:pPr eaLnBrk="1" hangingPunct="1">
              <a:lnSpc>
                <a:spcPct val="80000"/>
              </a:lnSpc>
            </a:pPr>
            <a:r>
              <a:rPr lang="en-US" sz="1600" dirty="0" smtClean="0">
                <a:solidFill>
                  <a:srgbClr val="000000"/>
                </a:solidFill>
              </a:rPr>
              <a:t>16 May (Wednesday) </a:t>
            </a:r>
            <a:r>
              <a:rPr lang="en-US" sz="1600" b="1" u="sng" dirty="0" smtClean="0">
                <a:solidFill>
                  <a:srgbClr val="000000"/>
                </a:solidFill>
              </a:rPr>
              <a:t>end 3 week √s = 193 GeV/n UU run, </a:t>
            </a:r>
            <a:r>
              <a:rPr lang="en-US" sz="1600" b="1" u="sng" dirty="0" smtClean="0">
                <a:solidFill>
                  <a:srgbClr val="C00000"/>
                </a:solidFill>
              </a:rPr>
              <a:t>begin setup for √s = 200 GeV/n </a:t>
            </a:r>
            <a:r>
              <a:rPr lang="en-US" sz="1600" b="1" u="sng" dirty="0" err="1" smtClean="0">
                <a:solidFill>
                  <a:srgbClr val="C00000"/>
                </a:solidFill>
              </a:rPr>
              <a:t>CuAu</a:t>
            </a:r>
            <a:endParaRPr lang="en-US" sz="1600" b="1" u="sng" dirty="0" smtClean="0">
              <a:solidFill>
                <a:srgbClr val="C00000"/>
              </a:solidFill>
            </a:endParaRPr>
          </a:p>
          <a:p>
            <a:pPr eaLnBrk="1" hangingPunct="1">
              <a:lnSpc>
                <a:spcPct val="80000"/>
              </a:lnSpc>
            </a:pPr>
            <a:r>
              <a:rPr lang="en-US" sz="1600" dirty="0" smtClean="0">
                <a:solidFill>
                  <a:srgbClr val="000000"/>
                </a:solidFill>
              </a:rPr>
              <a:t>19 May (Saturday –Yun’s ambitious estimate) begin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a:solidFill>
                  <a:srgbClr val="000000"/>
                </a:solidFill>
              </a:rPr>
              <a:t>20-25 May: IPAC </a:t>
            </a:r>
            <a:endParaRPr lang="en-US" sz="1600" dirty="0" smtClean="0">
              <a:solidFill>
                <a:srgbClr val="000000"/>
              </a:solidFill>
            </a:endParaRPr>
          </a:p>
          <a:p>
            <a:pPr eaLnBrk="1" hangingPunct="1">
              <a:lnSpc>
                <a:spcPct val="80000"/>
              </a:lnSpc>
            </a:pPr>
            <a:r>
              <a:rPr lang="en-US" sz="1600" dirty="0" smtClean="0">
                <a:solidFill>
                  <a:srgbClr val="000000"/>
                </a:solidFill>
              </a:rPr>
              <a:t>25 June (Monday), </a:t>
            </a:r>
            <a:r>
              <a:rPr lang="en-US" sz="1600" b="1" u="sng" dirty="0" smtClean="0">
                <a:solidFill>
                  <a:srgbClr val="000000"/>
                </a:solidFill>
              </a:rPr>
              <a:t>end 5.3 week √s = 200 GeV/n </a:t>
            </a:r>
            <a:r>
              <a:rPr lang="en-US" sz="1600" b="1" u="sng" dirty="0" err="1" smtClean="0">
                <a:solidFill>
                  <a:srgbClr val="000000"/>
                </a:solidFill>
              </a:rPr>
              <a:t>CuAu</a:t>
            </a:r>
            <a:r>
              <a:rPr lang="en-US" sz="1600" b="1" u="sng" dirty="0" smtClean="0">
                <a:solidFill>
                  <a:srgbClr val="000000"/>
                </a:solidFill>
              </a:rPr>
              <a:t> run</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28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23.3 </a:t>
            </a:r>
            <a:r>
              <a:rPr lang="en-US" sz="1600" dirty="0" err="1">
                <a:solidFill>
                  <a:srgbClr val="000000"/>
                </a:solidFill>
              </a:rPr>
              <a:t>cryo</a:t>
            </a:r>
            <a:r>
              <a:rPr lang="en-US" sz="1600" dirty="0">
                <a:solidFill>
                  <a:srgbClr val="000000"/>
                </a:solidFill>
              </a:rPr>
              <a:t>-weeks)</a:t>
            </a:r>
          </a:p>
          <a:p>
            <a:pPr marL="0" indent="0" eaLnBrk="1" hangingPunct="1">
              <a:lnSpc>
                <a:spcPct val="80000"/>
              </a:lnSpc>
              <a:buNone/>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81675" y="6346388"/>
            <a:ext cx="3166316" cy="369332"/>
          </a:xfrm>
          <a:prstGeom prst="rect">
            <a:avLst/>
          </a:prstGeom>
          <a:noFill/>
        </p:spPr>
        <p:txBody>
          <a:bodyPr wrap="none" rtlCol="0">
            <a:spAutoFit/>
          </a:bodyPr>
          <a:lstStyle/>
          <a:p>
            <a:r>
              <a:rPr lang="en-US" b="1" i="1" u="sng" dirty="0" smtClean="0"/>
              <a:t>Total Physics Weeks = 17.7</a:t>
            </a:r>
            <a:endParaRPr lang="en-US" b="1" i="1" u="sng" dirty="0"/>
          </a:p>
        </p:txBody>
      </p:sp>
    </p:spTree>
    <p:extLst>
      <p:ext uri="{BB962C8B-B14F-4D97-AF65-F5344CB8AC3E}">
        <p14:creationId xmlns:p14="http://schemas.microsoft.com/office/powerpoint/2010/main" val="174566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330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27050"/>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5533" y="76200"/>
            <a:ext cx="2018566" cy="369332"/>
          </a:xfrm>
          <a:prstGeom prst="rect">
            <a:avLst/>
          </a:prstGeom>
          <a:noFill/>
        </p:spPr>
        <p:txBody>
          <a:bodyPr wrap="none" rtlCol="0">
            <a:spAutoFit/>
          </a:bodyPr>
          <a:lstStyle/>
          <a:p>
            <a:r>
              <a:rPr lang="en-US" dirty="0" smtClean="0"/>
              <a:t>As of 16 Apr 2012</a:t>
            </a:r>
            <a:endParaRPr lang="en-US" dirty="0"/>
          </a:p>
        </p:txBody>
      </p:sp>
    </p:spTree>
    <p:extLst>
      <p:ext uri="{BB962C8B-B14F-4D97-AF65-F5344CB8AC3E}">
        <p14:creationId xmlns:p14="http://schemas.microsoft.com/office/powerpoint/2010/main" val="2263857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4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5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94005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1173163"/>
            <a:ext cx="70834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4276725"/>
            <a:ext cx="2191626" cy="369332"/>
          </a:xfrm>
          <a:prstGeom prst="rect">
            <a:avLst/>
          </a:prstGeom>
          <a:noFill/>
        </p:spPr>
        <p:txBody>
          <a:bodyPr wrap="none" rtlCol="0">
            <a:spAutoFit/>
          </a:bodyPr>
          <a:lstStyle/>
          <a:p>
            <a:r>
              <a:rPr lang="en-US" dirty="0" smtClean="0"/>
              <a:t>~6 x 10</a:t>
            </a:r>
            <a:r>
              <a:rPr lang="en-US" baseline="30000" dirty="0" smtClean="0"/>
              <a:t>8 </a:t>
            </a:r>
            <a:r>
              <a:rPr lang="en-US" dirty="0" smtClean="0"/>
              <a:t>ions/bunch</a:t>
            </a:r>
            <a:endParaRPr lang="en-US" dirty="0"/>
          </a:p>
        </p:txBody>
      </p:sp>
      <p:cxnSp>
        <p:nvCxnSpPr>
          <p:cNvPr id="4" name="Straight Arrow Connector 3"/>
          <p:cNvCxnSpPr/>
          <p:nvPr/>
        </p:nvCxnSpPr>
        <p:spPr>
          <a:xfrm flipH="1" flipV="1">
            <a:off x="7600950" y="3779280"/>
            <a:ext cx="2263" cy="497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14600" y="4800600"/>
            <a:ext cx="76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5895975"/>
            <a:ext cx="2191626" cy="369332"/>
          </a:xfrm>
          <a:prstGeom prst="rect">
            <a:avLst/>
          </a:prstGeom>
          <a:noFill/>
        </p:spPr>
        <p:txBody>
          <a:bodyPr wrap="none" rtlCol="0">
            <a:spAutoFit/>
          </a:bodyPr>
          <a:lstStyle/>
          <a:p>
            <a:r>
              <a:rPr lang="en-US" dirty="0" smtClean="0"/>
              <a:t>~3 x 10</a:t>
            </a:r>
            <a:r>
              <a:rPr lang="en-US" baseline="30000" dirty="0" smtClean="0"/>
              <a:t>8 </a:t>
            </a:r>
            <a:r>
              <a:rPr lang="en-US" dirty="0" smtClean="0"/>
              <a:t>ions/bunch</a:t>
            </a:r>
            <a:endParaRPr lang="en-US" dirty="0"/>
          </a:p>
        </p:txBody>
      </p:sp>
      <p:sp>
        <p:nvSpPr>
          <p:cNvPr id="10" name="TextBox 9"/>
          <p:cNvSpPr txBox="1"/>
          <p:nvPr/>
        </p:nvSpPr>
        <p:spPr>
          <a:xfrm>
            <a:off x="6400800" y="1447800"/>
            <a:ext cx="2404826" cy="369332"/>
          </a:xfrm>
          <a:prstGeom prst="rect">
            <a:avLst/>
          </a:prstGeom>
          <a:noFill/>
        </p:spPr>
        <p:txBody>
          <a:bodyPr wrap="none" rtlCol="0">
            <a:spAutoFit/>
          </a:bodyPr>
          <a:lstStyle/>
          <a:p>
            <a:r>
              <a:rPr lang="en-US" dirty="0" smtClean="0"/>
              <a:t>~8.5 x 10</a:t>
            </a:r>
            <a:r>
              <a:rPr lang="en-US" baseline="30000" dirty="0" smtClean="0"/>
              <a:t>8</a:t>
            </a:r>
            <a:r>
              <a:rPr lang="en-US" dirty="0"/>
              <a:t> </a:t>
            </a:r>
            <a:r>
              <a:rPr lang="en-US" dirty="0" smtClean="0"/>
              <a:t>ions/bunch</a:t>
            </a:r>
            <a:endParaRPr lang="en-US" dirty="0"/>
          </a:p>
        </p:txBody>
      </p:sp>
      <p:cxnSp>
        <p:nvCxnSpPr>
          <p:cNvPr id="12" name="Straight Arrow Connector 11"/>
          <p:cNvCxnSpPr/>
          <p:nvPr/>
        </p:nvCxnSpPr>
        <p:spPr>
          <a:xfrm>
            <a:off x="7450932" y="1690687"/>
            <a:ext cx="92868" cy="519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7868" y="457200"/>
            <a:ext cx="7919156" cy="369332"/>
          </a:xfrm>
          <a:prstGeom prst="rect">
            <a:avLst/>
          </a:prstGeom>
          <a:noFill/>
        </p:spPr>
        <p:txBody>
          <a:bodyPr wrap="none" rtlCol="0">
            <a:spAutoFit/>
          </a:bodyPr>
          <a:lstStyle/>
          <a:p>
            <a:r>
              <a:rPr lang="en-US" dirty="0" smtClean="0"/>
              <a:t>Best to date = 2.7 x 10</a:t>
            </a:r>
            <a:r>
              <a:rPr lang="en-US" baseline="30000" dirty="0" smtClean="0"/>
              <a:t>8</a:t>
            </a:r>
            <a:r>
              <a:rPr lang="en-US" dirty="0" smtClean="0"/>
              <a:t> ions/bunch, blue/yellow beginning of store (physics)</a:t>
            </a:r>
            <a:endParaRPr lang="en-US" dirty="0"/>
          </a:p>
        </p:txBody>
      </p:sp>
      <p:cxnSp>
        <p:nvCxnSpPr>
          <p:cNvPr id="5" name="Straight Connector 4"/>
          <p:cNvCxnSpPr/>
          <p:nvPr/>
        </p:nvCxnSpPr>
        <p:spPr>
          <a:xfrm>
            <a:off x="6248400" y="3041093"/>
            <a:ext cx="0" cy="185737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43175" y="3244334"/>
            <a:ext cx="2956771" cy="369332"/>
          </a:xfrm>
          <a:prstGeom prst="rect">
            <a:avLst/>
          </a:prstGeom>
          <a:noFill/>
        </p:spPr>
        <p:txBody>
          <a:bodyPr wrap="none" rtlCol="0">
            <a:spAutoFit/>
          </a:bodyPr>
          <a:lstStyle/>
          <a:p>
            <a:r>
              <a:rPr lang="en-US" dirty="0" smtClean="0"/>
              <a:t>PHENIX and STAR ~Goals</a:t>
            </a:r>
            <a:endParaRPr lang="en-US" dirty="0"/>
          </a:p>
        </p:txBody>
      </p:sp>
      <p:cxnSp>
        <p:nvCxnSpPr>
          <p:cNvPr id="14" name="Straight Arrow Connector 13"/>
          <p:cNvCxnSpPr/>
          <p:nvPr/>
        </p:nvCxnSpPr>
        <p:spPr>
          <a:xfrm>
            <a:off x="4267200" y="3505200"/>
            <a:ext cx="1981200" cy="27408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24200" y="3505200"/>
            <a:ext cx="3124200" cy="609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513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69988"/>
            <a:ext cx="7078663"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848600" y="1295400"/>
            <a:ext cx="0" cy="185737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77000" y="1676400"/>
            <a:ext cx="22098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871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11" y="533400"/>
            <a:ext cx="8686800" cy="620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3000" y="202168"/>
            <a:ext cx="3886513" cy="369332"/>
          </a:xfrm>
          <a:prstGeom prst="rect">
            <a:avLst/>
          </a:prstGeom>
          <a:noFill/>
        </p:spPr>
        <p:txBody>
          <a:bodyPr wrap="none" rtlCol="0">
            <a:spAutoFit/>
          </a:bodyPr>
          <a:lstStyle/>
          <a:p>
            <a:r>
              <a:rPr lang="en-US" dirty="0" smtClean="0"/>
              <a:t>UU physics stores since last Friday</a:t>
            </a:r>
            <a:endParaRPr lang="en-US" dirty="0"/>
          </a:p>
        </p:txBody>
      </p:sp>
      <p:cxnSp>
        <p:nvCxnSpPr>
          <p:cNvPr id="5" name="Straight Arrow Connector 4"/>
          <p:cNvCxnSpPr/>
          <p:nvPr/>
        </p:nvCxnSpPr>
        <p:spPr>
          <a:xfrm>
            <a:off x="7239000" y="443984"/>
            <a:ext cx="152400" cy="241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64128" y="92154"/>
            <a:ext cx="3749744" cy="369332"/>
          </a:xfrm>
          <a:prstGeom prst="rect">
            <a:avLst/>
          </a:prstGeom>
          <a:noFill/>
        </p:spPr>
        <p:txBody>
          <a:bodyPr wrap="none" rtlCol="0">
            <a:spAutoFit/>
          </a:bodyPr>
          <a:lstStyle/>
          <a:p>
            <a:r>
              <a:rPr lang="en-US" dirty="0" err="1" smtClean="0"/>
              <a:t>longitudal,vert</a:t>
            </a:r>
            <a:r>
              <a:rPr lang="en-US" dirty="0" smtClean="0"/>
              <a:t> and </a:t>
            </a:r>
            <a:r>
              <a:rPr lang="en-US" dirty="0" err="1" smtClean="0"/>
              <a:t>horiz</a:t>
            </a:r>
            <a:r>
              <a:rPr lang="en-US" dirty="0" smtClean="0"/>
              <a:t> cooling on</a:t>
            </a:r>
            <a:endParaRPr lang="en-US" dirty="0"/>
          </a:p>
        </p:txBody>
      </p:sp>
    </p:spTree>
    <p:extLst>
      <p:ext uri="{BB962C8B-B14F-4D97-AF65-F5344CB8AC3E}">
        <p14:creationId xmlns:p14="http://schemas.microsoft.com/office/powerpoint/2010/main" val="3353800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2168"/>
            <a:ext cx="5288627" cy="369332"/>
          </a:xfrm>
          <a:prstGeom prst="rect">
            <a:avLst/>
          </a:prstGeom>
          <a:noFill/>
        </p:spPr>
        <p:txBody>
          <a:bodyPr wrap="none" rtlCol="0">
            <a:spAutoFit/>
          </a:bodyPr>
          <a:lstStyle/>
          <a:p>
            <a:r>
              <a:rPr lang="en-US" dirty="0" smtClean="0"/>
              <a:t>UU physics stores 16838 and 16839, today 8 May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81025"/>
            <a:ext cx="8686800" cy="598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535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68</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7849" y="278368"/>
            <a:ext cx="7024102" cy="369332"/>
          </a:xfrm>
          <a:prstGeom prst="rect">
            <a:avLst/>
          </a:prstGeom>
          <a:noFill/>
        </p:spPr>
        <p:txBody>
          <a:bodyPr wrap="none" rtlCol="0">
            <a:spAutoFit/>
          </a:bodyPr>
          <a:lstStyle/>
          <a:p>
            <a:r>
              <a:rPr lang="en-US" dirty="0" smtClean="0"/>
              <a:t>$ in BNL Balanced Billing Bank for FY12 (through Mar) = +$2,034K</a:t>
            </a:r>
            <a:endParaRPr lang="en-US" dirty="0"/>
          </a:p>
        </p:txBody>
      </p:sp>
      <p:sp>
        <p:nvSpPr>
          <p:cNvPr id="3" name="Oval 2"/>
          <p:cNvSpPr/>
          <p:nvPr/>
        </p:nvSpPr>
        <p:spPr>
          <a:xfrm>
            <a:off x="7486650" y="3352006"/>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$46/MWhr</a:t>
            </a:r>
            <a:endParaRPr lang="en-US" dirty="0"/>
          </a:p>
        </p:txBody>
      </p:sp>
      <p:cxnSp>
        <p:nvCxnSpPr>
          <p:cNvPr id="6" name="Straight Arrow Connector 5"/>
          <p:cNvCxnSpPr/>
          <p:nvPr/>
        </p:nvCxnSpPr>
        <p:spPr>
          <a:xfrm flipH="1" flipV="1">
            <a:off x="7639050" y="3504406"/>
            <a:ext cx="361952" cy="6163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70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067800" cy="446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1235" y="5029200"/>
            <a:ext cx="6891630" cy="646331"/>
          </a:xfrm>
          <a:prstGeom prst="rect">
            <a:avLst/>
          </a:prstGeom>
          <a:noFill/>
        </p:spPr>
        <p:txBody>
          <a:bodyPr wrap="none" rtlCol="0">
            <a:spAutoFit/>
          </a:bodyPr>
          <a:lstStyle/>
          <a:p>
            <a:r>
              <a:rPr lang="en-US" dirty="0" smtClean="0"/>
              <a:t>Minimum goal after </a:t>
            </a:r>
            <a:r>
              <a:rPr lang="en-US" i="1" u="sng" dirty="0" smtClean="0"/>
              <a:t>4 weeks of physics operations </a:t>
            </a:r>
            <a:r>
              <a:rPr lang="en-US" dirty="0" smtClean="0"/>
              <a:t>for UU in RHIC</a:t>
            </a:r>
          </a:p>
          <a:p>
            <a:pPr marL="285750" indent="-285750">
              <a:buFont typeface="Wingdings" pitchFamily="2" charset="2"/>
              <a:buChar char="à"/>
            </a:pPr>
            <a:r>
              <a:rPr lang="en-US" dirty="0" smtClean="0"/>
              <a:t>6 x 10</a:t>
            </a:r>
            <a:r>
              <a:rPr lang="en-US" baseline="30000" dirty="0" smtClean="0"/>
              <a:t>8</a:t>
            </a:r>
            <a:r>
              <a:rPr lang="en-US" dirty="0" smtClean="0"/>
              <a:t> ions/bunch with above U-U parameters</a:t>
            </a:r>
          </a:p>
        </p:txBody>
      </p:sp>
      <p:sp>
        <p:nvSpPr>
          <p:cNvPr id="4" name="Rectangle 3"/>
          <p:cNvSpPr/>
          <p:nvPr/>
        </p:nvSpPr>
        <p:spPr>
          <a:xfrm>
            <a:off x="152400" y="1981200"/>
            <a:ext cx="8763000" cy="228600"/>
          </a:xfrm>
          <a:prstGeom prst="rect">
            <a:avLst/>
          </a:prstGeom>
          <a:solidFill>
            <a:srgbClr val="C4FD0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136038</TotalTime>
  <Words>1329</Words>
  <Application>Microsoft Office PowerPoint</Application>
  <PresentationFormat>On-screen Show (4:3)</PresentationFormat>
  <Paragraphs>212</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PowerPoint Presentation</vt:lpstr>
      <vt:lpstr>Run 12 Plan based on 20 weeks cryo operation 23 week schedule based on 4/10/12 Vigdor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C-AD</cp:lastModifiedBy>
  <cp:revision>560</cp:revision>
  <cp:lastPrinted>2012-04-24T14:00:46Z</cp:lastPrinted>
  <dcterms:created xsi:type="dcterms:W3CDTF">2012-04-17T17:11:00Z</dcterms:created>
  <dcterms:modified xsi:type="dcterms:W3CDTF">2012-05-08T17:58:33Z</dcterms:modified>
</cp:coreProperties>
</file>