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1" r:id="rId4"/>
    <p:sldId id="336" r:id="rId5"/>
    <p:sldId id="340" r:id="rId6"/>
    <p:sldId id="337" r:id="rId7"/>
    <p:sldId id="338" r:id="rId8"/>
    <p:sldId id="339" r:id="rId9"/>
    <p:sldId id="343" r:id="rId10"/>
    <p:sldId id="344" r:id="rId11"/>
    <p:sldId id="345" r:id="rId12"/>
    <p:sldId id="346" r:id="rId13"/>
    <p:sldId id="352" r:id="rId14"/>
    <p:sldId id="350" r:id="rId15"/>
    <p:sldId id="347" r:id="rId16"/>
    <p:sldId id="351" r:id="rId17"/>
    <p:sldId id="349" r:id="rId18"/>
    <p:sldId id="348" r:id="rId19"/>
    <p:sldId id="341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20BD11-B47E-E940-8353-AF3DD802D9AD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6989F8-5225-F34C-9E0B-D46AFBB68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7ED9-D3C7-B04B-A96C-E9E92722AEA5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1CED-773D-5346-8D0C-24BFA59C5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48BE-1834-F94B-8183-28EB5868A13B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DECE-5C65-D444-A20A-3EBE13204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7A34-86AF-244E-846E-2C92D0A1B9FB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652F-1474-B64B-BC04-A3112EAFC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4E8F-519C-5449-BD05-5A082E0CDCCC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FF8E-6A96-A349-96D7-0E6239FA3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F36B-3BF7-A844-B737-4E65BAD5D08A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31EE-7195-264E-BD71-4B78273FF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D5F2-97C1-B242-ADB9-3C017106E21A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632E-E0CD-794F-81AF-7D3629F7F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D596-CD45-3C4B-9E1B-205D3B61CC0D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8B7A-689E-4548-B212-A95AE9AA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2B53-68D0-514E-AB14-77704B78CA46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C7F4-F9EA-294D-8D13-531E87CBD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4548-7214-5144-A4A1-9B3B193955B6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0130-CE4F-0E46-B2D7-747909458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65B3-8ADC-384F-8477-43D9B268E3A8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0D9A-6FB7-674E-B9B8-1680488E2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E55E-0CBC-FF49-8483-452F3E174C8C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57D7-3E33-3C4F-B649-1B154DA63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423AF015-1A0B-D342-9E16-D54106657F7B}" type="datetime1">
              <a:rPr lang="en-US"/>
              <a:pPr>
                <a:defRPr/>
              </a:pPr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charset="0"/>
              </a:defRPr>
            </a:lvl1pPr>
          </a:lstStyle>
          <a:p>
            <a:pPr>
              <a:defRPr/>
            </a:pPr>
            <a:r>
              <a:rPr lang="en-US"/>
              <a:t>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CCEF54A-928B-3D49-8160-9FF3A9E88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polarizedprotoncartoon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57200"/>
            <a:ext cx="1143000" cy="576263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1143000" y="762000"/>
            <a:ext cx="7848600" cy="1588"/>
          </a:xfrm>
          <a:prstGeom prst="line">
            <a:avLst/>
          </a:prstGeom>
          <a:ln w="38100" cap="rnd">
            <a:solidFill>
              <a:srgbClr val="800000"/>
            </a:solidFill>
          </a:ln>
          <a:effectLst>
            <a:glow rad="63500">
              <a:srgbClr val="660066">
                <a:alpha val="56000"/>
              </a:srgbClr>
            </a:glow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BN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58000" y="62484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96200" cy="14700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charset="-128"/>
                <a:cs typeface="ＭＳ Ｐゴシック" charset="-128"/>
              </a:rPr>
              <a:t>RHIC Store Energy Scan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Mei </a:t>
            </a:r>
            <a:r>
              <a:rPr lang="en-US" sz="2000" dirty="0" err="1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Bai</a:t>
            </a:r>
            <a:endParaRPr lang="en-US" sz="2000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Collider Accelerator Dept.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Brookhaven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Blue with two different lattices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94570"/>
            <a:ext cx="8458200" cy="5463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762000"/>
            <a:ext cx="8001000" cy="82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Yellow 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sweet spot is also around 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Gg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=487. But about 0.5 unit away from Blue sweet spot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587586"/>
            <a:ext cx="8089900" cy="5270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Scan: spread of spin vector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Blue vs. Yellow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1447800"/>
            <a:ext cx="8382942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Calculate Stable Spin Direction</a:t>
            </a:r>
            <a:endParaRPr lang="en-US" b="1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Stable spin direction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Direction that spin vector returns to when particle returns to the same coordinate, i.e. it’s a function of phase space</a:t>
            </a:r>
            <a:endParaRPr lang="en-US" sz="20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ideal case, all vertically aligned!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Can be calculated by stroboscopic averaging</a:t>
            </a:r>
          </a:p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Mapping out the stable spin direction of the phase space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Heavy computation power</a:t>
            </a:r>
            <a:endParaRPr lang="en-US" sz="20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In UAL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spink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by V.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Ranjbar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, but not user friendly yet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Not in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zgoubi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yet. In working progress</a:t>
            </a:r>
          </a:p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Calculate the stable spin direction for a phase space location</a:t>
            </a:r>
            <a:endParaRPr lang="en-US" sz="24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a code to post-process the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zgoubi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single pt tracking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results(Mei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)</a:t>
            </a:r>
          </a:p>
          <a:p>
            <a:pPr lvl="2"/>
            <a:r>
              <a:rPr lang="en-US" sz="16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Track two cases with initial spin vector in radial and longitudinal, respectively</a:t>
            </a:r>
          </a:p>
          <a:p>
            <a:pPr lvl="2"/>
            <a:r>
              <a:rPr lang="en-US" sz="16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Post-process the data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Disadvantage is this is very time consuming. Right now, each data point takes 1.5 hour. Can be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parallized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to map out the phase-space</a:t>
            </a:r>
            <a:endParaRPr lang="en-US" sz="20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Stable Spin Direction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Single particle tracking 10k turns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Calculate the SSD for the phase coordinate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Verify by re-launching the particle with SSD 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667000"/>
          <a:ext cx="7543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longitudinal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477.5: 5pi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-0.0238645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0.073279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0.9970259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487.0:</a:t>
                      </a:r>
                      <a:r>
                        <a:rPr lang="en-US" baseline="0" dirty="0" smtClean="0"/>
                        <a:t> 5pi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-0.0327464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-0.032942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0.9989207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477</a:t>
                      </a:r>
                      <a:r>
                        <a:rPr lang="en-US" dirty="0" smtClean="0"/>
                        <a:t>.5:</a:t>
                      </a:r>
                      <a:r>
                        <a:rPr lang="en-US" baseline="0" dirty="0" smtClean="0"/>
                        <a:t> 30pi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-0.0660028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0.2040741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0.9767279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487.0: 30pi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-0.0983716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-0.0941945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0.9906818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TbT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Sy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spread: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30pi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20610"/>
            <a:ext cx="7689850" cy="5437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002268"/>
            <a:ext cx="81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Particle launched with initial spin vector on the calculated stable spin 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TbT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Sy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spread: 5pi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87152"/>
            <a:ext cx="7467600" cy="5381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002268"/>
            <a:ext cx="81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Particle launched with initial spin vector on the calculated stable spin 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16100"/>
            <a:ext cx="6743700" cy="4889500"/>
          </a:xfrm>
          <a:prstGeom prst="rect">
            <a:avLst/>
          </a:prstGeom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UAL SPINK Stable Spin Axes: V.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Ranjbar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7277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Launched 1024 pts in 4D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For a phase space bin, average the spin vectors for all particles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UAL SPINK Result: V.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Ranjbar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92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Summary and Plan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Summary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250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GeV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simulation yields at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Ggamma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=487,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stable spin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direction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is closest to vertical, and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less open</a:t>
            </a:r>
            <a:endParaRPr lang="en-US" sz="20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100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GeV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simulation yields current store energy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Ggamma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=191.5 is close to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optimized(Ggamma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= 192.5)</a:t>
            </a:r>
          </a:p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Suggestion for the run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Raise 100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GeV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store energy to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Ggamma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=192.5 if no significant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effort</a:t>
            </a:r>
          </a:p>
          <a:p>
            <a:pPr lvl="2"/>
            <a:r>
              <a:rPr lang="en-US" sz="18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Similar </a:t>
            </a:r>
            <a:r>
              <a:rPr lang="en-US" sz="18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polarization lifetime issues from CNI </a:t>
            </a:r>
            <a:r>
              <a:rPr lang="en-US" sz="18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polarimetry</a:t>
            </a:r>
            <a:r>
              <a:rPr lang="en-US" sz="18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group</a:t>
            </a:r>
            <a:endParaRPr lang="en-US" sz="18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Raise 250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GeV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 store energy to </a:t>
            </a:r>
            <a:r>
              <a:rPr lang="en-US" sz="2000" dirty="0" err="1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Ggamma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=487. Scan store energy nearby if no improvement on polarization lifetime </a:t>
            </a:r>
          </a:p>
          <a:p>
            <a:r>
              <a:rPr lang="en-US" sz="24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Plan</a:t>
            </a:r>
            <a:endParaRPr lang="en-US" sz="24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Map out stable spin direction for the phase space</a:t>
            </a:r>
          </a:p>
          <a:p>
            <a:pPr lvl="2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Ideal lattice</a:t>
            </a:r>
          </a:p>
          <a:p>
            <a:pPr lvl="2"/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Lattice with </a:t>
            </a:r>
            <a:r>
              <a:rPr lang="en-US" sz="2000" dirty="0" smtClean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closed orbit distortions</a:t>
            </a:r>
            <a:endParaRPr lang="en-US" sz="2000" dirty="0" smtClean="0">
              <a:solidFill>
                <a:srgbClr val="000090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Motivation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4582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To check whether our current store energy, i.e. 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Ggamma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=477.5, is out of the influence of near-by strong intrinsic spin resonances. If not, find the store energy, which is and also yields the stable spin direction closest to vertical direction</a:t>
            </a:r>
          </a:p>
          <a:p>
            <a:pPr eaLnBrk="1" hangingPunct="1"/>
            <a:endParaRPr lang="en-US" sz="2400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The benefit of this is to mitigate the polarization lifetime issue, which was observed in RUN11. This should in turn give effective higher store average polarization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Rounded MT Bold" charset="0"/>
                <a:ea typeface="ＭＳ Ｐゴシック" charset="-128"/>
                <a:cs typeface="ＭＳ Ｐゴシック" charset="-128"/>
              </a:rPr>
              <a:t>Spin depolarization resonance in RHIC</a:t>
            </a:r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0772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22860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0200" y="14859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sz="2100" dirty="0">
                <a:solidFill>
                  <a:srgbClr val="0033CC"/>
                </a:solidFill>
                <a:latin typeface="Arial Rounded MT Bold" charset="0"/>
              </a:rPr>
              <a:t>Energy: 23.8 </a:t>
            </a:r>
            <a:r>
              <a:rPr lang="en-US" sz="2100" dirty="0" err="1">
                <a:solidFill>
                  <a:srgbClr val="0033CC"/>
                </a:solidFill>
                <a:latin typeface="Arial Rounded MT Bold" charset="0"/>
              </a:rPr>
              <a:t>GeV</a:t>
            </a:r>
            <a:r>
              <a:rPr lang="en-US" sz="2100" dirty="0">
                <a:solidFill>
                  <a:srgbClr val="0033CC"/>
                </a:solidFill>
                <a:latin typeface="Arial Rounded MT Bold" charset="0"/>
              </a:rPr>
              <a:t> ~ 250 </a:t>
            </a:r>
            <a:r>
              <a:rPr lang="en-US" sz="2100" dirty="0" err="1">
                <a:solidFill>
                  <a:srgbClr val="0033CC"/>
                </a:solidFill>
                <a:latin typeface="Arial Rounded MT Bold" charset="0"/>
              </a:rPr>
              <a:t>GeV</a:t>
            </a:r>
            <a:r>
              <a:rPr lang="en-US" sz="2100" dirty="0">
                <a:solidFill>
                  <a:srgbClr val="0033CC"/>
                </a:solidFill>
                <a:latin typeface="Arial Rounded MT Bold" charset="0"/>
              </a:rPr>
              <a:t> (maximum store energy)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l"/>
            </a:pPr>
            <a:endParaRPr lang="en-US" sz="600" dirty="0">
              <a:solidFill>
                <a:srgbClr val="663300"/>
              </a:solidFill>
              <a:latin typeface="Comic Sans M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l"/>
            </a:pPr>
            <a:r>
              <a:rPr lang="en-US" sz="2000" dirty="0">
                <a:solidFill>
                  <a:srgbClr val="663300"/>
                </a:solidFill>
                <a:latin typeface="Comic Sans MS" charset="0"/>
              </a:rPr>
              <a:t>A total of 146 imperfection resonances and about 10 strong intrinsic resonances from injection to 100 </a:t>
            </a:r>
            <a:r>
              <a:rPr lang="en-US" sz="2000" dirty="0" err="1">
                <a:solidFill>
                  <a:srgbClr val="663300"/>
                </a:solidFill>
                <a:latin typeface="Comic Sans MS" charset="0"/>
              </a:rPr>
              <a:t>GeV</a:t>
            </a:r>
            <a:r>
              <a:rPr lang="en-US" sz="2000" dirty="0">
                <a:solidFill>
                  <a:srgbClr val="663300"/>
                </a:solidFill>
                <a:latin typeface="Comic Sans MS" charset="0"/>
              </a:rPr>
              <a:t>.</a:t>
            </a:r>
            <a:endParaRPr lang="en-US" sz="2000" dirty="0" smtClean="0">
              <a:solidFill>
                <a:srgbClr val="663300"/>
              </a:solidFill>
              <a:latin typeface="Comic Sans M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sz="400" dirty="0">
              <a:solidFill>
                <a:srgbClr val="663300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1288343"/>
            <a:ext cx="8597900" cy="5569657"/>
          </a:xfrm>
          <a:prstGeom prst="rect">
            <a:avLst/>
          </a:prstGeom>
        </p:spPr>
      </p:pic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Averaged &lt;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Sy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&gt; over 1000 turns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Not stable spin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 (zoom in)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More vertically oriented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Less dependant on the 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betatron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 amplitude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094333" cy="518160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2362200" y="2743200"/>
            <a:ext cx="914400" cy="14478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Spread of 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Sy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 over 1000 turns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10640"/>
            <a:ext cx="8585200" cy="554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100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6679"/>
            <a:ext cx="8763000" cy="5611321"/>
          </a:xfrm>
          <a:prstGeom prst="rect">
            <a:avLst/>
          </a:prstGeom>
        </p:spPr>
      </p:pic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Averaged &lt;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Sy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&gt; over 1000 turns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Not stable spin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100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Spread of </a:t>
            </a:r>
            <a:r>
              <a:rPr lang="en-US" sz="2400" dirty="0" err="1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Sy</a:t>
            </a: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 over 1000 turns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09121"/>
            <a:ext cx="8458200" cy="5448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8229600" cy="715962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250 </a:t>
            </a:r>
            <a:r>
              <a:rPr lang="en-US" sz="3000" b="1" dirty="0" err="1" smtClean="0">
                <a:ea typeface="ＭＳ Ｐゴシック" charset="-128"/>
                <a:cs typeface="ＭＳ Ｐゴシック" charset="-128"/>
              </a:rPr>
              <a:t>GeV</a:t>
            </a:r>
            <a:r>
              <a:rPr lang="en-US" sz="3000" b="1" dirty="0" smtClean="0">
                <a:ea typeface="ＭＳ Ｐゴシック" charset="-128"/>
                <a:cs typeface="ＭＳ Ｐゴシック" charset="-128"/>
              </a:rPr>
              <a:t> Energy Scan</a:t>
            </a:r>
            <a:endParaRPr lang="en-US" sz="3000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89" y="1447800"/>
            <a:ext cx="8346711" cy="5410200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Lucida Grande"/>
              <a:buChar char="-"/>
            </a:pPr>
            <a:r>
              <a:rPr lang="en-US" sz="2400" dirty="0" smtClean="0">
                <a:solidFill>
                  <a:srgbClr val="000090"/>
                </a:solidFill>
                <a:latin typeface="+mn-lt"/>
                <a:ea typeface="Arial Unicode MS" charset="0"/>
                <a:cs typeface="Arial Rounded MT Bold"/>
              </a:rPr>
              <a:t>Blue with two different lattices</a:t>
            </a:r>
            <a:endParaRPr lang="en-US" sz="2400" dirty="0" smtClean="0">
              <a:solidFill>
                <a:srgbClr val="000090"/>
              </a:solidFill>
              <a:latin typeface="+mn-lt"/>
              <a:ea typeface="Arial Unicode MS" charset="0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HICSPI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RHICSPIN_Template.pot</Template>
  <TotalTime>10360</TotalTime>
  <Words>626</Words>
  <Application>Microsoft Macintosh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RHICSPIN_Template</vt:lpstr>
      <vt:lpstr>RHIC Store Energy Scan</vt:lpstr>
      <vt:lpstr>Motivation</vt:lpstr>
      <vt:lpstr>Spin depolarization resonance in RHIC</vt:lpstr>
      <vt:lpstr>250 GeV Energy Scan</vt:lpstr>
      <vt:lpstr>250 GeV Energy Scan (zoom in)</vt:lpstr>
      <vt:lpstr>250 GeV Energy Scan</vt:lpstr>
      <vt:lpstr>100 GeV Energy Scan</vt:lpstr>
      <vt:lpstr>100 GeV Energy Scan</vt:lpstr>
      <vt:lpstr>250 GeV Energy Scan</vt:lpstr>
      <vt:lpstr>250 GeV Energy Scan</vt:lpstr>
      <vt:lpstr>250 GeV Energy Scan</vt:lpstr>
      <vt:lpstr>250 GeV Energy Scan: spread of spin vector</vt:lpstr>
      <vt:lpstr>Calculate Stable Spin Direction</vt:lpstr>
      <vt:lpstr>Stable Spin Direction</vt:lpstr>
      <vt:lpstr>TbT Sy spread: 30pi</vt:lpstr>
      <vt:lpstr>TbT Sy spread: 5pi</vt:lpstr>
      <vt:lpstr>UAL SPINK Stable Spin Axes: V. Ranjbar</vt:lpstr>
      <vt:lpstr>UAL SPINK Result: V. Ranjbar</vt:lpstr>
      <vt:lpstr>Summary and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Polarized Proton at RHIC: Status and Future Plan</dc:title>
  <dc:creator>mbai</dc:creator>
  <cp:lastModifiedBy>Mei Bai</cp:lastModifiedBy>
  <cp:revision>519</cp:revision>
  <cp:lastPrinted>2011-05-03T15:58:33Z</cp:lastPrinted>
  <dcterms:created xsi:type="dcterms:W3CDTF">2012-01-30T21:30:51Z</dcterms:created>
  <dcterms:modified xsi:type="dcterms:W3CDTF">2012-01-31T14:15:59Z</dcterms:modified>
</cp:coreProperties>
</file>