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5"/>
  </p:notesMasterIdLst>
  <p:handoutMasterIdLst>
    <p:handoutMasterId r:id="rId16"/>
  </p:handoutMasterIdLst>
  <p:sldIdLst>
    <p:sldId id="567" r:id="rId2"/>
    <p:sldId id="578" r:id="rId3"/>
    <p:sldId id="599" r:id="rId4"/>
    <p:sldId id="588" r:id="rId5"/>
    <p:sldId id="581" r:id="rId6"/>
    <p:sldId id="579" r:id="rId7"/>
    <p:sldId id="597" r:id="rId8"/>
    <p:sldId id="598" r:id="rId9"/>
    <p:sldId id="602" r:id="rId10"/>
    <p:sldId id="605" r:id="rId11"/>
    <p:sldId id="603" r:id="rId12"/>
    <p:sldId id="587" r:id="rId13"/>
    <p:sldId id="604" r:id="rId1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66"/>
    <a:srgbClr val="FFFF00"/>
    <a:srgbClr val="FF8000"/>
    <a:srgbClr val="66CCFF"/>
    <a:srgbClr val="0000FF"/>
    <a:srgbClr val="CCFF66"/>
    <a:srgbClr val="00FF00"/>
    <a:srgbClr val="FFFF66"/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8" autoAdjust="0"/>
    <p:restoredTop sz="98178" autoAdjust="0"/>
  </p:normalViewPr>
  <p:slideViewPr>
    <p:cSldViewPr snapToGrid="0">
      <p:cViewPr>
        <p:scale>
          <a:sx n="120" d="100"/>
          <a:sy n="120" d="100"/>
        </p:scale>
        <p:origin x="-608" y="-512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4/17/12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324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324600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2012/04/18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0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5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5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7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42300" cy="15875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A summary on </a:t>
            </a:r>
            <a:r>
              <a:rPr lang="en-US" sz="240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Polarisation</a:t>
            </a:r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in Run-12</a:t>
            </a:r>
            <a:r>
              <a:rPr lang="en-US" sz="240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40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400" smtClean="0"/>
              <a:t>for 255 </a:t>
            </a:r>
            <a:r>
              <a:rPr lang="en-US" sz="2400" dirty="0" err="1" smtClean="0"/>
              <a:t>geV</a:t>
            </a:r>
            <a:endParaRPr lang="en-US" sz="2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489200" y="2222500"/>
            <a:ext cx="6172200" cy="9906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E.C. Aschenauer</a:t>
            </a:r>
          </a:p>
          <a:p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presenting the work done by Alan, </a:t>
            </a:r>
            <a:r>
              <a:rPr lang="en-US" cap="all" dirty="0" err="1" smtClean="0">
                <a:ln w="0"/>
                <a:solidFill>
                  <a:srgbClr val="FFFF66"/>
                </a:solidFill>
                <a:effectLst>
                  <a:reflection blurRad="12700" stA="50000" endPos="50000" dist="5000" dir="5400000" sy="-100000" rotWithShape="0"/>
                </a:effectLst>
              </a:rPr>
              <a:t>anders</a:t>
            </a:r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, Bill</a:t>
            </a:r>
            <a:r>
              <a:rPr lang="en-US" cap="all" dirty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and </a:t>
            </a:r>
            <a:r>
              <a:rPr lang="en-US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Dima</a:t>
            </a:r>
            <a:endParaRPr lang="en-US" cap="all" dirty="0" smtClean="0">
              <a:ln w="0"/>
              <a:solidFill>
                <a:srgbClr val="FFFF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:mv="urn:schemas-microsoft-com:mac:vml" xmlns="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00" y="397351"/>
            <a:ext cx="3493333" cy="3186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593" y="414870"/>
            <a:ext cx="3444444" cy="3146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APEX STUDY flat top not colliding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33" y="3431119"/>
            <a:ext cx="3471111" cy="3177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928" y="3498853"/>
            <a:ext cx="3493333" cy="31911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80839" y="1492248"/>
            <a:ext cx="206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fills before apex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47702" y="4184649"/>
            <a:ext cx="285885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APEX</a:t>
            </a:r>
          </a:p>
          <a:p>
            <a:pPr algn="ctr"/>
            <a:r>
              <a:rPr lang="en-US" dirty="0" smtClean="0"/>
              <a:t>Mei:2nd order snake </a:t>
            </a:r>
          </a:p>
          <a:p>
            <a:pPr algn="ctr"/>
            <a:r>
              <a:rPr lang="en-US" dirty="0" smtClean="0"/>
              <a:t>resonance</a:t>
            </a:r>
          </a:p>
          <a:p>
            <a:pPr algn="ctr"/>
            <a:r>
              <a:rPr lang="en-US" dirty="0" smtClean="0"/>
              <a:t>not responsible </a:t>
            </a:r>
          </a:p>
          <a:p>
            <a:pPr algn="ctr"/>
            <a:r>
              <a:rPr lang="en-US" dirty="0" smtClean="0"/>
              <a:t>for </a:t>
            </a:r>
            <a:r>
              <a:rPr lang="en-US" dirty="0" err="1" smtClean="0"/>
              <a:t>polarisation</a:t>
            </a:r>
            <a:r>
              <a:rPr lang="en-US" dirty="0" smtClean="0"/>
              <a:t> lifetime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8502" y="5640917"/>
            <a:ext cx="2741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Blue was sitting at resonance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819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101597"/>
            <a:ext cx="3590542" cy="3283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221780"/>
            <a:ext cx="3565836" cy="3261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" y="3455272"/>
            <a:ext cx="3544727" cy="3241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550926"/>
            <a:ext cx="3537167" cy="32349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872067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0.13%</a:t>
            </a:r>
            <a:r>
              <a:rPr lang="en-US" dirty="0" smtClean="0"/>
              <a:t>±</a:t>
            </a:r>
            <a:r>
              <a:rPr lang="en-US" dirty="0" smtClean="0"/>
              <a:t>0.08/</a:t>
            </a:r>
            <a:r>
              <a:rPr lang="en-US" dirty="0" smtClean="0"/>
              <a:t>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734" y="863601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0.56%</a:t>
            </a:r>
            <a:r>
              <a:rPr lang="en-US" dirty="0" smtClean="0"/>
              <a:t>±</a:t>
            </a:r>
            <a:r>
              <a:rPr lang="en-US" dirty="0" smtClean="0"/>
              <a:t>0.096/</a:t>
            </a:r>
            <a:r>
              <a:rPr lang="en-US" dirty="0" smtClean="0"/>
              <a:t>hour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2000" y="1227667"/>
            <a:ext cx="1750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Lifetime</a:t>
            </a:r>
            <a:r>
              <a:rPr lang="en-US" dirty="0"/>
              <a:t> </a:t>
            </a:r>
            <a:r>
              <a:rPr lang="en-US" dirty="0" smtClean="0"/>
              <a:t>since</a:t>
            </a:r>
          </a:p>
          <a:p>
            <a:r>
              <a:rPr lang="en-US" dirty="0" smtClean="0"/>
              <a:t>last week </a:t>
            </a:r>
          </a:p>
        </p:txBody>
      </p:sp>
    </p:spTree>
    <p:extLst>
      <p:ext uri="{BB962C8B-B14F-4D97-AF65-F5344CB8AC3E}">
        <p14:creationId xmlns:p14="http://schemas.microsoft.com/office/powerpoint/2010/main" val="377153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9300" y="0"/>
            <a:ext cx="9893300" cy="609600"/>
          </a:xfrm>
        </p:spPr>
        <p:txBody>
          <a:bodyPr/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Decay Per Fill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0" y="652861"/>
            <a:ext cx="3978917" cy="3639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33" y="2680227"/>
            <a:ext cx="4133669" cy="37805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5616" y="1041400"/>
            <a:ext cx="30640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Shown is </a:t>
            </a:r>
            <a:r>
              <a:rPr lang="en-US" dirty="0" smtClean="0"/>
              <a:t>the</a:t>
            </a:r>
            <a:endParaRPr lang="en-US" dirty="0" smtClean="0"/>
          </a:p>
          <a:p>
            <a:r>
              <a:rPr lang="en-US" dirty="0" err="1" smtClean="0"/>
              <a:t>polarisation</a:t>
            </a:r>
            <a:r>
              <a:rPr lang="en-US" dirty="0" smtClean="0"/>
              <a:t> decay per fill</a:t>
            </a:r>
            <a:endParaRPr lang="en-US" dirty="0" smtClean="0"/>
          </a:p>
          <a:p>
            <a:r>
              <a:rPr lang="en-US" dirty="0" smtClean="0"/>
              <a:t>taking the measurements</a:t>
            </a:r>
          </a:p>
          <a:p>
            <a:r>
              <a:rPr lang="en-US" dirty="0" smtClean="0"/>
              <a:t>after </a:t>
            </a:r>
            <a:r>
              <a:rPr lang="en-US" dirty="0" smtClean="0"/>
              <a:t>the rotator ramp </a:t>
            </a:r>
          </a:p>
          <a:p>
            <a:r>
              <a:rPr lang="en-US" dirty="0" smtClean="0"/>
              <a:t>at 255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0450" y="3136900"/>
            <a:ext cx="132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Blue Beam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6467" y="5293783"/>
            <a:ext cx="168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Yellow Beam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6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9300" y="0"/>
            <a:ext cx="9893300" cy="609600"/>
          </a:xfrm>
        </p:spPr>
        <p:txBody>
          <a:bodyPr/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loss through rotator ramp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0" y="652861"/>
            <a:ext cx="3978917" cy="3639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33" y="2680227"/>
            <a:ext cx="4133669" cy="37805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7700" y="1041400"/>
            <a:ext cx="31123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Shown is the ratio of the </a:t>
            </a:r>
          </a:p>
          <a:p>
            <a:r>
              <a:rPr lang="en-US" dirty="0" err="1" smtClean="0"/>
              <a:t>polarisation</a:t>
            </a:r>
            <a:r>
              <a:rPr lang="en-US" dirty="0"/>
              <a:t> </a:t>
            </a:r>
            <a:r>
              <a:rPr lang="en-US" dirty="0" smtClean="0"/>
              <a:t>measurements </a:t>
            </a:r>
          </a:p>
          <a:p>
            <a:r>
              <a:rPr lang="en-US" dirty="0" smtClean="0"/>
              <a:t>before and </a:t>
            </a:r>
          </a:p>
          <a:p>
            <a:r>
              <a:rPr lang="en-US" dirty="0" smtClean="0"/>
              <a:t>after the rotator ramp </a:t>
            </a:r>
          </a:p>
          <a:p>
            <a:r>
              <a:rPr lang="en-US" dirty="0" smtClean="0"/>
              <a:t>at 255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0450" y="3136900"/>
            <a:ext cx="132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Blue Beam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6467" y="5293783"/>
            <a:ext cx="168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Yellow Beam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73690"/>
            <a:ext cx="5767915" cy="2363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45200" y="1676400"/>
            <a:ext cx="276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flat top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Yel</a:t>
            </a:r>
            <a:r>
              <a:rPr lang="en-US" dirty="0" smtClean="0">
                <a:solidFill>
                  <a:srgbClr val="FFCC66"/>
                </a:solidFill>
              </a:rPr>
              <a:t>low</a:t>
            </a:r>
            <a:endParaRPr lang="en-US" dirty="0">
              <a:solidFill>
                <a:srgbClr val="FFCC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75" y="3225800"/>
            <a:ext cx="5054600" cy="363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4667" y="3217334"/>
            <a:ext cx="8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H-Jet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602823" y="3670299"/>
            <a:ext cx="8467" cy="2658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575306" y="599863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longitudinal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4827"/>
            <a:ext cx="5931591" cy="24304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71342" y="465672"/>
            <a:ext cx="92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Blue-1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9234" y="4798489"/>
            <a:ext cx="114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C66"/>
                </a:solidFill>
              </a:rPr>
              <a:t>Yellow-1</a:t>
            </a:r>
            <a:endParaRPr lang="en-US" dirty="0">
              <a:solidFill>
                <a:srgbClr val="FFCC66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4995333" y="4783667"/>
            <a:ext cx="4148667" cy="10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5868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to H-Jet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733"/>
            <a:ext cx="5318760" cy="2179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150"/>
            <a:ext cx="5318760" cy="2179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2175" y="1714505"/>
            <a:ext cx="4164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Blue-1: in good agreement with jet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without </a:t>
            </a:r>
            <a:r>
              <a:rPr lang="en-US" dirty="0" err="1" smtClean="0">
                <a:solidFill>
                  <a:srgbClr val="0000FF"/>
                </a:solidFill>
              </a:rPr>
              <a:t>normalisation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8158" y="4565668"/>
            <a:ext cx="351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C66"/>
                </a:solidFill>
              </a:rPr>
              <a:t>Yellow-</a:t>
            </a:r>
            <a:r>
              <a:rPr lang="en-US" dirty="0">
                <a:solidFill>
                  <a:srgbClr val="FFCC66"/>
                </a:solidFill>
              </a:rPr>
              <a:t>1</a:t>
            </a:r>
            <a:r>
              <a:rPr lang="en-US" dirty="0" smtClean="0">
                <a:solidFill>
                  <a:srgbClr val="FFCC66"/>
                </a:solidFill>
              </a:rPr>
              <a:t>: normalized by 1.08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793" y="5471582"/>
            <a:ext cx="87542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FF"/>
                </a:solidFill>
              </a:rPr>
              <a:t>All measurements online and offline are normalized to jet </a:t>
            </a:r>
            <a:r>
              <a:rPr lang="en-US" dirty="0" smtClean="0">
                <a:solidFill>
                  <a:srgbClr val="FF00FF"/>
                </a:solidFill>
              </a:rPr>
              <a:t>now since already</a:t>
            </a:r>
          </a:p>
          <a:p>
            <a:pPr algn="ctr"/>
            <a:r>
              <a:rPr lang="en-US" dirty="0" smtClean="0">
                <a:solidFill>
                  <a:srgbClr val="FF00FF"/>
                </a:solidFill>
              </a:rPr>
              <a:t>more than a week</a:t>
            </a:r>
            <a:endParaRPr lang="en-US" dirty="0" smtClean="0">
              <a:solidFill>
                <a:srgbClr val="FF00FF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CDEV was reloaded with new offline numbers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smtClean="0"/>
              <a:t>Results Transverse Fills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469897"/>
            <a:ext cx="3590544" cy="328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590080"/>
            <a:ext cx="3565837" cy="3261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3607672"/>
            <a:ext cx="3544729" cy="3241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627126"/>
            <a:ext cx="3537168" cy="3234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1392767"/>
            <a:ext cx="20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1.4%±0.21/hour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2434" y="1308101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0.10%±0.23/hour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2000" y="1227667"/>
            <a:ext cx="167008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lifetime in</a:t>
            </a:r>
          </a:p>
          <a:p>
            <a:r>
              <a:rPr lang="en-US" dirty="0" smtClean="0"/>
              <a:t>yellow very </a:t>
            </a:r>
          </a:p>
          <a:p>
            <a:r>
              <a:rPr lang="en-US" dirty="0" smtClean="0"/>
              <a:t>similar to </a:t>
            </a:r>
          </a:p>
          <a:p>
            <a:r>
              <a:rPr lang="en-US" dirty="0" smtClean="0"/>
              <a:t>longitudinal </a:t>
            </a:r>
          </a:p>
          <a:p>
            <a:r>
              <a:rPr lang="en-US" dirty="0" smtClean="0"/>
              <a:t>255 </a:t>
            </a:r>
            <a:r>
              <a:rPr lang="en-US" dirty="0" err="1" smtClean="0"/>
              <a:t>GeV</a:t>
            </a:r>
            <a:r>
              <a:rPr lang="en-US" dirty="0" smtClean="0"/>
              <a:t> fills </a:t>
            </a:r>
          </a:p>
        </p:txBody>
      </p:sp>
    </p:spTree>
    <p:extLst>
      <p:ext uri="{BB962C8B-B14F-4D97-AF65-F5344CB8AC3E}">
        <p14:creationId xmlns:p14="http://schemas.microsoft.com/office/powerpoint/2010/main" val="246873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" r="11147" b="5458"/>
          <a:stretch/>
        </p:blipFill>
        <p:spPr>
          <a:xfrm>
            <a:off x="8463" y="101597"/>
            <a:ext cx="3592931" cy="3283815"/>
          </a:xfrm>
          <a:prstGeom prst="rect">
            <a:avLst/>
          </a:prstGeom>
        </p:spPr>
      </p:pic>
      <p:pic>
        <p:nvPicPr>
          <p:cNvPr id="8" name="Picture 7" descr="pVfillTime_Y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" r="11817" b="6419"/>
          <a:stretch/>
        </p:blipFill>
        <p:spPr>
          <a:xfrm>
            <a:off x="3964032" y="220134"/>
            <a:ext cx="3565838" cy="3264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8467" y="778934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1.288%±0.18/hour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5334" y="651934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0.71%±0.28/hour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68" y="3246120"/>
            <a:ext cx="4577715" cy="3611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9616" y="5511800"/>
            <a:ext cx="237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-Jet:</a:t>
            </a:r>
          </a:p>
          <a:p>
            <a:r>
              <a:rPr lang="en-US" dirty="0" smtClean="0"/>
              <a:t>Fills: 16586-16592</a:t>
            </a:r>
          </a:p>
          <a:p>
            <a:r>
              <a:rPr lang="en-US" dirty="0" smtClean="0"/>
              <a:t>longitudinal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8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101597"/>
            <a:ext cx="3590544" cy="3283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221780"/>
            <a:ext cx="3565838" cy="3261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3455272"/>
            <a:ext cx="3544730" cy="3241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550926"/>
            <a:ext cx="3537169" cy="3234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872067"/>
            <a:ext cx="20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0.9%±0.11/hour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734" y="863601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0.62%±0.13/hour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2000" y="1227667"/>
            <a:ext cx="203617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lifetime very </a:t>
            </a:r>
          </a:p>
          <a:p>
            <a:r>
              <a:rPr lang="en-US" dirty="0" smtClean="0"/>
              <a:t>similar run-11 </a:t>
            </a:r>
          </a:p>
          <a:p>
            <a:r>
              <a:rPr lang="en-US" dirty="0" smtClean="0"/>
              <a:t>and run-12 so </a:t>
            </a:r>
          </a:p>
          <a:p>
            <a:r>
              <a:rPr lang="en-US" dirty="0" smtClean="0"/>
              <a:t>255 </a:t>
            </a:r>
            <a:r>
              <a:rPr lang="en-US" dirty="0" err="1" smtClean="0"/>
              <a:t>GeV</a:t>
            </a:r>
            <a:r>
              <a:rPr lang="en-US" dirty="0" smtClean="0"/>
              <a:t> did not</a:t>
            </a:r>
          </a:p>
          <a:p>
            <a:r>
              <a:rPr lang="en-US" dirty="0" smtClean="0"/>
              <a:t>do the trick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101597"/>
            <a:ext cx="3590544" cy="328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221780"/>
            <a:ext cx="3565837" cy="3261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3455272"/>
            <a:ext cx="3544729" cy="3241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550926"/>
            <a:ext cx="3537168" cy="3234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872067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0.8%±0.096/</a:t>
            </a:r>
            <a:r>
              <a:rPr lang="en-US" dirty="0" smtClean="0"/>
              <a:t>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734" y="863601"/>
            <a:ext cx="20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1.2%±0.16/hour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2000" y="1227667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Lifetime for low</a:t>
            </a:r>
          </a:p>
          <a:p>
            <a:r>
              <a:rPr lang="en-US" dirty="0" err="1" smtClean="0"/>
              <a:t>Emittance</a:t>
            </a:r>
            <a:r>
              <a:rPr lang="en-US" dirty="0" smtClean="0"/>
              <a:t> fills </a:t>
            </a:r>
          </a:p>
        </p:txBody>
      </p:sp>
    </p:spTree>
    <p:extLst>
      <p:ext uri="{BB962C8B-B14F-4D97-AF65-F5344CB8AC3E}">
        <p14:creationId xmlns:p14="http://schemas.microsoft.com/office/powerpoint/2010/main" val="243274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101597"/>
            <a:ext cx="3590543" cy="328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221780"/>
            <a:ext cx="3565837" cy="3261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3455272"/>
            <a:ext cx="3544729" cy="3241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550926"/>
            <a:ext cx="3537168" cy="32349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872067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0.39%±0.10/hour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734" y="863601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0.75%±0.13/hour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1583" y="2697480"/>
            <a:ext cx="6416040" cy="4160520"/>
            <a:chOff x="391583" y="2697480"/>
            <a:chExt cx="6416040" cy="41605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1583" y="2697480"/>
              <a:ext cx="6416040" cy="416052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296584" y="2952751"/>
              <a:ext cx="2345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Jet same fill range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297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101597"/>
            <a:ext cx="3590543" cy="3283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221780"/>
            <a:ext cx="3565836" cy="3261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" y="3455272"/>
            <a:ext cx="3544727" cy="3241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550926"/>
            <a:ext cx="3537167" cy="32349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872067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1.24%±0.19/hour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734" y="863601"/>
            <a:ext cx="20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0.8%±0.08/hour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5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27481</TotalTime>
  <Words>464</Words>
  <Application>Microsoft Macintosh PowerPoint</Application>
  <PresentationFormat>On-screen Show (4:3)</PresentationFormat>
  <Paragraphs>120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A summary on Polarisation in Run-12 for 255 geV</vt:lpstr>
      <vt:lpstr>255 GeV Results</vt:lpstr>
      <vt:lpstr>Normalization to H-Jet</vt:lpstr>
      <vt:lpstr>255 GeV Results Transverse Fills</vt:lpstr>
      <vt:lpstr>255 GeV Results</vt:lpstr>
      <vt:lpstr>255 GeV Results</vt:lpstr>
      <vt:lpstr>255 GeV Results</vt:lpstr>
      <vt:lpstr>255 GeV Results</vt:lpstr>
      <vt:lpstr>255 GeV Results</vt:lpstr>
      <vt:lpstr>APEX STUDY flat top not colliding</vt:lpstr>
      <vt:lpstr>255 GeV Results</vt:lpstr>
      <vt:lpstr>Polarisation Decay Per Fill</vt:lpstr>
      <vt:lpstr>Polarisation loss through rotator ramp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410</cp:revision>
  <cp:lastPrinted>2010-06-10T01:25:59Z</cp:lastPrinted>
  <dcterms:created xsi:type="dcterms:W3CDTF">2011-04-06T15:13:11Z</dcterms:created>
  <dcterms:modified xsi:type="dcterms:W3CDTF">2012-04-17T17:08:18Z</dcterms:modified>
</cp:coreProperties>
</file>