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5" r:id="rId3"/>
    <p:sldId id="262" r:id="rId4"/>
    <p:sldId id="286" r:id="rId5"/>
    <p:sldId id="268" r:id="rId6"/>
    <p:sldId id="257" r:id="rId7"/>
    <p:sldId id="264" r:id="rId8"/>
    <p:sldId id="265" r:id="rId9"/>
    <p:sldId id="258" r:id="rId10"/>
    <p:sldId id="267" r:id="rId11"/>
    <p:sldId id="284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02" d="100"/>
          <a:sy n="102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omic Sans MS" pitchFamily="66" charset="0"/>
              </a:defRPr>
            </a:lvl1pPr>
          </a:lstStyle>
          <a:p>
            <a:pPr>
              <a:defRPr/>
            </a:pPr>
            <a:fld id="{F8334B3E-DBE5-434A-9D41-76A03C4C5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18,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Haggerty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260C1-6929-4886-B4AE-34FC0104C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18,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Haggerty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4778E-E1C6-43B4-BF2A-A5DC44A60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18,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Haggerty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BB97C-8539-44E5-97A3-0E0D65EC8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18,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Haggerty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7F3D5-9AF4-4634-9DD1-5E40A2ECD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18,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Haggerty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B494E-2FE2-4863-B18A-DA3F26C6F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18,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Haggerty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45B1D-243C-4A3F-97AC-711209C80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18, 2011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Haggerty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33199-5000-4A8E-B14F-0ACAEADA0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18, 2011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Haggerty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F2817-90B1-4CF4-BF61-05721DC3C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18, 2011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Haggerty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26095-2B19-4581-B8FA-C1CAC073F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18,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Haggerty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08A32-C002-423F-AA71-488E833F7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18,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Haggerty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39A02-D2D4-4D9F-A9A9-2F6289E02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October 18,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John Haggerty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992F5A5-F398-4AF8-9223-9726A9D11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C:\Documents and Settings\haggerty\My Documents\PHENIX\doc\phenix_40_72dpi.gi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86200" y="6248400"/>
            <a:ext cx="137953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Liberation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Liberation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Liberation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Liberation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October 18, 2011</a:t>
            </a:r>
            <a:endParaRPr lang="en-US"/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4F2ABC-048D-4179-91A2-F91149377886}" type="slidenum">
              <a:rPr lang="en-US"/>
              <a:pPr/>
              <a:t>1</a:t>
            </a:fld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PHENIX Preparations for 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Run </a:t>
            </a:r>
            <a:r>
              <a:rPr lang="en-US" sz="2800" dirty="0" smtClean="0"/>
              <a:t>12</a:t>
            </a:r>
            <a:endParaRPr lang="en-US" sz="2800" dirty="0" smtClean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John Haggerty</a:t>
            </a:r>
          </a:p>
          <a:p>
            <a:pPr eaLnBrk="1" hangingPunct="1"/>
            <a:r>
              <a:rPr lang="en-US" sz="2000" i="1" dirty="0" smtClean="0"/>
              <a:t>Brookhaven National Laboratory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tunnel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4495800" cy="4648200"/>
          </a:xfrm>
        </p:spPr>
        <p:txBody>
          <a:bodyPr/>
          <a:lstStyle/>
          <a:p>
            <a:r>
              <a:rPr lang="en-US" dirty="0" smtClean="0"/>
              <a:t>Plan and procurement for modified shielding in the tunnel under way</a:t>
            </a:r>
          </a:p>
          <a:p>
            <a:r>
              <a:rPr lang="en-US" dirty="0" smtClean="0"/>
              <a:t>Dave Phillips is planning for  </a:t>
            </a:r>
            <a:r>
              <a:rPr lang="en-US" dirty="0" smtClean="0"/>
              <a:t>December installation</a:t>
            </a:r>
          </a:p>
          <a:p>
            <a:r>
              <a:rPr lang="en-US" dirty="0" smtClean="0"/>
              <a:t>Small </a:t>
            </a:r>
            <a:r>
              <a:rPr lang="en-US" dirty="0" err="1" smtClean="0"/>
              <a:t>scintillator</a:t>
            </a:r>
            <a:r>
              <a:rPr lang="en-US" dirty="0" smtClean="0"/>
              <a:t> </a:t>
            </a:r>
            <a:r>
              <a:rPr lang="en-US" dirty="0" err="1" smtClean="0"/>
              <a:t>hodoscope</a:t>
            </a:r>
            <a:r>
              <a:rPr lang="en-US" dirty="0" smtClean="0"/>
              <a:t> to be installed behind RPC3 for absolute efficiency measurement </a:t>
            </a:r>
            <a:r>
              <a:rPr lang="en-US" dirty="0" smtClean="0"/>
              <a:t>(</a:t>
            </a:r>
            <a:r>
              <a:rPr lang="en-US" dirty="0" smtClean="0"/>
              <a:t>may</a:t>
            </a:r>
            <a:r>
              <a:rPr lang="en-US" dirty="0" smtClean="0"/>
              <a:t> </a:t>
            </a:r>
            <a:r>
              <a:rPr lang="en-US" dirty="0" smtClean="0"/>
              <a:t>be used for background as well)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7F3D5-9AF4-4634-9DD1-5E40A2ECD53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 descr="DSC00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524000"/>
            <a:ext cx="3352800" cy="2514600"/>
          </a:xfrm>
          <a:prstGeom prst="rect">
            <a:avLst/>
          </a:prstGeom>
        </p:spPr>
      </p:pic>
      <p:pic>
        <p:nvPicPr>
          <p:cNvPr id="7" name="Picture 6" descr="hodosco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4343400"/>
            <a:ext cx="2529155" cy="2190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lot of critical systems have been/will be worked on: </a:t>
            </a:r>
          </a:p>
          <a:p>
            <a:pPr lvl="1"/>
            <a:r>
              <a:rPr lang="en-US" dirty="0" smtClean="0"/>
              <a:t>BB</a:t>
            </a:r>
          </a:p>
          <a:p>
            <a:pPr lvl="1"/>
            <a:r>
              <a:rPr lang="en-US" dirty="0" smtClean="0"/>
              <a:t>DC/PC</a:t>
            </a:r>
            <a:endParaRPr lang="en-US" dirty="0" smtClean="0"/>
          </a:p>
          <a:p>
            <a:pPr lvl="1"/>
            <a:r>
              <a:rPr lang="en-US" dirty="0" smtClean="0"/>
              <a:t>MUTR and RPC</a:t>
            </a:r>
          </a:p>
          <a:p>
            <a:pPr lvl="1"/>
            <a:r>
              <a:rPr lang="en-US" dirty="0" smtClean="0"/>
              <a:t>VTX/FVTX</a:t>
            </a:r>
          </a:p>
          <a:p>
            <a:pPr lvl="1"/>
            <a:r>
              <a:rPr lang="en-US" dirty="0" smtClean="0"/>
              <a:t>DAQ/Trigger</a:t>
            </a:r>
          </a:p>
          <a:p>
            <a:pPr lvl="1"/>
            <a:r>
              <a:rPr lang="en-US" dirty="0" smtClean="0"/>
              <a:t>Shielding</a:t>
            </a:r>
            <a:endParaRPr lang="en-US" dirty="0" smtClean="0"/>
          </a:p>
          <a:p>
            <a:r>
              <a:rPr lang="en-US" dirty="0" smtClean="0"/>
              <a:t>Run 12 shifts </a:t>
            </a:r>
            <a:r>
              <a:rPr lang="en-US" dirty="0" smtClean="0"/>
              <a:t>to begin </a:t>
            </a:r>
            <a:r>
              <a:rPr lang="en-US" dirty="0" smtClean="0"/>
              <a:t>~January 1, </a:t>
            </a:r>
            <a:r>
              <a:rPr lang="en-US" dirty="0" smtClean="0"/>
              <a:t>2012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7F3D5-9AF4-4634-9DD1-5E40A2ECD53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Coordinator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4495800" cy="4648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Run 12 PHENIX Run Coordinator is </a:t>
            </a:r>
            <a:r>
              <a:rPr lang="en-US" dirty="0" err="1" smtClean="0"/>
              <a:t>Xiaochun</a:t>
            </a:r>
            <a:r>
              <a:rPr lang="en-US" dirty="0" smtClean="0"/>
              <a:t> He, from Georgia State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7F3D5-9AF4-4634-9DD1-5E40A2ECD5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 descr="he_xiaoch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752600"/>
            <a:ext cx="3140075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 recommendations June 8, 2011</a:t>
            </a:r>
            <a:r>
              <a:rPr lang="en-US" baseline="30000" dirty="0" smtClean="0"/>
              <a:t>*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For Run 12 the PAC recommends the following (in order of priority): </a:t>
            </a:r>
          </a:p>
          <a:p>
            <a:pPr>
              <a:buNone/>
            </a:pPr>
            <a:r>
              <a:rPr lang="en-US" dirty="0" smtClean="0"/>
              <a:t>1. 5 weeks of running with polarized proton collisions at 200 </a:t>
            </a:r>
            <a:r>
              <a:rPr lang="en-US" dirty="0" err="1" smtClean="0"/>
              <a:t>GeV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2. 7 weeks of running with polarized proton collisions at 500 </a:t>
            </a:r>
            <a:r>
              <a:rPr lang="en-US" dirty="0" err="1" smtClean="0"/>
              <a:t>GeV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3. 5 weeks of running with </a:t>
            </a:r>
            <a:r>
              <a:rPr lang="en-US" dirty="0" err="1" smtClean="0"/>
              <a:t>Cu+Au</a:t>
            </a:r>
            <a:r>
              <a:rPr lang="en-US" dirty="0" smtClean="0"/>
              <a:t> collisions at 200 </a:t>
            </a:r>
            <a:r>
              <a:rPr lang="en-US" dirty="0" err="1" smtClean="0"/>
              <a:t>GeV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4. 3 weeks of running with U+U collisions at 193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aseline="30000" dirty="0" smtClean="0"/>
              <a:t>*</a:t>
            </a:r>
            <a:r>
              <a:rPr lang="en-US" dirty="0" smtClean="0"/>
              <a:t>Assumes 26 </a:t>
            </a:r>
            <a:r>
              <a:rPr lang="en-US" dirty="0" err="1" smtClean="0"/>
              <a:t>cryo</a:t>
            </a:r>
            <a:r>
              <a:rPr lang="en-US" dirty="0" smtClean="0"/>
              <a:t> weeks; present guidance is 22 </a:t>
            </a:r>
            <a:r>
              <a:rPr lang="en-US" dirty="0" err="1" smtClean="0"/>
              <a:t>cryo</a:t>
            </a:r>
            <a:r>
              <a:rPr lang="en-US" dirty="0" smtClean="0"/>
              <a:t> weeks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7F3D5-9AF4-4634-9DD1-5E40A2ECD53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PHENIX </a:t>
            </a:r>
            <a:r>
              <a:rPr lang="en-US" dirty="0" smtClean="0"/>
              <a:t>p</a:t>
            </a:r>
            <a:r>
              <a:rPr lang="en-US" dirty="0" smtClean="0"/>
              <a:t>hysics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smtClean="0"/>
              <a:t>longitudinally polarized pp to advance the W program (requires high polarization, high luminosity, low background)</a:t>
            </a:r>
          </a:p>
          <a:p>
            <a:r>
              <a:rPr lang="en-US" dirty="0" smtClean="0"/>
              <a:t>200 </a:t>
            </a:r>
            <a:r>
              <a:rPr lang="en-US" dirty="0" err="1" smtClean="0"/>
              <a:t>GeV</a:t>
            </a:r>
            <a:r>
              <a:rPr lang="en-US" dirty="0" smtClean="0"/>
              <a:t> transverse polarized pp for </a:t>
            </a:r>
            <a:r>
              <a:rPr lang="en-US" dirty="0" err="1" smtClean="0"/>
              <a:t>Au+Au</a:t>
            </a:r>
            <a:r>
              <a:rPr lang="en-US" dirty="0" smtClean="0"/>
              <a:t> comparison with vertex detector and a look at transverse single spin asymmetries</a:t>
            </a:r>
          </a:p>
          <a:p>
            <a:r>
              <a:rPr lang="en-US" dirty="0" err="1" smtClean="0"/>
              <a:t>Cu+Au</a:t>
            </a:r>
            <a:r>
              <a:rPr lang="en-US" dirty="0" smtClean="0"/>
              <a:t> and U+U for studying effects of collision geometry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7F3D5-9AF4-4634-9DD1-5E40A2ECD53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12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schedule is not </a:t>
            </a:r>
            <a:r>
              <a:rPr lang="en-US" dirty="0" smtClean="0"/>
              <a:t>finalized</a:t>
            </a:r>
            <a:r>
              <a:rPr lang="en-US" dirty="0" smtClean="0"/>
              <a:t>, </a:t>
            </a:r>
            <a:r>
              <a:rPr lang="en-US" dirty="0" smtClean="0"/>
              <a:t>run expected to start in “early January” (January 1 is what our schedule is driving towards) and go for 22 weeks (nominal end June 3)</a:t>
            </a:r>
          </a:p>
          <a:p>
            <a:r>
              <a:rPr lang="en-US" dirty="0" smtClean="0"/>
              <a:t>East Carriage</a:t>
            </a:r>
            <a:r>
              <a:rPr lang="en-US" dirty="0" smtClean="0"/>
              <a:t> </a:t>
            </a:r>
            <a:r>
              <a:rPr lang="en-US" dirty="0" smtClean="0"/>
              <a:t>roll-in sets time frame for operation; scheduled for December 5</a:t>
            </a:r>
          </a:p>
          <a:p>
            <a:r>
              <a:rPr lang="en-US" dirty="0" smtClean="0"/>
              <a:t>Several weeks of reconnection, pink/blue/white sheets, should be ready for operation with flammable gas ~Christmas</a:t>
            </a:r>
          </a:p>
          <a:p>
            <a:r>
              <a:rPr lang="en-US" dirty="0" smtClean="0"/>
              <a:t>Shield wall late December/early </a:t>
            </a:r>
            <a:r>
              <a:rPr lang="en-US" dirty="0" smtClean="0"/>
              <a:t>January</a:t>
            </a:r>
          </a:p>
          <a:p>
            <a:r>
              <a:rPr lang="en-US" dirty="0" smtClean="0"/>
              <a:t>After gas starts, we would start cosmic ray shifts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7F3D5-9AF4-4634-9DD1-5E40A2ECD53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October 18, 2011</a:t>
            </a:r>
            <a:endParaRPr lang="en-US"/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463145-5FE8-4A98-AE79-6D7261304D07}" type="slidenum">
              <a:rPr lang="en-US"/>
              <a:pPr/>
              <a:t>6</a:t>
            </a:fld>
            <a:endParaRPr lang="en-U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Completely new for run 12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Forward Vertex Detector (FVTX)</a:t>
            </a:r>
            <a:endParaRPr lang="en-US" dirty="0" smtClean="0"/>
          </a:p>
          <a:p>
            <a:pPr lvl="1" eaLnBrk="1" hangingPunct="1"/>
            <a:r>
              <a:rPr lang="en-US" dirty="0" smtClean="0"/>
              <a:t>Large effort under way to </a:t>
            </a:r>
            <a:r>
              <a:rPr lang="en-US" dirty="0" smtClean="0"/>
              <a:t>complete the detector</a:t>
            </a:r>
            <a:endParaRPr lang="en-US" dirty="0" smtClean="0"/>
          </a:p>
          <a:p>
            <a:pPr lvl="1" eaLnBrk="1" hangingPunct="1"/>
            <a:r>
              <a:rPr lang="en-US" dirty="0" smtClean="0"/>
              <a:t>Substantial installation effort in the IR is under way</a:t>
            </a:r>
          </a:p>
          <a:p>
            <a:pPr lvl="1" eaLnBrk="1" hangingPunct="1"/>
            <a:r>
              <a:rPr lang="en-US" dirty="0" smtClean="0"/>
              <a:t>FVTX and VTX are to be mated into a single unit</a:t>
            </a:r>
            <a:endParaRPr lang="en-US" dirty="0" smtClean="0"/>
          </a:p>
          <a:p>
            <a:pPr eaLnBrk="1" hangingPunct="1"/>
            <a:r>
              <a:rPr lang="en-US" dirty="0" smtClean="0"/>
              <a:t>RPC1</a:t>
            </a:r>
            <a:endParaRPr lang="en-US" dirty="0" smtClean="0"/>
          </a:p>
          <a:p>
            <a:pPr lvl="1" eaLnBrk="1" hangingPunct="1"/>
            <a:r>
              <a:rPr lang="en-US" dirty="0" smtClean="0"/>
              <a:t>RPC1.N installed and tested with portable electronics</a:t>
            </a:r>
          </a:p>
          <a:p>
            <a:pPr lvl="1" eaLnBrk="1" hangingPunct="1"/>
            <a:r>
              <a:rPr lang="en-US" dirty="0" smtClean="0"/>
              <a:t>Cabling to racks on bridge followed by system </a:t>
            </a:r>
            <a:r>
              <a:rPr lang="en-US" dirty="0" smtClean="0"/>
              <a:t>testing</a:t>
            </a:r>
          </a:p>
          <a:p>
            <a:pPr lvl="1" eaLnBrk="1" hangingPunct="1"/>
            <a:r>
              <a:rPr lang="en-US" dirty="0" smtClean="0"/>
              <a:t>Completion will allow full operation of upgraded </a:t>
            </a:r>
            <a:r>
              <a:rPr lang="en-US" dirty="0" err="1" smtClean="0"/>
              <a:t>muon</a:t>
            </a:r>
            <a:r>
              <a:rPr lang="en-US" dirty="0" smtClean="0"/>
              <a:t> trigger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FVTX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4572000" cy="4648200"/>
          </a:xfrm>
        </p:spPr>
        <p:txBody>
          <a:bodyPr/>
          <a:lstStyle/>
          <a:p>
            <a:r>
              <a:rPr lang="en-US" dirty="0" smtClean="0"/>
              <a:t>Racks under construction</a:t>
            </a:r>
          </a:p>
          <a:p>
            <a:r>
              <a:rPr lang="en-US" dirty="0" smtClean="0"/>
              <a:t>Lots of new wiring (fiber, LV, bias) starting soon</a:t>
            </a:r>
          </a:p>
          <a:p>
            <a:r>
              <a:rPr lang="en-US" dirty="0" smtClean="0"/>
              <a:t>Mated with VTX and moved to 1008 November </a:t>
            </a:r>
            <a:r>
              <a:rPr lang="en-US" dirty="0" smtClean="0"/>
              <a:t>7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7F3D5-9AF4-4634-9DD1-5E40A2ECD53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 descr="DSC00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410200" y="4724400"/>
            <a:ext cx="2438400" cy="1828800"/>
          </a:xfrm>
          <a:prstGeom prst="rect">
            <a:avLst/>
          </a:prstGeom>
        </p:spPr>
      </p:pic>
      <p:pic>
        <p:nvPicPr>
          <p:cNvPr id="10" name="Picture 6" descr="Ruggiero-photo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330094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4800600" cy="2133600"/>
          </a:xfrm>
        </p:spPr>
        <p:txBody>
          <a:bodyPr/>
          <a:lstStyle/>
          <a:p>
            <a:r>
              <a:rPr lang="en-US" dirty="0" smtClean="0"/>
              <a:t>RPC1.N </a:t>
            </a:r>
            <a:r>
              <a:rPr lang="en-US" dirty="0" smtClean="0"/>
              <a:t>installed</a:t>
            </a:r>
          </a:p>
          <a:p>
            <a:r>
              <a:rPr lang="en-US" dirty="0" smtClean="0"/>
              <a:t>Testing with temporary electronics looks good</a:t>
            </a:r>
          </a:p>
          <a:p>
            <a:r>
              <a:rPr lang="en-US" dirty="0" smtClean="0"/>
              <a:t>Begin RPC1S installation October 28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7F3D5-9AF4-4634-9DD1-5E40A2ECD53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 descr="DSC000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562600" y="609600"/>
            <a:ext cx="3657600" cy="2743200"/>
          </a:xfrm>
          <a:prstGeom prst="rect">
            <a:avLst/>
          </a:prstGeom>
        </p:spPr>
      </p:pic>
      <p:pic>
        <p:nvPicPr>
          <p:cNvPr id="9" name="Picture 8" descr="DSC000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752600" y="4038600"/>
            <a:ext cx="2438400" cy="1828800"/>
          </a:xfrm>
          <a:prstGeom prst="rect">
            <a:avLst/>
          </a:prstGeom>
        </p:spPr>
      </p:pic>
      <p:pic>
        <p:nvPicPr>
          <p:cNvPr id="11" name="Picture 10" descr="rp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86200"/>
            <a:ext cx="4277343" cy="23410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changes for run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Tracker North </a:t>
            </a:r>
            <a:r>
              <a:rPr lang="en-US" dirty="0" smtClean="0"/>
              <a:t>station </a:t>
            </a:r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The chambers and electronics were completely removed and serviced; they are back now and being checked</a:t>
            </a:r>
            <a:endParaRPr lang="en-US" dirty="0" smtClean="0"/>
          </a:p>
          <a:p>
            <a:r>
              <a:rPr lang="en-US" dirty="0" smtClean="0"/>
              <a:t>Barrel Silicon detectors (VTXP+VTXS)</a:t>
            </a:r>
          </a:p>
          <a:p>
            <a:pPr lvl="1"/>
            <a:r>
              <a:rPr lang="en-US" dirty="0" smtClean="0"/>
              <a:t>Removed and disassembled for service</a:t>
            </a:r>
          </a:p>
          <a:p>
            <a:pPr lvl="1"/>
            <a:r>
              <a:rPr lang="en-US" dirty="0" smtClean="0"/>
              <a:t>Opening up the pixel layers has uncovered some problems whose resolution is being studied; we don’t plan to allow it to affect the installation schedule</a:t>
            </a:r>
            <a:endParaRPr lang="en-US" dirty="0" smtClean="0"/>
          </a:p>
          <a:p>
            <a:r>
              <a:rPr lang="en-US" dirty="0" err="1" smtClean="0"/>
              <a:t>Muon</a:t>
            </a:r>
            <a:r>
              <a:rPr lang="en-US" dirty="0" smtClean="0"/>
              <a:t> Piston Calorimeter (MPC)</a:t>
            </a:r>
            <a:endParaRPr lang="en-US" dirty="0" smtClean="0"/>
          </a:p>
          <a:p>
            <a:pPr lvl="1"/>
            <a:r>
              <a:rPr lang="en-US" dirty="0" smtClean="0"/>
              <a:t>New electronics being installed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7F3D5-9AF4-4634-9DD1-5E40A2ECD53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FF"/>
      </a:dk1>
      <a:lt1>
        <a:srgbClr val="FFFFFF"/>
      </a:lt1>
      <a:dk2>
        <a:srgbClr val="FF0000"/>
      </a:dk2>
      <a:lt2>
        <a:srgbClr val="808080"/>
      </a:lt2>
      <a:accent1>
        <a:srgbClr val="00CC99"/>
      </a:accent1>
      <a:accent2>
        <a:srgbClr val="FF3300"/>
      </a:accent2>
      <a:accent3>
        <a:srgbClr val="FFFFFF"/>
      </a:accent3>
      <a:accent4>
        <a:srgbClr val="0000DA"/>
      </a:accent4>
      <a:accent5>
        <a:srgbClr val="AAE2CA"/>
      </a:accent5>
      <a:accent6>
        <a:srgbClr val="E72D00"/>
      </a:accent6>
      <a:hlink>
        <a:srgbClr val="CCCCFF"/>
      </a:hlink>
      <a:folHlink>
        <a:srgbClr val="B2B2B2"/>
      </a:folHlink>
    </a:clrScheme>
    <a:fontScheme name="Custom 1">
      <a:majorFont>
        <a:latin typeface="Liberation Sans"/>
        <a:ea typeface=""/>
        <a:cs typeface=""/>
      </a:majorFont>
      <a:minorFont>
        <a:latin typeface="Liberatio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555</Words>
  <Application>Microsoft Office PowerPoint</Application>
  <PresentationFormat>On-screen Show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PHENIX Preparations for   Run 12</vt:lpstr>
      <vt:lpstr>Run Coordinator</vt:lpstr>
      <vt:lpstr>PAC recommendations June 8, 2011*</vt:lpstr>
      <vt:lpstr>PHENIX physics goals</vt:lpstr>
      <vt:lpstr>Run 12 schedule</vt:lpstr>
      <vt:lpstr>Completely new for run 12</vt:lpstr>
      <vt:lpstr>FVTX</vt:lpstr>
      <vt:lpstr>RPC1</vt:lpstr>
      <vt:lpstr>Major changes for run 12</vt:lpstr>
      <vt:lpstr>In the tunnel</vt:lpstr>
      <vt:lpstr>Summary</vt:lpstr>
    </vt:vector>
  </TitlesOfParts>
  <Company>Brookhaven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Haggerty</dc:creator>
  <cp:lastModifiedBy>John Haggerty</cp:lastModifiedBy>
  <cp:revision>93</cp:revision>
  <dcterms:created xsi:type="dcterms:W3CDTF">2002-04-03T20:54:02Z</dcterms:created>
  <dcterms:modified xsi:type="dcterms:W3CDTF">2011-10-18T16:26:59Z</dcterms:modified>
</cp:coreProperties>
</file>