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567" r:id="rId2"/>
    <p:sldId id="568" r:id="rId3"/>
    <p:sldId id="570" r:id="rId4"/>
    <p:sldId id="572" r:id="rId5"/>
    <p:sldId id="571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1" r:id="rId14"/>
    <p:sldId id="580" r:id="rId1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8000"/>
    <a:srgbClr val="66CCFF"/>
    <a:srgbClr val="0000FF"/>
    <a:srgbClr val="CCFF66"/>
    <a:srgbClr val="00FF00"/>
    <a:srgbClr val="FFFF66"/>
    <a:srgbClr val="FF66FF"/>
    <a:srgbClr val="FF00FF"/>
    <a:srgbClr val="33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98178" autoAdjust="0"/>
  </p:normalViewPr>
  <p:slideViewPr>
    <p:cSldViewPr snapToGrid="0">
      <p:cViewPr>
        <p:scale>
          <a:sx n="150" d="100"/>
          <a:sy n="150" d="100"/>
        </p:scale>
        <p:origin x="2046" y="-7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324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246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Phil Pile Meeting 2012/03/20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 summary on </a:t>
            </a:r>
            <a:r>
              <a:rPr lang="en-US" sz="240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Polarisation</a:t>
            </a: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in Run-12</a:t>
            </a:r>
            <a:b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dirty="0" smtClean="0"/>
              <a:t>100GeV and first results for 250 </a:t>
            </a:r>
            <a:r>
              <a:rPr lang="en-US" sz="2400" dirty="0" err="1" smtClean="0"/>
              <a:t>geV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89200" y="2222500"/>
            <a:ext cx="6172200" cy="990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E.C. Aschenauer</a:t>
            </a:r>
          </a:p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presenting the work done by Alan, </a:t>
            </a:r>
            <a:r>
              <a:rPr lang="en-US" cap="all" dirty="0" err="1" smtClean="0">
                <a:ln w="0"/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anders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Bill</a:t>
            </a:r>
            <a:r>
              <a:rPr lang="en-US" cap="all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and </a:t>
            </a:r>
            <a:r>
              <a:rPr lang="en-US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Dima</a:t>
            </a:r>
            <a:endParaRPr lang="en-US" cap="all" dirty="0" smtClean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>
        <p14:prism/>
      </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55 </a:t>
            </a:r>
            <a:r>
              <a:rPr lang="en-US" dirty="0" err="1" smtClean="0"/>
              <a:t>GeV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3" name="Picture 2" descr="pVfillNum_24_B2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33" y="431800"/>
            <a:ext cx="5560060" cy="5085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2342" y="1773766"/>
            <a:ext cx="3189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Caveat:</a:t>
            </a:r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>
                <a:solidFill>
                  <a:srgbClr val="322F31"/>
                </a:solidFill>
              </a:rPr>
              <a:t>pC</a:t>
            </a:r>
            <a:r>
              <a:rPr lang="en-US" dirty="0" smtClean="0">
                <a:solidFill>
                  <a:srgbClr val="322F31"/>
                </a:solidFill>
              </a:rPr>
              <a:t> numbers not normalized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to jet</a:t>
            </a:r>
            <a:endParaRPr lang="en-US" dirty="0">
              <a:solidFill>
                <a:srgbClr val="322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Yellow_blue_pol_v_fill_run12_255G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400" y="3225800"/>
            <a:ext cx="5054600" cy="3632200"/>
          </a:xfrm>
          <a:prstGeom prst="rect">
            <a:avLst/>
          </a:prstGeom>
        </p:spPr>
      </p:pic>
      <p:pic>
        <p:nvPicPr>
          <p:cNvPr id="6" name="Picture 5" descr="pVfillNum_255_B1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28" r="12441" b="5927"/>
          <a:stretch/>
        </p:blipFill>
        <p:spPr>
          <a:xfrm>
            <a:off x="0" y="16922"/>
            <a:ext cx="4425757" cy="4079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4667" y="3217334"/>
            <a:ext cx="8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H-Jet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756400" y="3649133"/>
            <a:ext cx="8467" cy="265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1798" y="369146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longitudinal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928" y="3683000"/>
            <a:ext cx="4546604" cy="3175000"/>
            <a:chOff x="135466" y="3683000"/>
            <a:chExt cx="4546604" cy="3175000"/>
          </a:xfrm>
        </p:grpSpPr>
        <p:pic>
          <p:nvPicPr>
            <p:cNvPr id="13" name="Picture 12" descr="Pol_from_jet-201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817" r="6184"/>
            <a:stretch/>
          </p:blipFill>
          <p:spPr>
            <a:xfrm>
              <a:off x="135466" y="3683000"/>
              <a:ext cx="4546604" cy="3175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16216" y="3818468"/>
              <a:ext cx="1805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H-Jet Run-11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586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8" r="11147" b="5458"/>
          <a:stretch/>
        </p:blipFill>
        <p:spPr>
          <a:xfrm>
            <a:off x="8463" y="101597"/>
            <a:ext cx="3592931" cy="3283815"/>
          </a:xfrm>
          <a:prstGeom prst="rect">
            <a:avLst/>
          </a:prstGeom>
        </p:spPr>
      </p:pic>
      <p:pic>
        <p:nvPicPr>
          <p:cNvPr id="8" name="Picture 7" descr="pVfil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09" r="11817" b="6419"/>
          <a:stretch/>
        </p:blipFill>
        <p:spPr>
          <a:xfrm>
            <a:off x="3964032" y="220134"/>
            <a:ext cx="3565838" cy="3264510"/>
          </a:xfrm>
          <a:prstGeom prst="rect">
            <a:avLst/>
          </a:prstGeom>
        </p:spPr>
      </p:pic>
      <p:pic>
        <p:nvPicPr>
          <p:cNvPr id="9" name="Picture 8" descr="RvfillTime_B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4" r="12339" b="5577"/>
          <a:stretch/>
        </p:blipFill>
        <p:spPr>
          <a:xfrm>
            <a:off x="8464" y="3420545"/>
            <a:ext cx="3544730" cy="3311367"/>
          </a:xfrm>
          <a:prstGeom prst="rect">
            <a:avLst/>
          </a:prstGeom>
        </p:spPr>
      </p:pic>
      <p:pic>
        <p:nvPicPr>
          <p:cNvPr id="10" name="Picture 9" descr="RvfillTime_Y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09" r="12526" b="5576"/>
          <a:stretch/>
        </p:blipFill>
        <p:spPr>
          <a:xfrm>
            <a:off x="4030134" y="3539073"/>
            <a:ext cx="3537169" cy="32587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467" y="778934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1.288%±0.18/hour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5334" y="651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0.71%±0.28/hour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3132666"/>
            <a:ext cx="5318760" cy="2179320"/>
            <a:chOff x="0" y="3132666"/>
            <a:chExt cx="5318760" cy="2179320"/>
          </a:xfrm>
        </p:grpSpPr>
        <p:pic>
          <p:nvPicPr>
            <p:cNvPr id="13" name="Picture 12" descr="C_hPolarVsFillTime_B1U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132666"/>
              <a:ext cx="5318760" cy="2179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3534" y="3437467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0.39%±0.07/hour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25240" y="4678680"/>
            <a:ext cx="5318760" cy="2179320"/>
            <a:chOff x="3825240" y="4678680"/>
            <a:chExt cx="5318760" cy="2179320"/>
          </a:xfrm>
        </p:grpSpPr>
        <p:pic>
          <p:nvPicPr>
            <p:cNvPr id="14" name="Picture 13" descr="C_hPolarVsFillTime_Y2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25240" y="4678680"/>
              <a:ext cx="5318760" cy="21793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12734" y="4927600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0.78%±0.07/hour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21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8" r="11147" b="5458"/>
          <a:stretch/>
        </p:blipFill>
        <p:spPr>
          <a:xfrm>
            <a:off x="8463" y="101597"/>
            <a:ext cx="3592931" cy="3283815"/>
          </a:xfrm>
          <a:prstGeom prst="rect">
            <a:avLst/>
          </a:prstGeom>
        </p:spPr>
      </p:pic>
      <p:pic>
        <p:nvPicPr>
          <p:cNvPr id="8" name="Picture 7" descr="pVfil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09" r="11817" b="6419"/>
          <a:stretch/>
        </p:blipFill>
        <p:spPr>
          <a:xfrm>
            <a:off x="3964032" y="220134"/>
            <a:ext cx="3565838" cy="3264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467" y="778934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1.288%±0.18/hour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5334" y="651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0.71%±0.28/hour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1840"/>
            <a:ext cx="4566285" cy="3566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4267" y="5638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16570-16592</a:t>
            </a:r>
          </a:p>
          <a:p>
            <a:r>
              <a:rPr lang="en-US" dirty="0" smtClean="0"/>
              <a:t>trans + longitudinal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285" y="3246120"/>
            <a:ext cx="4577715" cy="3611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5533" y="5511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16586-16592</a:t>
            </a:r>
          </a:p>
          <a:p>
            <a:r>
              <a:rPr lang="en-US" dirty="0" smtClean="0"/>
              <a:t>longitudinal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0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main loss in </a:t>
            </a:r>
            <a:r>
              <a:rPr lang="en-US" dirty="0" err="1" smtClean="0"/>
              <a:t>polarisation</a:t>
            </a:r>
            <a:r>
              <a:rPr lang="en-US" dirty="0"/>
              <a:t> </a:t>
            </a:r>
            <a:r>
              <a:rPr lang="en-US" dirty="0" smtClean="0"/>
              <a:t>through decay in fill</a:t>
            </a:r>
          </a:p>
          <a:p>
            <a:pPr lvl="1"/>
            <a:r>
              <a:rPr lang="en-US" dirty="0" err="1" smtClean="0"/>
              <a:t>polarisation</a:t>
            </a:r>
            <a:r>
              <a:rPr lang="en-US" dirty="0" smtClean="0"/>
              <a:t> decay varies from week to week for the two beams</a:t>
            </a:r>
          </a:p>
          <a:p>
            <a:pPr lvl="1"/>
            <a:r>
              <a:rPr lang="en-US" dirty="0" smtClean="0"/>
              <a:t>jet and </a:t>
            </a:r>
            <a:r>
              <a:rPr lang="en-US" dirty="0" err="1" smtClean="0"/>
              <a:t>pC</a:t>
            </a:r>
            <a:r>
              <a:rPr lang="en-US" dirty="0" smtClean="0"/>
              <a:t> </a:t>
            </a:r>
            <a:r>
              <a:rPr lang="en-US" dirty="0" err="1" smtClean="0"/>
              <a:t>polarimeters</a:t>
            </a:r>
            <a:r>
              <a:rPr lang="en-US" dirty="0" smtClean="0"/>
              <a:t> consistent observing the same trends</a:t>
            </a:r>
          </a:p>
          <a:p>
            <a:pPr lvl="1"/>
            <a:endParaRPr lang="en-US" dirty="0"/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polarisation</a:t>
            </a:r>
            <a:r>
              <a:rPr lang="en-US" dirty="0" smtClean="0"/>
              <a:t> loss through decay in fill and on the ramp</a:t>
            </a:r>
          </a:p>
          <a:p>
            <a:pPr lvl="1"/>
            <a:r>
              <a:rPr lang="en-US" dirty="0"/>
              <a:t>jet and </a:t>
            </a:r>
            <a:r>
              <a:rPr lang="en-US" dirty="0" err="1"/>
              <a:t>pC</a:t>
            </a:r>
            <a:r>
              <a:rPr lang="en-US" dirty="0"/>
              <a:t> </a:t>
            </a:r>
            <a:r>
              <a:rPr lang="en-US" dirty="0" err="1"/>
              <a:t>polarimeters</a:t>
            </a:r>
            <a:r>
              <a:rPr lang="en-US"/>
              <a:t> consistent observing the same </a:t>
            </a:r>
            <a:r>
              <a:rPr lang="en-US" smtClean="0"/>
              <a:t>trends</a:t>
            </a:r>
            <a:endParaRPr lang="en-US" dirty="0" smtClean="0"/>
          </a:p>
          <a:p>
            <a:pPr lvl="1"/>
            <a:r>
              <a:rPr lang="en-US" dirty="0" smtClean="0"/>
              <a:t>observed </a:t>
            </a:r>
            <a:r>
              <a:rPr lang="en-US" dirty="0" err="1" smtClean="0"/>
              <a:t>polarisation</a:t>
            </a:r>
            <a:r>
              <a:rPr lang="en-US" dirty="0" smtClean="0"/>
              <a:t> consistent with 2011 average</a:t>
            </a:r>
          </a:p>
          <a:p>
            <a:pPr lvl="1"/>
            <a:r>
              <a:rPr lang="en-US" dirty="0" err="1" smtClean="0"/>
              <a:t>polarisation</a:t>
            </a:r>
            <a:r>
              <a:rPr lang="en-US" dirty="0" smtClean="0"/>
              <a:t> decay in fill “comparable” to 2011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5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3" y="789642"/>
            <a:ext cx="5735197" cy="5281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6409" y="1943100"/>
            <a:ext cx="32475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Caveat: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only first round of cleaning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up noise in </a:t>
            </a:r>
            <a:r>
              <a:rPr lang="en-US" dirty="0" err="1" smtClean="0">
                <a:solidFill>
                  <a:srgbClr val="322F31"/>
                </a:solidFill>
              </a:rPr>
              <a:t>polarimeters</a:t>
            </a:r>
            <a:r>
              <a:rPr lang="en-US" dirty="0" smtClean="0">
                <a:solidFill>
                  <a:srgbClr val="322F31"/>
                </a:solidFill>
              </a:rPr>
              <a:t>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was done</a:t>
            </a:r>
          </a:p>
          <a:p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>
                <a:solidFill>
                  <a:srgbClr val="322F31"/>
                </a:solidFill>
              </a:rPr>
              <a:t>pC</a:t>
            </a:r>
            <a:r>
              <a:rPr lang="en-US" dirty="0" smtClean="0">
                <a:solidFill>
                  <a:srgbClr val="322F31"/>
                </a:solidFill>
              </a:rPr>
              <a:t> numbers not normalized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to jet</a:t>
            </a:r>
            <a:endParaRPr lang="en-US" dirty="0">
              <a:solidFill>
                <a:srgbClr val="322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6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819047" cy="4455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89400" y="3225800"/>
            <a:ext cx="5054600" cy="3632200"/>
            <a:chOff x="4089400" y="3225800"/>
            <a:chExt cx="5054600" cy="3632200"/>
          </a:xfrm>
        </p:grpSpPr>
        <p:pic>
          <p:nvPicPr>
            <p:cNvPr id="5" name="Picture 4" descr="Yellow_blue_pol_v_fill_run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89400" y="3225800"/>
              <a:ext cx="5054600" cy="3632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12934" y="3242733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-JET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338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0000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68" y="0"/>
            <a:ext cx="3920000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2" y="3226257"/>
            <a:ext cx="3868571" cy="36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645" y="3200414"/>
            <a:ext cx="3902857" cy="3645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00" y="26162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0.47%±0.040/hour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6134" y="2667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0.97%±0.047/hour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9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1429" cy="364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15" y="-38815"/>
            <a:ext cx="3914285" cy="36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9429"/>
            <a:ext cx="3908571" cy="366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71" y="3200857"/>
            <a:ext cx="3891429" cy="3657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0.46%±0.11/hour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683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0.80%±0.11/hour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89666" y="3463290"/>
            <a:ext cx="5383530" cy="3394710"/>
            <a:chOff x="1989666" y="3463290"/>
            <a:chExt cx="5383530" cy="33947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9666" y="3463290"/>
              <a:ext cx="5383530" cy="339471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93060" y="5718810"/>
              <a:ext cx="2559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H-Jet</a:t>
              </a:r>
            </a:p>
            <a:p>
              <a:r>
                <a:rPr lang="en-US" dirty="0" smtClean="0"/>
                <a:t>Fills: 16386-16439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711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4285" cy="36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343" y="4119"/>
            <a:ext cx="3908571" cy="364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2286"/>
            <a:ext cx="3874285" cy="364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15" y="3235143"/>
            <a:ext cx="3874285" cy="3622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3068" y="2667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0.90%±0.095/hour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4534" y="27008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0.42%±0.08/hour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31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0000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143" y="0"/>
            <a:ext cx="3902857" cy="365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6572"/>
            <a:ext cx="3885714" cy="365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71" y="3206572"/>
            <a:ext cx="3891429" cy="3651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1.85%±0.13/hour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267" y="27093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0.41%±0.07/hour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4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8571" cy="36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571" y="0"/>
            <a:ext cx="3891429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8000"/>
            <a:ext cx="3868571" cy="36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29" y="3218000"/>
            <a:ext cx="3908571" cy="36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.77%±0.17/hour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523066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0.18%±0.118/hour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955800" y="2434590"/>
            <a:ext cx="4512564" cy="4423410"/>
            <a:chOff x="1066800" y="0"/>
            <a:chExt cx="5013960" cy="49149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800" y="0"/>
              <a:ext cx="5013960" cy="4914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08200" y="3649133"/>
              <a:ext cx="2378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H-Jet</a:t>
              </a:r>
            </a:p>
            <a:p>
              <a:r>
                <a:rPr lang="en-US" dirty="0" smtClean="0"/>
                <a:t>Fills: 16502-16511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981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 Pile Meeting 2012/03/20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1429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363" y="0"/>
            <a:ext cx="3897143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6572"/>
            <a:ext cx="3885714" cy="365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884" y="3229715"/>
            <a:ext cx="3880000" cy="3634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9334" y="2658533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0.76%±0.08/hour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9134" y="25992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0.35%±0.11/hour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26858</TotalTime>
  <Words>334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A summary on Polarisation in Run-12 100GeV and first results for 250 geV</vt:lpstr>
      <vt:lpstr>100 geV Results</vt:lpstr>
      <vt:lpstr>100 geV Results</vt:lpstr>
      <vt:lpstr>Slide 4</vt:lpstr>
      <vt:lpstr>Slide 5</vt:lpstr>
      <vt:lpstr>Slide 6</vt:lpstr>
      <vt:lpstr>Slide 7</vt:lpstr>
      <vt:lpstr>Slide 8</vt:lpstr>
      <vt:lpstr>Slide 9</vt:lpstr>
      <vt:lpstr>255 GeV Results</vt:lpstr>
      <vt:lpstr>255 GeV Results</vt:lpstr>
      <vt:lpstr>255 GeV Results</vt:lpstr>
      <vt:lpstr>255 GeV Results</vt:lpstr>
      <vt:lpstr>Summary</vt:lpstr>
    </vt:vector>
  </TitlesOfParts>
  <Company>京都大学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C-AD</cp:lastModifiedBy>
  <cp:revision>368</cp:revision>
  <cp:lastPrinted>2010-06-10T01:25:59Z</cp:lastPrinted>
  <dcterms:created xsi:type="dcterms:W3CDTF">2011-04-06T15:13:11Z</dcterms:created>
  <dcterms:modified xsi:type="dcterms:W3CDTF">2012-03-20T18:55:54Z</dcterms:modified>
</cp:coreProperties>
</file>