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72" r:id="rId2"/>
    <p:sldId id="590" r:id="rId3"/>
    <p:sldId id="616" r:id="rId4"/>
    <p:sldId id="617" r:id="rId5"/>
    <p:sldId id="630" r:id="rId6"/>
    <p:sldId id="631" r:id="rId7"/>
    <p:sldId id="632" r:id="rId8"/>
    <p:sldId id="462" r:id="rId9"/>
    <p:sldId id="597" r:id="rId10"/>
    <p:sldId id="558" r:id="rId11"/>
    <p:sldId id="559" r:id="rId12"/>
    <p:sldId id="551" r:id="rId13"/>
    <p:sldId id="552" r:id="rId14"/>
    <p:sldId id="537" r:id="rId15"/>
    <p:sldId id="538" r:id="rId16"/>
    <p:sldId id="483" r:id="rId17"/>
    <p:sldId id="464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28" r:id="rId27"/>
    <p:sldId id="629" r:id="rId28"/>
    <p:sldId id="614" r:id="rId29"/>
    <p:sldId id="606" r:id="rId30"/>
    <p:sldId id="605" r:id="rId31"/>
    <p:sldId id="607" r:id="rId32"/>
    <p:sldId id="609" r:id="rId33"/>
    <p:sldId id="608" r:id="rId34"/>
    <p:sldId id="593" r:id="rId35"/>
    <p:sldId id="594" r:id="rId36"/>
    <p:sldId id="618" r:id="rId37"/>
    <p:sldId id="619" r:id="rId38"/>
    <p:sldId id="610" r:id="rId39"/>
    <p:sldId id="611" r:id="rId40"/>
    <p:sldId id="612" r:id="rId41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8" autoAdjust="0"/>
    <p:restoredTop sz="99224" autoAdjust="0"/>
  </p:normalViewPr>
  <p:slideViewPr>
    <p:cSldViewPr>
      <p:cViewPr>
        <p:scale>
          <a:sx n="100" d="100"/>
          <a:sy n="100" d="100"/>
        </p:scale>
        <p:origin x="-858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9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11/22/2011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</a:t>
            </a:r>
            <a:r>
              <a:rPr lang="en-US" sz="1800" b="1" dirty="0" smtClean="0"/>
              <a:t>as run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Mar, cryo troubles, extended maintenance, 0900 hrs till 2000 hrs 14 Mar – </a:t>
            </a:r>
            <a:r>
              <a:rPr lang="en-US" sz="16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Mar, power distribution problem, extended maintenance, 1930 hrs till 0315 hrs 20 Mar – </a:t>
            </a:r>
            <a:r>
              <a:rPr lang="en-US" sz="1600" u="sng" dirty="0" smtClean="0"/>
              <a:t>lost 2.3 day</a:t>
            </a:r>
            <a:r>
              <a:rPr lang="en-US" sz="16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Apr, end 9.4 week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 jet target polarization measurement at injection (&lt;5%) 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19.6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 May 08:00, end 1.3 week physics run at √s = 19.6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May, begin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5 May, begin 2 day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6 May 11:37, begin ~8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GeV/n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3333FF"/>
                </a:solidFill>
              </a:rPr>
              <a:t>20 June 08:00, end 6.4 wk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physics run at √s = 200 GeV/n, 8 hr APEX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20 -21 June, setup for √s = 27 </a:t>
            </a:r>
            <a:r>
              <a:rPr lang="en-US" sz="1600" dirty="0" err="1" smtClean="0"/>
              <a:t>GeV</a:t>
            </a:r>
            <a:r>
              <a:rPr lang="en-US" sz="1600" dirty="0" smtClean="0"/>
              <a:t>/n</a:t>
            </a:r>
            <a:endParaRPr lang="en-US" sz="1600" i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22 June, begin 1 week √s = 27 GeV/n physics run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29 </a:t>
            </a:r>
            <a:r>
              <a:rPr lang="en-US" sz="1600" b="1" dirty="0" smtClean="0">
                <a:solidFill>
                  <a:srgbClr val="3333FF"/>
                </a:solidFill>
              </a:rPr>
              <a:t>June 0600, </a:t>
            </a:r>
            <a:r>
              <a:rPr lang="en-US" sz="1600" b="1" dirty="0" smtClean="0">
                <a:solidFill>
                  <a:srgbClr val="3333FF"/>
                </a:solidFill>
              </a:rPr>
              <a:t>end 1 week √s = 27 GeV/n physics run</a:t>
            </a:r>
            <a:r>
              <a:rPr lang="en-US" sz="1600" b="1" dirty="0" smtClean="0">
                <a:solidFill>
                  <a:srgbClr val="FF0000"/>
                </a:solidFill>
              </a:rPr>
              <a:t>, begin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 June,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warm-up ~ complete,  end 25.4 weeks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operation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942" y="3810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Lumi</a:t>
            </a:r>
            <a:r>
              <a:rPr lang="en-US" dirty="0" smtClean="0"/>
              <a:t> should change as it appears there’s an issue with the singles correction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795338"/>
            <a:ext cx="708183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46769" y="533400"/>
            <a:ext cx="3581301" cy="136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Blue Beam</a:t>
            </a:r>
          </a:p>
          <a:p>
            <a:endParaRPr lang="en-US" dirty="0"/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685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85800"/>
            <a:ext cx="1905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057400" y="16002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10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419600"/>
            <a:ext cx="1905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715000" y="48768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flipV="1">
            <a:off x="1143000" y="914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8382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81200" y="178308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6769" y="533400"/>
            <a:ext cx="358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Yellow Beam (only Yellow 1 was </a:t>
            </a:r>
          </a:p>
          <a:p>
            <a:r>
              <a:rPr lang="en-US" sz="1600" dirty="0" smtClean="0"/>
              <a:t>used as Yellow 2 was acting up)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24400" y="4419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15000" y="4495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5715000" y="4876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05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52400"/>
            <a:ext cx="90392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152400"/>
            <a:ext cx="462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3333FF"/>
                </a:solidFill>
              </a:rPr>
              <a:t>AuAu</a:t>
            </a:r>
            <a:r>
              <a:rPr lang="en-US" b="1" dirty="0" smtClean="0">
                <a:solidFill>
                  <a:srgbClr val="3333FF"/>
                </a:solidFill>
              </a:rPr>
              <a:t> at √s = 19.6 GeV – all physics 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8113"/>
            <a:ext cx="9105148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57200" y="1981200"/>
            <a:ext cx="8534400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1905000"/>
            <a:ext cx="3962400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2895600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~15% difference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953000" y="2362200"/>
            <a:ext cx="990600" cy="228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0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Voltage increased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201194" y="1599406"/>
            <a:ext cx="2895600" cy="1588"/>
          </a:xfrm>
          <a:prstGeom prst="straightConnector1">
            <a:avLst/>
          </a:prstGeom>
          <a:ln w="28575">
            <a:solidFill>
              <a:srgbClr val="C00000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228600"/>
            <a:ext cx="838200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" y="45522"/>
            <a:ext cx="3627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3333FF"/>
                </a:solidFill>
              </a:rPr>
              <a:t>AuAu</a:t>
            </a:r>
            <a:r>
              <a:rPr lang="en-US" sz="1400" b="1" dirty="0" smtClean="0">
                <a:solidFill>
                  <a:srgbClr val="3333FF"/>
                </a:solidFill>
              </a:rPr>
              <a:t> at √s = 19.6 GeV – all physics runs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78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04800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Revised 6/3/2011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Singles Corrected (draft – another correction likely)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2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9532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2668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 Angelika, 5/3/2011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057400"/>
            <a:ext cx="453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beta* = 2.5 m, 111 colliding bunches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648200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beta* = 2.9 m, 102 colliding bunches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29200" y="6858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35052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895350"/>
            <a:ext cx="6753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4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895350"/>
            <a:ext cx="6753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66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895350"/>
            <a:ext cx="6753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381000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5/3/2011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138238"/>
            <a:ext cx="6819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3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381000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5/3/2011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138238"/>
            <a:ext cx="6819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2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138238"/>
            <a:ext cx="6819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0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138238"/>
            <a:ext cx="6819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01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7512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72400" y="2819400"/>
            <a:ext cx="120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2980944"/>
            <a:ext cx="36576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865376"/>
            <a:ext cx="3657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7388" y="17526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410575" cy="54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0800000">
            <a:off x="1600200" y="2895600"/>
            <a:ext cx="59436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2590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(max)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29650" cy="56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05800" cy="58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436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3975" cy="63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98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7620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not singles corrected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9624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with singles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8094" y="3999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219994" y="4876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419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53300" y="4991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315994" y="5485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04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2438400" cy="1524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17-20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743200" y="175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3877056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3276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122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8008671" y="3714461"/>
            <a:ext cx="240268" cy="10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5349240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9514" y="4953000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goal 45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5696712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0258" y="5334000"/>
            <a:ext cx="383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Lumi</a:t>
            </a:r>
            <a:r>
              <a:rPr lang="en-US" dirty="0" smtClean="0"/>
              <a:t> goal 25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533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1981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x,y</a:t>
            </a:r>
            <a:r>
              <a:rPr lang="en-US" dirty="0" smtClean="0"/>
              <a:t> 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581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Blue/yellow 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1728788"/>
            <a:ext cx="56102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95263"/>
            <a:ext cx="89820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762000"/>
            <a:ext cx="282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√s = </a:t>
            </a:r>
            <a:r>
              <a:rPr lang="en-US" dirty="0" smtClean="0"/>
              <a:t>27 GeV/n </a:t>
            </a:r>
            <a:r>
              <a:rPr lang="en-US" dirty="0" err="1" smtClean="0"/>
              <a:t>AuAu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311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= 150M min-bias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= 5.2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3"/>
            <a:ext cx="9002864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886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6818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590800"/>
            <a:ext cx="4099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PHENIX = 5.88E9/2.7mb    = 2.18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STAR     = 5.36E9/2.9 mb   = 1.84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AnDY     = 0.52E9/0.95 mb = 0.55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96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*’s</a:t>
            </a:r>
          </a:p>
          <a:p>
            <a:r>
              <a:rPr lang="en-US" dirty="0" smtClean="0"/>
              <a:t>PHENIX ~0.7 m</a:t>
            </a:r>
          </a:p>
          <a:p>
            <a:r>
              <a:rPr lang="en-US" dirty="0" smtClean="0"/>
              <a:t>STAR ~0.8 m</a:t>
            </a:r>
          </a:p>
          <a:p>
            <a:r>
              <a:rPr lang="en-US" dirty="0" smtClean="0"/>
              <a:t>AnDY ~ 3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Lumi</a:t>
            </a:r>
            <a:r>
              <a:rPr lang="en-US" dirty="0" smtClean="0"/>
              <a:t> ~consistent with larger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(x4 less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1336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267200"/>
            <a:ext cx="568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Lumi (singles corrected) for entire store = 3.09 pb</a:t>
            </a:r>
            <a:r>
              <a:rPr lang="en-US" baseline="30000" dirty="0" smtClean="0"/>
              <a:t>-1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31936" cy="56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15408 – AnDY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2185988"/>
          </a:xfrm>
        </p:spPr>
        <p:txBody>
          <a:bodyPr/>
          <a:lstStyle/>
          <a:p>
            <a:r>
              <a:rPr lang="en-US" sz="2000" dirty="0" smtClean="0"/>
              <a:t>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3 meters</a:t>
            </a:r>
          </a:p>
          <a:p>
            <a:pPr lvl="1"/>
            <a:r>
              <a:rPr lang="en-US" sz="1800" dirty="0" smtClean="0"/>
              <a:t>AnDY fraction of store 15408 = 0.55/3.09 = 18%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67000"/>
            <a:ext cx="8229600" cy="2187575"/>
          </a:xfrm>
        </p:spPr>
        <p:txBody>
          <a:bodyPr>
            <a:noAutofit/>
          </a:bodyPr>
          <a:lstStyle/>
          <a:p>
            <a:r>
              <a:rPr lang="en-US" sz="2000" dirty="0" smtClean="0"/>
              <a:t>With 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1.5 meters</a:t>
            </a:r>
          </a:p>
          <a:p>
            <a:pPr lvl="1"/>
            <a:r>
              <a:rPr lang="en-US" sz="1800" dirty="0" smtClean="0"/>
              <a:t>AnDY fraction of store 15408 would have been 2x18%=36%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using Fischer et.al. 11 May 2010  </a:t>
            </a:r>
            <a:r>
              <a:rPr lang="en-US" sz="1800" u="sng" dirty="0" smtClean="0"/>
              <a:t>Table 7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projections for Run12</a:t>
            </a:r>
          </a:p>
          <a:p>
            <a:pPr lvl="1"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Physics Weeks</a:t>
            </a:r>
            <a:r>
              <a:rPr lang="en-US" sz="1800" dirty="0" smtClean="0"/>
              <a:t>      </a:t>
            </a:r>
            <a:r>
              <a:rPr lang="en-US" sz="1800" u="sng" dirty="0" smtClean="0"/>
              <a:t>Max Lumi  </a:t>
            </a:r>
            <a:r>
              <a:rPr lang="en-US" sz="1800" dirty="0" smtClean="0"/>
              <a:t>	</a:t>
            </a:r>
            <a:r>
              <a:rPr lang="en-US" sz="1800" u="sng" dirty="0" smtClean="0"/>
              <a:t>Min Lumi</a:t>
            </a:r>
            <a:r>
              <a:rPr lang="en-US" sz="1800" dirty="0" smtClean="0"/>
              <a:t>	           </a:t>
            </a:r>
            <a:r>
              <a:rPr lang="en-US" sz="1800" u="sng" dirty="0" smtClean="0"/>
              <a:t>AnDY </a:t>
            </a:r>
            <a:r>
              <a:rPr lang="en-US" sz="1800" u="sng" dirty="0" err="1" smtClean="0"/>
              <a:t>Est</a:t>
            </a:r>
            <a:r>
              <a:rPr lang="en-US" sz="1800" u="sng" dirty="0" smtClean="0"/>
              <a:t> (1.5 m </a:t>
            </a:r>
            <a:r>
              <a:rPr lang="en-US" sz="1800" u="sng" dirty="0" smtClean="0">
                <a:latin typeface="Symbol" pitchFamily="18" charset="2"/>
              </a:rPr>
              <a:t>b</a:t>
            </a:r>
            <a:r>
              <a:rPr lang="en-US" sz="1800" u="sng" dirty="0" smtClean="0"/>
              <a:t>*)</a:t>
            </a:r>
          </a:p>
          <a:p>
            <a:pPr lvl="1">
              <a:buNone/>
            </a:pPr>
            <a:r>
              <a:rPr lang="en-US" sz="1800" dirty="0" smtClean="0"/>
              <a:t>		   8	        276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98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35-99 pb</a:t>
            </a:r>
            <a:r>
              <a:rPr lang="en-US" sz="1800" baseline="30000" dirty="0" smtClean="0"/>
              <a:t>-1</a:t>
            </a:r>
          </a:p>
          <a:p>
            <a:pPr lvl="1">
              <a:buNone/>
            </a:pPr>
            <a:r>
              <a:rPr lang="en-US" sz="1800" dirty="0" smtClean="0"/>
              <a:t> 		 10	        388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134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48-140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	 12	        500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170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61-180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100 pb</a:t>
            </a:r>
            <a:r>
              <a:rPr lang="en-US" sz="2800" baseline="30000" dirty="0" smtClean="0">
                <a:sym typeface="Wingdings" pitchFamily="2" charset="2"/>
              </a:rPr>
              <a:t>-1</a:t>
            </a:r>
            <a:r>
              <a:rPr lang="en-US" sz="2800" dirty="0" smtClean="0">
                <a:sym typeface="Wingdings" pitchFamily="2" charset="2"/>
              </a:rPr>
              <a:t> is not an unreasonable expectation for a 10-12 week run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4288"/>
            <a:ext cx="81343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92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04775"/>
            <a:ext cx="81629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133600" y="1371600"/>
            <a:ext cx="55626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51460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Blue average = 45.3 +/- 0.6%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2514600"/>
            <a:ext cx="838200" cy="1524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5715000"/>
            <a:ext cx="3037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45.8 +/- 0.6%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2057400" y="4572000"/>
            <a:ext cx="57912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>
            <a:off x="4953000" y="5715011"/>
            <a:ext cx="762000" cy="16926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37160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 store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048500" y="1714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524500" y="3162300"/>
            <a:ext cx="3505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1241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15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there’s still an issue with singles corrections.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757238"/>
            <a:ext cx="6772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191996</TotalTime>
  <Words>652</Words>
  <Application>Microsoft Office PowerPoint</Application>
  <PresentationFormat>On-screen Show (4:3)</PresentationFormat>
  <Paragraphs>109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Run 11 as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15408 – AnDY projection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AutoBVT</cp:lastModifiedBy>
  <cp:revision>5012</cp:revision>
  <dcterms:created xsi:type="dcterms:W3CDTF">2011-02-22T14:15:14Z</dcterms:created>
  <dcterms:modified xsi:type="dcterms:W3CDTF">2011-11-22T16:11:52Z</dcterms:modified>
</cp:coreProperties>
</file>