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58" r:id="rId2"/>
    <p:sldId id="532" r:id="rId3"/>
    <p:sldId id="576" r:id="rId4"/>
    <p:sldId id="584" r:id="rId5"/>
    <p:sldId id="557" r:id="rId6"/>
    <p:sldId id="583" r:id="rId7"/>
    <p:sldId id="585" r:id="rId8"/>
    <p:sldId id="575" r:id="rId9"/>
    <p:sldId id="533" r:id="rId10"/>
    <p:sldId id="549" r:id="rId11"/>
    <p:sldId id="456" r:id="rId12"/>
    <p:sldId id="461" r:id="rId13"/>
    <p:sldId id="564" r:id="rId14"/>
    <p:sldId id="571" r:id="rId15"/>
    <p:sldId id="566" r:id="rId16"/>
    <p:sldId id="567" r:id="rId17"/>
    <p:sldId id="563" r:id="rId18"/>
    <p:sldId id="562" r:id="rId19"/>
    <p:sldId id="537" r:id="rId20"/>
    <p:sldId id="561" r:id="rId21"/>
    <p:sldId id="586" r:id="rId22"/>
    <p:sldId id="587" r:id="rId23"/>
    <p:sldId id="529" r:id="rId24"/>
    <p:sldId id="530" r:id="rId25"/>
    <p:sldId id="502" r:id="rId26"/>
    <p:sldId id="476" r:id="rId27"/>
    <p:sldId id="492" r:id="rId28"/>
    <p:sldId id="493" r:id="rId29"/>
    <p:sldId id="467" r:id="rId30"/>
    <p:sldId id="475" r:id="rId3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4FD0F"/>
    <a:srgbClr val="008950"/>
    <a:srgbClr val="FE3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5" autoAdjust="0"/>
    <p:restoredTop sz="98978" autoAdjust="0"/>
  </p:normalViewPr>
  <p:slideViewPr>
    <p:cSldViewPr>
      <p:cViewPr>
        <p:scale>
          <a:sx n="100" d="100"/>
          <a:sy n="100" d="100"/>
        </p:scale>
        <p:origin x="-14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2435" cy="46449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04" y="3"/>
            <a:ext cx="2982435" cy="464497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88"/>
            <a:ext cx="2982435" cy="46449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04" y="8830288"/>
            <a:ext cx="2982435" cy="46449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5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2435" cy="46449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804" y="3"/>
            <a:ext cx="2982435" cy="464497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7" y="4415144"/>
            <a:ext cx="5506395" cy="418370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88"/>
            <a:ext cx="2982435" cy="46449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804" y="8830288"/>
            <a:ext cx="2982435" cy="46449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hichome.bnl.gov/AGS/Operations/Run12/Run12_Lumi_100Cu_100Au.xls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Run 12 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29 Jun 2012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sz="2400" b="1" u="sng" dirty="0">
                <a:solidFill>
                  <a:schemeClr val="tx1"/>
                </a:solidFill>
              </a:rPr>
              <a:t>Run </a:t>
            </a:r>
            <a:r>
              <a:rPr lang="en-US" sz="2400" b="1" u="sng" dirty="0" smtClean="0">
                <a:solidFill>
                  <a:schemeClr val="tx1"/>
                </a:solidFill>
              </a:rPr>
              <a:t>12 </a:t>
            </a:r>
            <a:r>
              <a:rPr lang="en-US" sz="2400" b="1" u="sng" dirty="0">
                <a:solidFill>
                  <a:schemeClr val="tx1"/>
                </a:solidFill>
              </a:rPr>
              <a:t>Summary Slides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154587"/>
            <a:ext cx="70834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4276725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 x 10</a:t>
            </a:r>
            <a:r>
              <a:rPr lang="en-US" baseline="30000" dirty="0" smtClean="0"/>
              <a:t>8 </a:t>
            </a:r>
            <a:r>
              <a:rPr lang="en-US" dirty="0" smtClean="0"/>
              <a:t>ions/bunch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00950" y="3779280"/>
            <a:ext cx="2263" cy="497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4600" y="4800600"/>
            <a:ext cx="76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895975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 x 10</a:t>
            </a:r>
            <a:r>
              <a:rPr lang="en-US" baseline="30000" dirty="0" smtClean="0"/>
              <a:t>8 </a:t>
            </a:r>
            <a:r>
              <a:rPr lang="en-US" dirty="0" smtClean="0"/>
              <a:t>ions/bunch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~8.5 x 10</a:t>
            </a:r>
            <a:r>
              <a:rPr lang="en-US" baseline="30000" dirty="0" smtClean="0"/>
              <a:t>8</a:t>
            </a:r>
            <a:r>
              <a:rPr lang="en-US" dirty="0"/>
              <a:t> </a:t>
            </a:r>
            <a:r>
              <a:rPr lang="en-US" dirty="0" smtClean="0"/>
              <a:t>ions/bunch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50932" y="1690687"/>
            <a:ext cx="92868" cy="519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365" y="381000"/>
            <a:ext cx="850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store (16857) = 3.0 x 10</a:t>
            </a:r>
            <a:r>
              <a:rPr lang="en-US" baseline="30000" dirty="0" smtClean="0"/>
              <a:t>8</a:t>
            </a:r>
            <a:r>
              <a:rPr lang="en-US" dirty="0" smtClean="0"/>
              <a:t> ions/bunch, blue/yellow beginning of store (physics)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3041093"/>
            <a:ext cx="0" cy="18573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8875" y="3041093"/>
            <a:ext cx="295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and PHENIX ~Goals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0" y="3410425"/>
            <a:ext cx="762001" cy="36885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96000" y="3410425"/>
            <a:ext cx="1828800" cy="7805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1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763000" cy="612058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419099"/>
            <a:ext cx="8686800" cy="60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6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667000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457325"/>
            <a:ext cx="60118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2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63675"/>
            <a:ext cx="60055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7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68338"/>
            <a:ext cx="81026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0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3930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Thru 31 May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65163"/>
            <a:ext cx="79438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2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998538"/>
            <a:ext cx="70294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84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0134"/>
            <a:ext cx="7096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in bank through May = $2,768K (CAD contribution = $1,360K) </a:t>
            </a:r>
          </a:p>
          <a:p>
            <a:r>
              <a:rPr lang="en-US" dirty="0" smtClean="0"/>
              <a:t>Total CAD rebate to date = $625K (owed $735K)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38175"/>
            <a:ext cx="7572375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2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067800" cy="446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819400"/>
            <a:ext cx="8763000" cy="228600"/>
          </a:xfrm>
          <a:prstGeom prst="rect">
            <a:avLst/>
          </a:prstGeom>
          <a:solidFill>
            <a:srgbClr val="C4FD0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666" y="7620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12 Plan based on 20 weeks cryo operation</a:t>
            </a:r>
            <a:br>
              <a:rPr lang="en-US" sz="1800" b="1" dirty="0" smtClean="0"/>
            </a:br>
            <a:r>
              <a:rPr lang="en-US" sz="1800" b="1" dirty="0" smtClean="0"/>
              <a:t>23 week schedule based on </a:t>
            </a:r>
            <a:r>
              <a:rPr lang="en-US" sz="1800" b="1" dirty="0"/>
              <a:t>4</a:t>
            </a:r>
            <a:r>
              <a:rPr lang="en-US" sz="1800" b="1" dirty="0" smtClean="0"/>
              <a:t>/10/12 Vigdor guidance, 6 June update</a:t>
            </a:r>
            <a:endParaRPr lang="en-US" sz="1800" b="1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61191" y="533400"/>
            <a:ext cx="8686800" cy="61823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17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20 Jan, Cool-down to 4.5K in </a:t>
            </a:r>
            <a:r>
              <a:rPr lang="en-US" sz="1600" dirty="0" smtClean="0"/>
              <a:t>Blue and Yellow </a:t>
            </a:r>
            <a:r>
              <a:rPr lang="en-US" sz="1600" dirty="0"/>
              <a:t>Ring complete, begin magnet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21-28 </a:t>
            </a:r>
            <a:r>
              <a:rPr lang="en-US" sz="1600" dirty="0"/>
              <a:t>Jan, </a:t>
            </a:r>
            <a:r>
              <a:rPr lang="en-US" sz="1600" dirty="0" err="1" smtClean="0"/>
              <a:t>pp</a:t>
            </a:r>
            <a:r>
              <a:rPr lang="en-US" sz="1600" dirty="0" smtClean="0"/>
              <a:t> injection setup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28 Jan-3 Feb, LLRF, Ramp and store setup, begin 8 </a:t>
            </a:r>
            <a:r>
              <a:rPr lang="en-US" sz="1600" dirty="0" err="1" smtClean="0"/>
              <a:t>hr</a:t>
            </a:r>
            <a:r>
              <a:rPr lang="en-US" sz="1600" dirty="0" smtClean="0"/>
              <a:t>/night for experiments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3-10 Feb, 1 </a:t>
            </a:r>
            <a:r>
              <a:rPr lang="en-US" sz="1600" dirty="0"/>
              <a:t>week ramp-up with 8 </a:t>
            </a:r>
            <a:r>
              <a:rPr lang="en-US" sz="1600" dirty="0" err="1"/>
              <a:t>hrs</a:t>
            </a:r>
            <a:r>
              <a:rPr lang="en-US" sz="1600" dirty="0"/>
              <a:t>/night for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</a:t>
            </a:r>
            <a:r>
              <a:rPr lang="en-US" sz="1600" dirty="0"/>
              <a:t>Feb, </a:t>
            </a:r>
            <a:r>
              <a:rPr lang="en-US" sz="1600" dirty="0" smtClean="0"/>
              <a:t>with store # 16397,  begin </a:t>
            </a:r>
            <a:r>
              <a:rPr lang="en-US" sz="1600" i="1" dirty="0"/>
              <a:t>4</a:t>
            </a:r>
            <a:r>
              <a:rPr lang="en-US" sz="1600" i="1" dirty="0" smtClean="0"/>
              <a:t> </a:t>
            </a:r>
            <a:r>
              <a:rPr lang="en-US" sz="1600" i="1" dirty="0"/>
              <a:t>weeks </a:t>
            </a:r>
            <a:r>
              <a:rPr lang="en-US" sz="1600" i="1" dirty="0" err="1" smtClean="0"/>
              <a:t>pp</a:t>
            </a:r>
            <a:r>
              <a:rPr lang="en-US" sz="1600" i="1" dirty="0" smtClean="0"/>
              <a:t> physics </a:t>
            </a:r>
            <a:r>
              <a:rPr lang="en-US" sz="1600" dirty="0"/>
              <a:t>with further </a:t>
            </a:r>
            <a:r>
              <a:rPr lang="en-US" sz="1600" dirty="0" smtClean="0"/>
              <a:t>ramp-up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16 Feb, 24/7 stores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12 (Monday) </a:t>
            </a:r>
            <a:r>
              <a:rPr lang="en-US" sz="1600" dirty="0"/>
              <a:t>March, </a:t>
            </a:r>
            <a:r>
              <a:rPr lang="en-US" sz="1600" b="1" u="sng" dirty="0"/>
              <a:t>end </a:t>
            </a:r>
            <a:r>
              <a:rPr lang="en-US" sz="1600" b="1" u="sng" dirty="0" smtClean="0"/>
              <a:t>4.4 week </a:t>
            </a:r>
            <a:r>
              <a:rPr lang="en-US" sz="1600" b="1" u="sng" dirty="0" err="1" smtClean="0"/>
              <a:t>pp</a:t>
            </a:r>
            <a:r>
              <a:rPr lang="en-US" sz="1600" b="1" u="sng" dirty="0" smtClean="0"/>
              <a:t> physics √</a:t>
            </a:r>
            <a:r>
              <a:rPr lang="en-US" sz="1600" b="1" u="sng" dirty="0"/>
              <a:t>s = 200 </a:t>
            </a:r>
            <a:r>
              <a:rPr lang="en-US" sz="1600" b="1" u="sng" dirty="0" smtClean="0"/>
              <a:t>GeV</a:t>
            </a:r>
            <a:r>
              <a:rPr lang="en-US" sz="1600" dirty="0" smtClean="0"/>
              <a:t>, </a:t>
            </a:r>
            <a:r>
              <a:rPr lang="en-US" sz="1600" dirty="0"/>
              <a:t>begin ½ week setup for √s = </a:t>
            </a:r>
            <a:r>
              <a:rPr lang="en-US" sz="1600" dirty="0" smtClean="0"/>
              <a:t>510 </a:t>
            </a:r>
            <a:r>
              <a:rPr lang="en-US" sz="1600" dirty="0"/>
              <a:t>GeV </a:t>
            </a:r>
            <a:r>
              <a:rPr lang="en-US" sz="1600" dirty="0" err="1"/>
              <a:t>pp</a:t>
            </a:r>
            <a:r>
              <a:rPr lang="en-US" sz="1600" dirty="0"/>
              <a:t>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16 March, begin 5 </a:t>
            </a:r>
            <a:r>
              <a:rPr lang="en-US" sz="1600" dirty="0"/>
              <a:t>week </a:t>
            </a:r>
            <a:r>
              <a:rPr lang="en-US" sz="1600" dirty="0" err="1"/>
              <a:t>pp</a:t>
            </a:r>
            <a:r>
              <a:rPr lang="en-US" sz="1600" dirty="0"/>
              <a:t> </a:t>
            </a:r>
            <a:r>
              <a:rPr lang="en-US" sz="1600" dirty="0" smtClean="0"/>
              <a:t>physics (machine only) √</a:t>
            </a:r>
            <a:r>
              <a:rPr lang="en-US" sz="1600" dirty="0"/>
              <a:t>s = </a:t>
            </a:r>
            <a:r>
              <a:rPr lang="en-US" sz="1600" dirty="0" smtClean="0"/>
              <a:t>510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17/18 March, STAR/PHENIX physics start with longitudal polarization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April (Wednesday 1300), end physics begin </a:t>
            </a:r>
            <a:r>
              <a:rPr lang="en-US" sz="1600" dirty="0" err="1" smtClean="0"/>
              <a:t>pp</a:t>
            </a:r>
            <a:r>
              <a:rPr lang="en-US" sz="1600" dirty="0" smtClean="0"/>
              <a:t> beam development/APEX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19 April (Thursday, 0800), </a:t>
            </a:r>
            <a:r>
              <a:rPr lang="en-US" sz="1600" b="1" u="sng" dirty="0">
                <a:solidFill>
                  <a:srgbClr val="000000"/>
                </a:solidFill>
              </a:rPr>
              <a:t>end </a:t>
            </a:r>
            <a:r>
              <a:rPr lang="en-US" sz="1600" b="1" u="sng" dirty="0" smtClean="0">
                <a:solidFill>
                  <a:srgbClr val="000000"/>
                </a:solidFill>
              </a:rPr>
              <a:t>4.9 </a:t>
            </a:r>
            <a:r>
              <a:rPr lang="en-US" sz="1600" b="1" u="sng" dirty="0">
                <a:solidFill>
                  <a:srgbClr val="000000"/>
                </a:solidFill>
              </a:rPr>
              <a:t>week </a:t>
            </a:r>
            <a:r>
              <a:rPr lang="en-US" sz="1600" b="1" u="sng" dirty="0" err="1">
                <a:solidFill>
                  <a:srgbClr val="000000"/>
                </a:solidFill>
              </a:rPr>
              <a:t>pp</a:t>
            </a:r>
            <a:r>
              <a:rPr lang="en-US" sz="1600" b="1" u="sng" dirty="0">
                <a:solidFill>
                  <a:srgbClr val="000000"/>
                </a:solidFill>
              </a:rPr>
              <a:t> </a:t>
            </a:r>
            <a:r>
              <a:rPr lang="en-US" sz="1600" b="1" u="sng" dirty="0" smtClean="0">
                <a:solidFill>
                  <a:srgbClr val="000000"/>
                </a:solidFill>
              </a:rPr>
              <a:t>physics at </a:t>
            </a:r>
            <a:r>
              <a:rPr lang="en-US" sz="1600" b="1" u="sng" dirty="0">
                <a:solidFill>
                  <a:srgbClr val="000000"/>
                </a:solidFill>
              </a:rPr>
              <a:t>√s = </a:t>
            </a:r>
            <a:r>
              <a:rPr lang="en-US" sz="1600" b="1" u="sng" dirty="0" smtClean="0">
                <a:solidFill>
                  <a:srgbClr val="000000"/>
                </a:solidFill>
              </a:rPr>
              <a:t>510 GeV</a:t>
            </a:r>
            <a:endParaRPr lang="en-US" sz="1600" b="1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19 April (Thursday, store 16580), </a:t>
            </a:r>
            <a:r>
              <a:rPr lang="en-US" sz="1600" dirty="0">
                <a:solidFill>
                  <a:srgbClr val="000000"/>
                </a:solidFill>
              </a:rPr>
              <a:t>begin 1 week setup for </a:t>
            </a:r>
            <a:r>
              <a:rPr lang="en-US" sz="1600" dirty="0" smtClean="0">
                <a:solidFill>
                  <a:srgbClr val="000000"/>
                </a:solidFill>
              </a:rPr>
              <a:t>UU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22 April (evening) first </a:t>
            </a:r>
            <a:r>
              <a:rPr lang="en-US" sz="1600" dirty="0">
                <a:solidFill>
                  <a:srgbClr val="000000"/>
                </a:solidFill>
              </a:rPr>
              <a:t>overnight stores for </a:t>
            </a:r>
            <a:r>
              <a:rPr lang="en-US" sz="1600" dirty="0" smtClean="0">
                <a:solidFill>
                  <a:srgbClr val="000000"/>
                </a:solidFill>
              </a:rPr>
              <a:t>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25 April (Wednesday), </a:t>
            </a:r>
            <a:r>
              <a:rPr lang="en-US" sz="1600" dirty="0">
                <a:solidFill>
                  <a:srgbClr val="000000"/>
                </a:solidFill>
              </a:rPr>
              <a:t>begin </a:t>
            </a:r>
            <a:r>
              <a:rPr lang="en-US" sz="1600" i="1" dirty="0" smtClean="0">
                <a:solidFill>
                  <a:srgbClr val="000000"/>
                </a:solidFill>
              </a:rPr>
              <a:t>3 </a:t>
            </a:r>
            <a:r>
              <a:rPr lang="en-US" sz="1600" i="1" dirty="0">
                <a:solidFill>
                  <a:srgbClr val="000000"/>
                </a:solidFill>
              </a:rPr>
              <a:t>week </a:t>
            </a:r>
            <a:r>
              <a:rPr lang="en-US" sz="1600" i="1" dirty="0" smtClean="0">
                <a:solidFill>
                  <a:srgbClr val="000000"/>
                </a:solidFill>
              </a:rPr>
              <a:t>UU physics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15 May (Tuesday) </a:t>
            </a:r>
            <a:r>
              <a:rPr lang="en-US" sz="1600" b="1" u="sng" dirty="0">
                <a:solidFill>
                  <a:srgbClr val="000000"/>
                </a:solidFill>
              </a:rPr>
              <a:t>end 2.9 week UU physics √s = 193 GeV/n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/>
              <a:t>begin setup for √s = 200 GeV/n </a:t>
            </a:r>
            <a:r>
              <a:rPr lang="en-US" sz="1600" dirty="0" err="1" smtClean="0"/>
              <a:t>CuAu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18 May (Friday, store 16889) begin </a:t>
            </a:r>
            <a:r>
              <a:rPr lang="en-US" sz="1600" dirty="0" err="1">
                <a:solidFill>
                  <a:srgbClr val="000000"/>
                </a:solidFill>
              </a:rPr>
              <a:t>CuAu</a:t>
            </a:r>
            <a:r>
              <a:rPr lang="en-US" sz="1600" dirty="0">
                <a:solidFill>
                  <a:srgbClr val="000000"/>
                </a:solidFill>
              </a:rPr>
              <a:t> physics </a:t>
            </a:r>
            <a:r>
              <a:rPr lang="en-US" sz="1600" dirty="0" smtClean="0">
                <a:solidFill>
                  <a:srgbClr val="000000"/>
                </a:solidFill>
              </a:rPr>
              <a:t>run</a:t>
            </a:r>
            <a:endParaRPr lang="en-US" sz="1600" b="1" i="1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25 June (Monday, 08:00), </a:t>
            </a:r>
            <a:r>
              <a:rPr lang="en-US" sz="1600" b="1" u="sng" dirty="0" smtClean="0">
                <a:solidFill>
                  <a:srgbClr val="000000"/>
                </a:solidFill>
              </a:rPr>
              <a:t>end 5.5 week √s = 200 GeV/n 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CuAu</a:t>
            </a:r>
            <a:r>
              <a:rPr lang="en-US" sz="1600" b="1" u="sng" dirty="0" smtClean="0">
                <a:solidFill>
                  <a:srgbClr val="000000"/>
                </a:solidFill>
              </a:rPr>
              <a:t>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25 </a:t>
            </a:r>
            <a:r>
              <a:rPr lang="en-US" sz="1600" dirty="0">
                <a:solidFill>
                  <a:srgbClr val="000000"/>
                </a:solidFill>
              </a:rPr>
              <a:t>June, </a:t>
            </a:r>
            <a:r>
              <a:rPr lang="en-US" sz="1600" dirty="0" smtClean="0">
                <a:solidFill>
                  <a:srgbClr val="000000"/>
                </a:solidFill>
              </a:rPr>
              <a:t> begin √</a:t>
            </a:r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= </a:t>
            </a:r>
            <a:r>
              <a:rPr lang="en-US" sz="1600" dirty="0" smtClean="0">
                <a:solidFill>
                  <a:srgbClr val="000000"/>
                </a:solidFill>
              </a:rPr>
              <a:t>5 GeV/n </a:t>
            </a:r>
            <a:r>
              <a:rPr lang="en-US" sz="1600" dirty="0" err="1" smtClean="0">
                <a:solidFill>
                  <a:srgbClr val="000000"/>
                </a:solidFill>
              </a:rPr>
              <a:t>AuAu</a:t>
            </a:r>
            <a:r>
              <a:rPr lang="en-US" sz="1600" dirty="0" smtClean="0">
                <a:solidFill>
                  <a:srgbClr val="000000"/>
                </a:solidFill>
              </a:rPr>
              <a:t> development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27 June (Wednesday, 12:00 </a:t>
            </a:r>
            <a:r>
              <a:rPr lang="en-US" sz="1600" dirty="0" smtClean="0"/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begin </a:t>
            </a:r>
            <a:r>
              <a:rPr lang="en-US" sz="1600" dirty="0" err="1" smtClean="0">
                <a:solidFill>
                  <a:srgbClr val="000000"/>
                </a:solidFill>
              </a:rPr>
              <a:t>cryo</a:t>
            </a:r>
            <a:r>
              <a:rPr lang="en-US" sz="1600" dirty="0" smtClean="0">
                <a:solidFill>
                  <a:srgbClr val="000000"/>
                </a:solidFill>
              </a:rPr>
              <a:t> warm-up</a:t>
            </a:r>
            <a:endParaRPr 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30 </a:t>
            </a:r>
            <a:r>
              <a:rPr lang="en-US" sz="1600" dirty="0">
                <a:solidFill>
                  <a:srgbClr val="000000"/>
                </a:solidFill>
              </a:rPr>
              <a:t>June, </a:t>
            </a:r>
            <a:r>
              <a:rPr lang="en-US" sz="1600" dirty="0" err="1">
                <a:solidFill>
                  <a:srgbClr val="000000"/>
                </a:solidFill>
              </a:rPr>
              <a:t>cryo</a:t>
            </a:r>
            <a:r>
              <a:rPr lang="en-US" sz="1600" dirty="0">
                <a:solidFill>
                  <a:srgbClr val="000000"/>
                </a:solidFill>
              </a:rPr>
              <a:t> warm-up complete (</a:t>
            </a:r>
            <a:r>
              <a:rPr lang="en-US" sz="1600" dirty="0" smtClean="0">
                <a:solidFill>
                  <a:srgbClr val="000000"/>
                </a:solidFill>
              </a:rPr>
              <a:t>23.6 </a:t>
            </a:r>
            <a:r>
              <a:rPr lang="en-US" sz="1600" dirty="0" err="1">
                <a:solidFill>
                  <a:srgbClr val="000000"/>
                </a:solidFill>
              </a:rPr>
              <a:t>cryo</a:t>
            </a:r>
            <a:r>
              <a:rPr lang="en-US" sz="1600" dirty="0">
                <a:solidFill>
                  <a:srgbClr val="000000"/>
                </a:solidFill>
              </a:rPr>
              <a:t>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1675" y="6346388"/>
            <a:ext cx="31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Total Physics Weeks = 17.7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745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8686800" cy="64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306" y="82034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last vernier scan – note emittance issue with the PHENIX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3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63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56662"/>
            <a:ext cx="490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jet target weighted average    =  50.3% ± 0.5%</a:t>
            </a:r>
          </a:p>
          <a:p>
            <a:r>
              <a:rPr lang="en-US" dirty="0" smtClean="0"/>
              <a:t>Yellow jet target weighted average =  53.4% ± 0.5%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2209800"/>
            <a:ext cx="30480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987330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And Yellow beam at injection jet target Run 12 result = 63.0 ±  4.4%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88014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3665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67283"/>
            <a:ext cx="28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53.4 ± 0.5%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50.3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8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"/>
            <a:ext cx="82423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4875"/>
            <a:ext cx="82423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7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6850"/>
            <a:ext cx="82423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09950"/>
            <a:ext cx="82423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4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6138" cy="390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077284"/>
            <a:ext cx="6967537" cy="37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5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846138"/>
            <a:ext cx="76454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" y="6010275"/>
            <a:ext cx="8458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Blue Jet weighted average </a:t>
            </a:r>
            <a:r>
              <a:rPr lang="en-US" sz="1400" dirty="0" smtClean="0"/>
              <a:t>   = 61.2% </a:t>
            </a:r>
            <a:r>
              <a:rPr lang="en-US" sz="1400" dirty="0"/>
              <a:t>± </a:t>
            </a:r>
            <a:r>
              <a:rPr lang="en-US" sz="1400" dirty="0" smtClean="0"/>
              <a:t>0.5%;	source blue average    = 77.5% </a:t>
            </a:r>
            <a:r>
              <a:rPr lang="en-US" sz="14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400" b="1" u="sng" dirty="0" smtClean="0">
                <a:solidFill>
                  <a:srgbClr val="C00000"/>
                </a:solidFill>
                <a:sym typeface="Wingdings" pitchFamily="2" charset="2"/>
              </a:rPr>
              <a:t>20% lost</a:t>
            </a:r>
            <a:endParaRPr lang="en-US" sz="1400" b="1" u="sng" dirty="0">
              <a:solidFill>
                <a:srgbClr val="C00000"/>
              </a:solidFill>
            </a:endParaRPr>
          </a:p>
          <a:p>
            <a:pPr eaLnBrk="1" hangingPunct="1"/>
            <a:r>
              <a:rPr lang="en-US" sz="1400" dirty="0"/>
              <a:t>Yellow Jet weighted average = </a:t>
            </a:r>
            <a:r>
              <a:rPr lang="en-US" sz="1400" dirty="0" smtClean="0"/>
              <a:t>55.8% </a:t>
            </a:r>
            <a:r>
              <a:rPr lang="en-US" sz="1400" dirty="0"/>
              <a:t>± </a:t>
            </a:r>
            <a:r>
              <a:rPr lang="en-US" sz="1400" dirty="0" smtClean="0"/>
              <a:t>0.5%;	source yellow average = 77.4% </a:t>
            </a:r>
            <a:r>
              <a:rPr lang="en-US" sz="14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400" b="1" u="sng" dirty="0" smtClean="0">
                <a:solidFill>
                  <a:srgbClr val="C00000"/>
                </a:solidFill>
                <a:sym typeface="Wingdings" pitchFamily="2" charset="2"/>
              </a:rPr>
              <a:t>28% lost</a:t>
            </a:r>
            <a:endParaRPr lang="en-US" sz="1400" b="1" u="sng" dirty="0">
              <a:solidFill>
                <a:srgbClr val="C00000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96200" y="2971800"/>
            <a:ext cx="762000" cy="201168"/>
          </a:xfrm>
          <a:prstGeom prst="rect">
            <a:avLst/>
          </a:prstGeom>
          <a:gradFill flip="none" rotWithShape="1">
            <a:gsLst>
              <a:gs pos="42000">
                <a:srgbClr val="C00000"/>
              </a:gs>
              <a:gs pos="65000">
                <a:srgbClr val="9CB86E"/>
              </a:gs>
              <a:gs pos="100000">
                <a:srgbClr val="156B13"/>
              </a:gs>
            </a:gsLst>
            <a:lin ang="16200000" scaled="0"/>
            <a:tileRect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4085" y="4495800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&amp; PHENIX Polarization Goals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2" idx="2"/>
          </p:cNvCxnSpPr>
          <p:nvPr/>
        </p:nvCxnSpPr>
        <p:spPr>
          <a:xfrm flipH="1" flipV="1">
            <a:off x="8077200" y="3172968"/>
            <a:ext cx="609600" cy="1322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5105400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polarization is larger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657600" y="4865132"/>
            <a:ext cx="5334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10000" y="5105400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8575"/>
            <a:ext cx="53165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206751"/>
            <a:ext cx="53276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438400" y="932688"/>
            <a:ext cx="41910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10200" y="563356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(max projection)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80175" y="3962400"/>
            <a:ext cx="301625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924300"/>
            <a:ext cx="301625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0184" y="25146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stores, 16475 and 16534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82375" y="2883932"/>
            <a:ext cx="404225" cy="1040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86600" y="2883932"/>
            <a:ext cx="455612" cy="1040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76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224213"/>
            <a:ext cx="53276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480175" y="4572000"/>
            <a:ext cx="225425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67600" y="4724400"/>
            <a:ext cx="225425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5384" y="1066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stores, 16475 and 16534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6682375" y="1436132"/>
            <a:ext cx="404225" cy="3135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80312" y="1436132"/>
            <a:ext cx="496888" cy="32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44900" y="2305050"/>
            <a:ext cx="225425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68574" y="2228850"/>
            <a:ext cx="225425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93999" y="1436132"/>
            <a:ext cx="4140201" cy="792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962400" y="1436132"/>
            <a:ext cx="4114800" cy="945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3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36650"/>
            <a:ext cx="70358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1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55700"/>
            <a:ext cx="70786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58595" y="304800"/>
            <a:ext cx="562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 Goal = 2.4 nb</a:t>
            </a:r>
            <a:r>
              <a:rPr lang="en-US" baseline="30000" dirty="0" smtClean="0"/>
              <a:t>-1</a:t>
            </a:r>
            <a:r>
              <a:rPr lang="en-US" dirty="0" smtClean="0"/>
              <a:t> sampled, ~11 delivered</a:t>
            </a:r>
          </a:p>
          <a:p>
            <a:r>
              <a:rPr lang="en-US" dirty="0" smtClean="0"/>
              <a:t>STAR Goal = ~5 nb</a:t>
            </a:r>
            <a:r>
              <a:rPr lang="en-US" baseline="30000" dirty="0" smtClean="0"/>
              <a:t>-1</a:t>
            </a:r>
            <a:r>
              <a:rPr lang="en-US" dirty="0" smtClean="0"/>
              <a:t> sampled, ~8 </a:t>
            </a:r>
            <a:r>
              <a:rPr lang="en-US" dirty="0"/>
              <a:t>nb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delivered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02866" y="3048000"/>
            <a:ext cx="82094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54259" y="2053367"/>
            <a:ext cx="0" cy="133197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8389" y="174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Goals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02867" y="2362200"/>
            <a:ext cx="82094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3813" y="21172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3333FF"/>
                </a:solidFill>
              </a:rPr>
              <a:t>PHENIX</a:t>
            </a:r>
            <a:endParaRPr lang="en-US" u="sng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0538" y="2798111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STAR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62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09638"/>
            <a:ext cx="80962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914400" y="5934075"/>
            <a:ext cx="533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Blue Jet weighted average = 55.4 ± 0.5</a:t>
            </a:r>
          </a:p>
          <a:p>
            <a:pPr eaLnBrk="1" hangingPunct="1"/>
            <a:r>
              <a:rPr lang="en-US"/>
              <a:t>Yellow Jet weighted average = 54.9 ± 0.5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55700"/>
            <a:ext cx="70786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2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final store 17027, 25 June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" y="6081247"/>
            <a:ext cx="8071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www.rhichome.bnl.gov/AGS/Operations/Run12/Run12_Lumi_100Cu_100Au.xlsx</a:t>
            </a:r>
            <a:r>
              <a:rPr lang="en-US" sz="1600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212850"/>
            <a:ext cx="696912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212850"/>
            <a:ext cx="696912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6096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final store 17027, 25 June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6096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final store 17027, 25 June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939800"/>
            <a:ext cx="696277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2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935037"/>
            <a:ext cx="691991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553200" y="2999232"/>
            <a:ext cx="12192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39000" y="2757487"/>
            <a:ext cx="0" cy="7334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10664" y="3962400"/>
            <a:ext cx="24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&amp; PHENIX Goal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315200" y="3124199"/>
            <a:ext cx="1143002" cy="838203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3163"/>
            <a:ext cx="70786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43468"/>
            <a:ext cx="32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Thru final store, 16735, 18 Apr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43750" y="3291840"/>
            <a:ext cx="12954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7600" y="2340864"/>
            <a:ext cx="12954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48691" y="234086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9078" y="3244334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2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175334</TotalTime>
  <Words>553</Words>
  <Application>Microsoft Office PowerPoint</Application>
  <PresentationFormat>On-screen Show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Run 12 Plan based on 20 weeks cryo operation 23 week schedule based on 4/10/12 Vigdor guidance, 6 June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pile</cp:lastModifiedBy>
  <cp:revision>641</cp:revision>
  <cp:lastPrinted>2012-07-17T13:32:26Z</cp:lastPrinted>
  <dcterms:created xsi:type="dcterms:W3CDTF">2012-04-17T17:11:00Z</dcterms:created>
  <dcterms:modified xsi:type="dcterms:W3CDTF">2014-12-22T19:43:20Z</dcterms:modified>
</cp:coreProperties>
</file>