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567" r:id="rId2"/>
    <p:sldId id="607" r:id="rId3"/>
    <p:sldId id="596" r:id="rId4"/>
    <p:sldId id="602" r:id="rId5"/>
    <p:sldId id="603" r:id="rId6"/>
    <p:sldId id="608" r:id="rId7"/>
    <p:sldId id="604" r:id="rId8"/>
    <p:sldId id="605" r:id="rId9"/>
    <p:sldId id="606" r:id="rId10"/>
    <p:sldId id="601" r:id="rId1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66"/>
    <a:srgbClr val="FFFF00"/>
    <a:srgbClr val="FF8000"/>
    <a:srgbClr val="66CCFF"/>
    <a:srgbClr val="0000FF"/>
    <a:srgbClr val="CCFF66"/>
    <a:srgbClr val="00FF00"/>
    <a:srgbClr val="FFFF66"/>
    <a:srgbClr val="FF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78" autoAdjust="0"/>
    <p:restoredTop sz="98178" autoAdjust="0"/>
  </p:normalViewPr>
  <p:slideViewPr>
    <p:cSldViewPr snapToGrid="0">
      <p:cViewPr>
        <p:scale>
          <a:sx n="120" d="100"/>
          <a:sy n="120" d="100"/>
        </p:scale>
        <p:origin x="-96" y="-80"/>
      </p:cViewPr>
      <p:guideLst>
        <p:guide orient="horz" pos="248"/>
        <p:guide pos="38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-254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wmf"/><Relationship Id="rId3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46B7F-8DA1-7B48-A56A-4FDC9BE8D490}" type="datetimeFigureOut">
              <a:rPr lang="en-US" smtClean="0"/>
              <a:pPr/>
              <a:t>3/12/13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3A5D9-9C7B-7E44-BC71-9BB7B7E41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54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fld id="{1BA35DD8-EC9B-BA4D-8381-9F34597E663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484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NLppt_BG_Title_NewDOElogo_OffSci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-112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EEB45-469B-C445-A2A6-597CC1D4F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98A5D4-C106-3B44-833F-F6948D88D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06856E-079A-7243-9D3B-2823E9335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2DFF1-6A7E-5841-980E-96BA78821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278B1-1B8B-1E49-8C17-9FA8E63349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6AF53-9C22-8E40-908A-50D959F8C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REVBG_Slide4_Blue"/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324600"/>
            <a:ext cx="167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24600"/>
            <a:ext cx="2971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2013/03/13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32460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00FF"/>
                </a:solidFill>
                <a:latin typeface="Comic Sans MS"/>
                <a:cs typeface="Comic Sans MS"/>
              </a:defRPr>
            </a:lvl1pPr>
          </a:lstStyle>
          <a:p>
            <a:fld id="{646CCB68-4FAD-1042-A2AE-74D95A5F5F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hf hdr="0"/>
  <p:txStyles>
    <p:titleStyle>
      <a:lvl1pPr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 i="1" cap="all" spc="0">
          <a:ln w="0"/>
          <a:solidFill>
            <a:srgbClr val="0000FF"/>
          </a:solidFill>
          <a:effectLst>
            <a:reflection blurRad="12700" stA="50000" endPos="50000" dist="5000" dir="5400000" sy="-100000" rotWithShape="0"/>
          </a:effectLst>
          <a:latin typeface="Comic Sans MS Bold"/>
          <a:ea typeface="+mj-ea"/>
          <a:cs typeface="Comic Sans MS Bold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q"/>
        <a:defRPr sz="2200" b="1" i="0">
          <a:solidFill>
            <a:schemeClr val="tx1"/>
          </a:solidFill>
          <a:latin typeface="Comic Sans MS Bold"/>
          <a:ea typeface="+mn-ea"/>
          <a:cs typeface="Comic Sans MS Bol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Ø"/>
        <a:defRPr sz="2000" b="1" i="0">
          <a:solidFill>
            <a:schemeClr val="tx1"/>
          </a:solidFill>
          <a:latin typeface="Comic Sans MS Bold"/>
          <a:ea typeface="+mn-ea"/>
          <a:cs typeface="Comic Sans MS Bold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10000"/>
        <a:buFont typeface="Courier New"/>
        <a:buChar char="o"/>
        <a:defRPr b="1" i="0">
          <a:solidFill>
            <a:schemeClr val="tx1"/>
          </a:solidFill>
          <a:latin typeface="Comic Sans MS Bold"/>
          <a:ea typeface="+mn-ea"/>
          <a:cs typeface="Comic Sans MS Bold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ü"/>
        <a:defRPr sz="1600" b="1" i="0">
          <a:solidFill>
            <a:schemeClr val="tx1"/>
          </a:solidFill>
          <a:latin typeface="Comic Sans MS Bold"/>
          <a:ea typeface="+mn-ea"/>
          <a:cs typeface="Comic Sans MS Bold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Char char="-"/>
        <a:defRPr sz="1400" b="1" i="0">
          <a:solidFill>
            <a:schemeClr val="tx1"/>
          </a:solidFill>
          <a:latin typeface="Comic Sans MS Bold"/>
          <a:ea typeface="+mn-ea"/>
          <a:cs typeface="Comic Sans MS Bold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11.wmf"/><Relationship Id="rId9" Type="http://schemas.openxmlformats.org/officeDocument/2006/relationships/image" Target="../media/image12.png"/><Relationship Id="rId10" Type="http://schemas.openxmlformats.org/officeDocument/2006/relationships/image" Target="../media/image1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42300" cy="15875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A summary on </a:t>
            </a:r>
            <a:r>
              <a:rPr lang="en-US" sz="2400" dirty="0" err="1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Polarisation</a:t>
            </a:r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in Run-13</a:t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400" dirty="0" smtClean="0"/>
              <a:t>for 255 </a:t>
            </a:r>
            <a:r>
              <a:rPr lang="en-US" sz="2400" dirty="0" err="1" smtClean="0"/>
              <a:t>geV</a:t>
            </a:r>
            <a:endParaRPr lang="en-US" sz="240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2489200" y="2222500"/>
            <a:ext cx="6172200" cy="9906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cap="all" dirty="0" smtClean="0">
                <a:ln w="0"/>
                <a:solidFill>
                  <a:srgbClr val="FFFFFF"/>
                </a:solidFill>
                <a:effectLst>
                  <a:reflection blurRad="12700" stA="50000" endPos="50000" dist="5000" dir="5400000" sy="-100000" rotWithShape="0"/>
                </a:effectLst>
              </a:rPr>
              <a:t>E.C. Aschenauer</a:t>
            </a:r>
          </a:p>
          <a:p>
            <a:r>
              <a:rPr lang="en-US" cap="all" dirty="0" smtClean="0">
                <a:ln w="0"/>
                <a:solidFill>
                  <a:srgbClr val="FFFFFF"/>
                </a:solidFill>
                <a:effectLst>
                  <a:reflection blurRad="12700" stA="50000" endPos="50000" dist="5000" dir="5400000" sy="-100000" rotWithShape="0"/>
                </a:effectLst>
              </a:rPr>
              <a:t>presenting the work done </a:t>
            </a:r>
            <a:endParaRPr lang="en-US" cap="all" dirty="0">
              <a:ln w="0"/>
              <a:solidFill>
                <a:srgbClr val="FFFFFF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n-US" cap="all" dirty="0" smtClean="0">
                <a:ln w="0"/>
                <a:solidFill>
                  <a:srgbClr val="FFFFFF"/>
                </a:solidFill>
                <a:effectLst>
                  <a:reflection blurRad="12700" stA="50000" endPos="50000" dist="5000" dir="5400000" sy="-100000" rotWithShape="0"/>
                </a:effectLst>
              </a:rPr>
              <a:t>By Bill, DIMA and OLEG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Worries Target Death Rate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814917"/>
          </a:xfrm>
        </p:spPr>
        <p:txBody>
          <a:bodyPr/>
          <a:lstStyle/>
          <a:p>
            <a:r>
              <a:rPr lang="en-US" dirty="0" smtClean="0"/>
              <a:t>Use factor 2 thicker targets compared to 2012</a:t>
            </a:r>
          </a:p>
          <a:p>
            <a:pPr lvl="1"/>
            <a:r>
              <a:rPr lang="en-US" dirty="0" smtClean="0"/>
              <a:t>but still high death rate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7332" y="1873239"/>
            <a:ext cx="5346235" cy="4524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/>
              <a:t> </a:t>
            </a:r>
            <a:r>
              <a:rPr lang="hu-HU" sz="1200" dirty="0" smtClean="0"/>
              <a:t>           Fill </a:t>
            </a:r>
            <a:r>
              <a:rPr lang="hu-HU" sz="1200" dirty="0"/>
              <a:t>   Date   Time   Energy    B1  </a:t>
            </a:r>
            <a:r>
              <a:rPr lang="hu-HU" sz="1200" dirty="0" smtClean="0"/>
              <a:t> B2 </a:t>
            </a:r>
            <a:r>
              <a:rPr lang="hu-HU" sz="1200" dirty="0"/>
              <a:t> Y1  Y2 </a:t>
            </a:r>
          </a:p>
          <a:p>
            <a:r>
              <a:rPr lang="hu-HU" sz="1200" dirty="0"/>
              <a:t>           -----------------------------------------------</a:t>
            </a:r>
          </a:p>
          <a:p>
            <a:r>
              <a:rPr lang="hu-HU" sz="1200" dirty="0"/>
              <a:t>           17208   03/11  18:43  27      </a:t>
            </a:r>
            <a:r>
              <a:rPr lang="hu-HU" sz="1200" dirty="0" smtClean="0"/>
              <a:t> H5</a:t>
            </a:r>
            <a:endParaRPr lang="hu-HU" sz="1200" dirty="0"/>
          </a:p>
          <a:p>
            <a:r>
              <a:rPr lang="hu-HU" sz="1200" dirty="0"/>
              <a:t>           17208   03/11  18:47  27      </a:t>
            </a:r>
            <a:r>
              <a:rPr lang="hu-HU" sz="1200" dirty="0" smtClean="0"/>
              <a:t> H2</a:t>
            </a:r>
            <a:endParaRPr lang="hu-HU" sz="1200" dirty="0"/>
          </a:p>
          <a:p>
            <a:r>
              <a:rPr lang="hu-HU" sz="1200" dirty="0"/>
              <a:t>           17208   03/11  18:47  27      </a:t>
            </a:r>
            <a:r>
              <a:rPr lang="hu-HU" sz="1200" dirty="0" smtClean="0"/>
              <a:t> H4</a:t>
            </a:r>
            <a:endParaRPr lang="hu-HU" sz="1200" dirty="0"/>
          </a:p>
          <a:p>
            <a:r>
              <a:rPr lang="hu-HU" sz="1200" dirty="0"/>
              <a:t>           17205   03/11  6:39   255                   </a:t>
            </a:r>
            <a:r>
              <a:rPr lang="hu-HU" sz="1200" dirty="0" smtClean="0"/>
              <a:t> V5</a:t>
            </a:r>
            <a:endParaRPr lang="hu-HU" sz="1200" dirty="0"/>
          </a:p>
          <a:p>
            <a:r>
              <a:rPr lang="hu-HU" sz="1200" dirty="0"/>
              <a:t>           </a:t>
            </a:r>
            <a:r>
              <a:rPr lang="hu-HU" sz="1200" dirty="0">
                <a:solidFill>
                  <a:srgbClr val="FF00FF"/>
                </a:solidFill>
              </a:rPr>
              <a:t>17203   03/11  21:59  255     </a:t>
            </a:r>
            <a:r>
              <a:rPr lang="hu-HU" sz="1200" dirty="0" smtClean="0">
                <a:solidFill>
                  <a:srgbClr val="FF00FF"/>
                </a:solidFill>
              </a:rPr>
              <a:t> H1 </a:t>
            </a:r>
            <a:r>
              <a:rPr lang="hu-HU" sz="1200" dirty="0">
                <a:solidFill>
                  <a:srgbClr val="FF00FF"/>
                </a:solidFill>
              </a:rPr>
              <a:t>  </a:t>
            </a:r>
            <a:r>
              <a:rPr lang="hu-HU" sz="1200" dirty="0" smtClean="0">
                <a:solidFill>
                  <a:srgbClr val="FF00FF"/>
                </a:solidFill>
              </a:rPr>
              <a:t>  </a:t>
            </a:r>
            <a:r>
              <a:rPr lang="hu-HU" sz="1200" dirty="0">
                <a:solidFill>
                  <a:srgbClr val="FF00FF"/>
                </a:solidFill>
              </a:rPr>
              <a:t> </a:t>
            </a:r>
            <a:r>
              <a:rPr lang="hu-HU" sz="1200" dirty="0" smtClean="0">
                <a:solidFill>
                  <a:srgbClr val="FF00FF"/>
                </a:solidFill>
              </a:rPr>
              <a:t>H3 </a:t>
            </a:r>
            <a:r>
              <a:rPr lang="hu-HU" sz="1200" dirty="0">
                <a:solidFill>
                  <a:srgbClr val="FF00FF"/>
                </a:solidFill>
              </a:rPr>
              <a:t> V3</a:t>
            </a:r>
          </a:p>
          <a:p>
            <a:r>
              <a:rPr lang="hu-HU" sz="1200" dirty="0"/>
              <a:t>           17114   02/26  16:31  27      </a:t>
            </a:r>
            <a:r>
              <a:rPr lang="hu-HU" sz="1200" dirty="0" smtClean="0"/>
              <a:t> H6</a:t>
            </a:r>
            <a:endParaRPr lang="hu-HU" sz="1200" dirty="0"/>
          </a:p>
          <a:p>
            <a:endParaRPr lang="hu-HU" sz="1200" dirty="0"/>
          </a:p>
          <a:p>
            <a:r>
              <a:rPr lang="hu-HU" sz="1200" dirty="0"/>
              <a:t>           17172   03/05  18:43  255           V5</a:t>
            </a:r>
          </a:p>
          <a:p>
            <a:endParaRPr lang="hu-HU" sz="1200" dirty="0"/>
          </a:p>
          <a:p>
            <a:r>
              <a:rPr lang="hu-HU" sz="1200" dirty="0"/>
              <a:t>           </a:t>
            </a:r>
            <a:r>
              <a:rPr lang="hu-HU" sz="1200" dirty="0">
                <a:solidFill>
                  <a:srgbClr val="FF00FF"/>
                </a:solidFill>
              </a:rPr>
              <a:t>17169   03/05   4:20  255           </a:t>
            </a:r>
            <a:r>
              <a:rPr lang="hu-HU" sz="1200" dirty="0" smtClean="0">
                <a:solidFill>
                  <a:srgbClr val="FF00FF"/>
                </a:solidFill>
              </a:rPr>
              <a:t>V3</a:t>
            </a:r>
            <a:r>
              <a:rPr lang="hu-HU" sz="1200" dirty="0">
                <a:solidFill>
                  <a:srgbClr val="FF00FF"/>
                </a:solidFill>
              </a:rPr>
              <a:t> H1</a:t>
            </a:r>
          </a:p>
          <a:p>
            <a:r>
              <a:rPr lang="hu-HU" sz="1200" dirty="0"/>
              <a:t>           </a:t>
            </a:r>
          </a:p>
          <a:p>
            <a:r>
              <a:rPr lang="hu-HU" sz="1200" dirty="0"/>
              <a:t>           17134   03/01  23:33  255           V1</a:t>
            </a:r>
          </a:p>
          <a:p>
            <a:r>
              <a:rPr lang="hu-HU" sz="1200" dirty="0"/>
              <a:t>           17121   02/27  18:55  27                    V1</a:t>
            </a:r>
          </a:p>
          <a:p>
            <a:r>
              <a:rPr lang="hu-HU" sz="1200" dirty="0"/>
              <a:t>           17209   03/12  05:08  255               </a:t>
            </a:r>
            <a:r>
              <a:rPr lang="hu-HU" sz="1200" dirty="0" smtClean="0"/>
              <a:t>      </a:t>
            </a:r>
            <a:r>
              <a:rPr lang="hu-HU" sz="1200" dirty="0"/>
              <a:t>V4</a:t>
            </a:r>
          </a:p>
          <a:p>
            <a:endParaRPr lang="hu-HU" sz="1200" dirty="0"/>
          </a:p>
          <a:p>
            <a:endParaRPr lang="hu-HU" sz="1200" dirty="0"/>
          </a:p>
          <a:p>
            <a:r>
              <a:rPr lang="hu-HU" sz="1200" dirty="0"/>
              <a:t>           Remaining Targets:</a:t>
            </a:r>
          </a:p>
          <a:p>
            <a:r>
              <a:rPr lang="hu-HU" sz="1200" dirty="0"/>
              <a:t>           ==================</a:t>
            </a:r>
          </a:p>
          <a:p>
            <a:r>
              <a:rPr lang="hu-HU" sz="1200" dirty="0"/>
              <a:t>           B1: 0 horizontal and 6 vertical</a:t>
            </a:r>
          </a:p>
          <a:p>
            <a:r>
              <a:rPr lang="hu-HU" sz="1200" dirty="0"/>
              <a:t>           B2: 6 horizontal and 0 vertical</a:t>
            </a:r>
          </a:p>
          <a:p>
            <a:r>
              <a:rPr lang="hu-HU" sz="1200" dirty="0"/>
              <a:t>           Y1: 4 horizontal and 6 vertical</a:t>
            </a:r>
          </a:p>
          <a:p>
            <a:r>
              <a:rPr lang="hu-HU" sz="1200" dirty="0"/>
              <a:t>           Y2: 6 horizontal and 2 vertical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 rot="21000000">
            <a:off x="359839" y="3598326"/>
            <a:ext cx="640519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txBody>
          <a:bodyPr wrap="none" rtlCol="0">
            <a:spAutoFit/>
          </a:bodyPr>
          <a:lstStyle/>
          <a:p>
            <a:r>
              <a:rPr lang="en-US" dirty="0" smtClean="0"/>
              <a:t>Will have to replace targets at one of the next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1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H-Jet Results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 descr="Yellow_blue_pol_v_fill_run12_255GeV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871"/>
            <a:ext cx="758190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11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H-Jet Results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87426" y="2277532"/>
            <a:ext cx="304442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polarisation</a:t>
            </a:r>
            <a:r>
              <a:rPr lang="en-US" dirty="0" smtClean="0"/>
              <a:t> for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Blue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CC66"/>
                </a:solidFill>
              </a:rPr>
              <a:t>Yellow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00FF"/>
                </a:solidFill>
              </a:rPr>
              <a:t>t</a:t>
            </a:r>
            <a:r>
              <a:rPr lang="en-US" baseline="-25000" dirty="0" smtClean="0">
                <a:solidFill>
                  <a:srgbClr val="FF00FF"/>
                </a:solidFill>
              </a:rPr>
              <a:t>o</a:t>
            </a:r>
            <a:r>
              <a:rPr lang="en-US" dirty="0" smtClean="0">
                <a:solidFill>
                  <a:srgbClr val="FF00FF"/>
                </a:solidFill>
              </a:rPr>
              <a:t>-calibration underway</a:t>
            </a:r>
          </a:p>
          <a:p>
            <a:r>
              <a:rPr lang="en-US" dirty="0" smtClean="0"/>
              <a:t>minimal impact on </a:t>
            </a:r>
          </a:p>
          <a:p>
            <a:r>
              <a:rPr lang="en-US" dirty="0" smtClean="0"/>
              <a:t>polarization,</a:t>
            </a:r>
          </a:p>
          <a:p>
            <a:r>
              <a:rPr lang="en-US" dirty="0" smtClean="0"/>
              <a:t>makes A</a:t>
            </a:r>
            <a:r>
              <a:rPr lang="en-US" baseline="-25000" dirty="0" smtClean="0"/>
              <a:t>N </a:t>
            </a:r>
            <a:r>
              <a:rPr lang="en-US" dirty="0" smtClean="0"/>
              <a:t>more stable</a:t>
            </a:r>
          </a:p>
          <a:p>
            <a:endParaRPr lang="en-US" dirty="0"/>
          </a:p>
          <a:p>
            <a:pPr marL="285750" indent="-285750">
              <a:buFont typeface="Wingdings" charset="0"/>
              <a:buChar char="à"/>
            </a:pPr>
            <a:r>
              <a:rPr lang="en-US" dirty="0" smtClean="0">
                <a:sym typeface="Wingdings"/>
              </a:rPr>
              <a:t>should be done by </a:t>
            </a:r>
          </a:p>
          <a:p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tomorrow</a:t>
            </a:r>
          </a:p>
          <a:p>
            <a:r>
              <a:rPr lang="en-US" dirty="0" smtClean="0">
                <a:sym typeface="Wingdings"/>
              </a:rPr>
              <a:t> next step calibrate </a:t>
            </a:r>
            <a:r>
              <a:rPr lang="en-US" dirty="0" err="1" smtClean="0">
                <a:sym typeface="Wingdings"/>
              </a:rPr>
              <a:t>pC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 descr="hjet_run13.An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1583"/>
            <a:ext cx="6065520" cy="588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34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/>
              <a:t>p</a:t>
            </a:r>
            <a:r>
              <a:rPr lang="en-US" dirty="0" err="1" smtClean="0"/>
              <a:t>C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497420"/>
            <a:ext cx="77515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FF"/>
                </a:solidFill>
              </a:rPr>
              <a:t>Caveat: </a:t>
            </a:r>
            <a:r>
              <a:rPr lang="en-US" sz="1600" dirty="0" smtClean="0"/>
              <a:t>not yet normalized to jet – simple reason need statistics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FF00FF"/>
                </a:solidFill>
              </a:rPr>
              <a:t>Note: </a:t>
            </a:r>
          </a:p>
          <a:p>
            <a:r>
              <a:rPr lang="en-US" sz="1600" dirty="0" smtClean="0"/>
              <a:t>measured analyzing power for injection, 100GeV and 255 </a:t>
            </a:r>
            <a:r>
              <a:rPr lang="en-US" sz="1600" dirty="0" err="1" smtClean="0"/>
              <a:t>GeV</a:t>
            </a:r>
            <a:r>
              <a:rPr lang="en-US" sz="1600" dirty="0" smtClean="0"/>
              <a:t> in run 11/12</a:t>
            </a:r>
          </a:p>
          <a:p>
            <a:r>
              <a:rPr lang="en-US" sz="1600" dirty="0" smtClean="0"/>
              <a:t>have not seen an energy dependence of </a:t>
            </a:r>
            <a:r>
              <a:rPr lang="en-US" sz="1600" dirty="0" err="1" smtClean="0"/>
              <a:t>pC</a:t>
            </a:r>
            <a:r>
              <a:rPr lang="en-US" sz="1600" dirty="0" smtClean="0"/>
              <a:t>/H-jet normalization</a:t>
            </a:r>
          </a:p>
          <a:p>
            <a:r>
              <a:rPr lang="en-US" sz="1600" dirty="0" smtClean="0">
                <a:sym typeface="Wingdings"/>
              </a:rPr>
              <a:t> can use the same normalization factor for flat top and injection</a:t>
            </a:r>
          </a:p>
          <a:p>
            <a:pPr marL="285750" indent="-285750">
              <a:buFont typeface="Wingdings" charset="0"/>
              <a:buChar char="à"/>
            </a:pPr>
            <a:r>
              <a:rPr lang="en-US" sz="1600" dirty="0" smtClean="0">
                <a:sym typeface="Wingdings"/>
              </a:rPr>
              <a:t>so injection measurements will be pretty accurate</a:t>
            </a:r>
          </a:p>
          <a:p>
            <a:pPr marL="285750" indent="-285750">
              <a:buFont typeface="Wingdings" charset="0"/>
              <a:buChar char="à"/>
            </a:pPr>
            <a:endParaRPr lang="en-US" sz="1600" dirty="0">
              <a:sym typeface="Wingdings"/>
            </a:endParaRPr>
          </a:p>
          <a:p>
            <a:pPr marL="285750" indent="-285750">
              <a:buFont typeface="Wingdings" charset="0"/>
              <a:buChar char="à"/>
            </a:pPr>
            <a:r>
              <a:rPr lang="sv-SE" sz="1600" dirty="0" err="1"/>
              <a:t>fills</a:t>
            </a:r>
            <a:r>
              <a:rPr lang="sv-SE" sz="1600" dirty="0"/>
              <a:t> </a:t>
            </a:r>
            <a:r>
              <a:rPr lang="sv-SE" sz="1600" dirty="0" err="1" smtClean="0"/>
              <a:t>shown</a:t>
            </a:r>
            <a:r>
              <a:rPr lang="sv-SE" sz="1600" dirty="0" smtClean="0"/>
              <a:t> in all </a:t>
            </a:r>
            <a:r>
              <a:rPr lang="sv-SE" sz="1600" dirty="0" err="1" smtClean="0"/>
              <a:t>plots</a:t>
            </a:r>
            <a:r>
              <a:rPr lang="sv-SE" sz="1600" dirty="0" smtClean="0"/>
              <a:t>: 17085</a:t>
            </a:r>
            <a:r>
              <a:rPr lang="sv-SE" sz="1600" dirty="0"/>
              <a:t>—</a:t>
            </a:r>
            <a:r>
              <a:rPr lang="sv-SE" sz="1600" dirty="0" smtClean="0"/>
              <a:t>17208 for B1 and Y1</a:t>
            </a:r>
            <a:endParaRPr lang="en-US" sz="1600" dirty="0" smtClean="0"/>
          </a:p>
        </p:txBody>
      </p:sp>
      <p:pic>
        <p:nvPicPr>
          <p:cNvPr id="7" name="Picture 6" descr="c_hPolarVsFill_Y1D_02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72317"/>
            <a:ext cx="7091680" cy="2905760"/>
          </a:xfrm>
          <a:prstGeom prst="rect">
            <a:avLst/>
          </a:prstGeom>
        </p:spPr>
      </p:pic>
      <p:pic>
        <p:nvPicPr>
          <p:cNvPr id="8" name="Picture 7" descr="c_hPolarVsFill_B1U_02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320" y="3952240"/>
            <a:ext cx="7091680" cy="29057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28417" y="2910417"/>
            <a:ext cx="1188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38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/>
              <a:t>p</a:t>
            </a:r>
            <a:r>
              <a:rPr lang="en-US" dirty="0" err="1" smtClean="0"/>
              <a:t>C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228417" y="2910417"/>
            <a:ext cx="1393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flat top</a:t>
            </a:r>
            <a:endParaRPr lang="en-US" dirty="0"/>
          </a:p>
        </p:txBody>
      </p:sp>
      <p:pic>
        <p:nvPicPr>
          <p:cNvPr id="10" name="Picture 9" descr="c_hPolarVsFill_Y1D_25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5483"/>
            <a:ext cx="7091680" cy="2905760"/>
          </a:xfrm>
          <a:prstGeom prst="rect">
            <a:avLst/>
          </a:prstGeom>
        </p:spPr>
      </p:pic>
      <p:pic>
        <p:nvPicPr>
          <p:cNvPr id="11" name="Picture 10" descr="c_hPolarVsFill_B1U_25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320" y="3952240"/>
            <a:ext cx="7091680" cy="290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76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dirty="0" smtClean="0"/>
              <a:t>Hadron </a:t>
            </a:r>
            <a:r>
              <a:rPr lang="en-US" dirty="0" err="1" smtClean="0"/>
              <a:t>Polarisation</a:t>
            </a:r>
            <a:r>
              <a:rPr lang="en-US" dirty="0" smtClean="0"/>
              <a:t> for Experiments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2013/03/13</a:t>
            </a:r>
            <a:endParaRPr lang="en-US" altLang="ja-JP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33400"/>
            <a:ext cx="6530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Account for </a:t>
            </a:r>
          </a:p>
          <a:p>
            <a:r>
              <a:rPr lang="en-US" dirty="0" smtClean="0"/>
              <a:t>beam polarization decay through fill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>
                <a:sym typeface="Wingdings"/>
              </a:rPr>
              <a:t>P(t)=P</a:t>
            </a:r>
            <a:r>
              <a:rPr lang="en-US" baseline="-25000" dirty="0">
                <a:sym typeface="Wingdings"/>
              </a:rPr>
              <a:t>0</a:t>
            </a:r>
            <a:r>
              <a:rPr lang="en-US" dirty="0">
                <a:sym typeface="Wingdings"/>
              </a:rPr>
              <a:t>exp(-t/</a:t>
            </a:r>
            <a:r>
              <a:rPr lang="en-US" dirty="0" err="1">
                <a:latin typeface="Symbol" charset="2"/>
                <a:cs typeface="Symbol" charset="2"/>
                <a:sym typeface="Wingdings"/>
              </a:rPr>
              <a:t>t</a:t>
            </a:r>
            <a:r>
              <a:rPr lang="en-US" baseline="-25000" dirty="0" err="1">
                <a:sym typeface="Wingdings"/>
              </a:rPr>
              <a:t>p</a:t>
            </a:r>
            <a:r>
              <a:rPr lang="en-US" dirty="0" smtClean="0">
                <a:sym typeface="Wingdings"/>
              </a:rPr>
              <a:t>)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growth of beam polarization profile </a:t>
            </a:r>
            <a:r>
              <a:rPr lang="en-US" dirty="0" smtClean="0">
                <a:solidFill>
                  <a:srgbClr val="FF00FF"/>
                </a:solidFill>
              </a:rPr>
              <a:t>R</a:t>
            </a:r>
            <a:r>
              <a:rPr lang="en-US" dirty="0" smtClean="0"/>
              <a:t> through fill </a:t>
            </a:r>
            <a:endParaRPr lang="en-US" dirty="0"/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7670800" y="2527300"/>
            <a:ext cx="685800" cy="6858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>
            <a:off x="8026400" y="1917700"/>
            <a:ext cx="0" cy="2197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7315200" y="939800"/>
            <a:ext cx="14536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 smtClean="0">
                <a:latin typeface="Comic Sans MS"/>
                <a:cs typeface="Comic Sans MS"/>
              </a:rPr>
              <a:t>pCarbon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dirty="0" err="1" smtClean="0">
                <a:latin typeface="Comic Sans MS"/>
                <a:cs typeface="Comic Sans MS"/>
              </a:rPr>
              <a:t>polarimeter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7972425" y="1920875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/>
              <a:t>x</a:t>
            </a:r>
            <a:r>
              <a:rPr lang="en-US" dirty="0"/>
              <a:t>=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367093"/>
              </p:ext>
            </p:extLst>
          </p:nvPr>
        </p:nvGraphicFramePr>
        <p:xfrm>
          <a:off x="8037513" y="3362325"/>
          <a:ext cx="7747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927100" imgH="901700" progId="Equation.DSMT4">
                  <p:embed/>
                </p:oleObj>
              </mc:Choice>
              <mc:Fallback>
                <p:oleObj name="Equation" r:id="rId3" imgW="927100" imgH="901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7513" y="3362325"/>
                        <a:ext cx="77470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5949950" y="2955925"/>
            <a:ext cx="685800" cy="6858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20"/>
          <p:cNvSpPr>
            <a:spLocks noChangeArrowheads="1"/>
          </p:cNvSpPr>
          <p:nvPr/>
        </p:nvSpPr>
        <p:spPr bwMode="auto">
          <a:xfrm>
            <a:off x="6102350" y="3108325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5235555" y="1595194"/>
            <a:ext cx="1538327" cy="57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dirty="0">
                <a:latin typeface="Comic Sans MS"/>
                <a:cs typeface="Comic Sans MS"/>
              </a:rPr>
              <a:t>Collider</a:t>
            </a:r>
          </a:p>
          <a:p>
            <a:pPr algn="ctr">
              <a:lnSpc>
                <a:spcPct val="85000"/>
              </a:lnSpc>
            </a:pPr>
            <a:r>
              <a:rPr lang="en-US" dirty="0">
                <a:latin typeface="Comic Sans MS"/>
                <a:cs typeface="Comic Sans MS"/>
              </a:rPr>
              <a:t>Experiments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5645150" y="2651125"/>
            <a:ext cx="3810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5" idx="5"/>
          </p:cNvCxnSpPr>
          <p:nvPr/>
        </p:nvCxnSpPr>
        <p:spPr>
          <a:xfrm rot="16200000" flipV="1">
            <a:off x="6687718" y="3693692"/>
            <a:ext cx="329033" cy="329033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50327"/>
              </p:ext>
            </p:extLst>
          </p:nvPr>
        </p:nvGraphicFramePr>
        <p:xfrm>
          <a:off x="6970712" y="1600200"/>
          <a:ext cx="2120901" cy="339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1587240" imgH="253800" progId="Equation.3">
                  <p:embed/>
                </p:oleObj>
              </mc:Choice>
              <mc:Fallback>
                <p:oleObj name="Equation" r:id="rId5" imgW="15872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0712" y="1600200"/>
                        <a:ext cx="2120901" cy="33913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985125"/>
              </p:ext>
            </p:extLst>
          </p:nvPr>
        </p:nvGraphicFramePr>
        <p:xfrm>
          <a:off x="4556127" y="2165350"/>
          <a:ext cx="3038474" cy="368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7" imgW="2095200" imgH="253800" progId="Equation.3">
                  <p:embed/>
                </p:oleObj>
              </mc:Choice>
              <mc:Fallback>
                <p:oleObj name="Equation" r:id="rId7" imgW="2095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7" y="2165350"/>
                        <a:ext cx="3038474" cy="3681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" name="Picture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1549400"/>
            <a:ext cx="3357079" cy="3721100"/>
          </a:xfrm>
          <a:prstGeom prst="rect">
            <a:avLst/>
          </a:prstGeom>
        </p:spPr>
      </p:pic>
      <p:sp>
        <p:nvSpPr>
          <p:cNvPr id="29" name="AutoShape 49"/>
          <p:cNvSpPr>
            <a:spLocks noChangeArrowheads="1"/>
          </p:cNvSpPr>
          <p:nvPr/>
        </p:nvSpPr>
        <p:spPr bwMode="auto">
          <a:xfrm>
            <a:off x="3491442" y="4354656"/>
            <a:ext cx="1042458" cy="903144"/>
          </a:xfrm>
          <a:prstGeom prst="curvedRightArrow">
            <a:avLst>
              <a:gd name="adj1" fmla="val 24848"/>
              <a:gd name="adj2" fmla="val 49697"/>
              <a:gd name="adj3" fmla="val 33333"/>
            </a:avLst>
          </a:prstGeom>
          <a:gradFill flip="none" rotWithShape="1">
            <a:gsLst>
              <a:gs pos="0">
                <a:srgbClr val="0000FF"/>
              </a:gs>
              <a:gs pos="100000">
                <a:srgbClr val="FFFFFF"/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52800" y="3187700"/>
            <a:ext cx="20737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correlation of </a:t>
            </a:r>
          </a:p>
          <a:p>
            <a:pPr algn="ctr"/>
            <a:r>
              <a:rPr lang="en-US" dirty="0" err="1" smtClean="0"/>
              <a:t>dP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to </a:t>
            </a:r>
            <a:r>
              <a:rPr lang="en-US" dirty="0" err="1" smtClean="0"/>
              <a:t>dR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endParaRPr lang="en-US" dirty="0" smtClean="0"/>
          </a:p>
          <a:p>
            <a:pPr algn="ctr"/>
            <a:r>
              <a:rPr lang="en-US" dirty="0" smtClean="0"/>
              <a:t>for all 2012 fills</a:t>
            </a:r>
          </a:p>
          <a:p>
            <a:pPr algn="ctr"/>
            <a:r>
              <a:rPr lang="en-US" dirty="0" smtClean="0"/>
              <a:t>at 250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5330736"/>
            <a:ext cx="5143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Polarization </a:t>
            </a:r>
            <a:r>
              <a:rPr lang="en-US" dirty="0"/>
              <a:t>lifetime has </a:t>
            </a:r>
            <a:r>
              <a:rPr lang="en-US" dirty="0" smtClean="0"/>
              <a:t>consequences </a:t>
            </a:r>
            <a:r>
              <a:rPr lang="en-US" dirty="0"/>
              <a:t>for physics analysis</a:t>
            </a:r>
          </a:p>
          <a:p>
            <a:pPr marL="285750" indent="-285750">
              <a:buFont typeface="Wingdings" charset="0"/>
              <a:buChar char="à"/>
            </a:pPr>
            <a:r>
              <a:rPr lang="en-US" dirty="0">
                <a:sym typeface="Wingdings"/>
              </a:rPr>
              <a:t>different physics triggers mix </a:t>
            </a:r>
            <a:r>
              <a:rPr lang="en-US" dirty="0" smtClean="0">
                <a:sym typeface="Wingdings"/>
              </a:rPr>
              <a:t>over fill</a:t>
            </a:r>
          </a:p>
          <a:p>
            <a:pPr lvl="1"/>
            <a:r>
              <a:rPr lang="en-US" dirty="0" smtClean="0">
                <a:sym typeface="Wingdings"/>
              </a:rPr>
              <a:t> </a:t>
            </a:r>
            <a:r>
              <a:rPr lang="en-US" dirty="0" smtClean="0">
                <a:solidFill>
                  <a:srgbClr val="3366FF"/>
                </a:solidFill>
                <a:sym typeface="Wingdings"/>
              </a:rPr>
              <a:t>different </a:t>
            </a:r>
            <a:r>
              <a:rPr lang="en-US" dirty="0">
                <a:solidFill>
                  <a:srgbClr val="3366FF"/>
                </a:solidFill>
                <a:sym typeface="Wingdings"/>
              </a:rPr>
              <a:t>&lt;P&gt;</a:t>
            </a:r>
          </a:p>
        </p:txBody>
      </p:sp>
      <p:pic>
        <p:nvPicPr>
          <p:cNvPr id="27" name="Picture 26" descr="c_hRSlopeVsPolarSlope_Y1D_250.pn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74" r="22917"/>
          <a:stretch/>
        </p:blipFill>
        <p:spPr>
          <a:xfrm>
            <a:off x="4628433" y="4661108"/>
            <a:ext cx="4515567" cy="219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34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/>
              <a:t>p</a:t>
            </a:r>
            <a:r>
              <a:rPr lang="en-US" dirty="0" err="1" smtClean="0"/>
              <a:t>C</a:t>
            </a:r>
            <a:r>
              <a:rPr lang="en-US" dirty="0" smtClean="0"/>
              <a:t> Results: profile 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5483"/>
            <a:ext cx="7091680" cy="29057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320" y="3952240"/>
            <a:ext cx="7091680" cy="2905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41422" y="1020233"/>
            <a:ext cx="2816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injection</a:t>
            </a:r>
          </a:p>
          <a:p>
            <a:r>
              <a:rPr lang="en-US" dirty="0" smtClean="0"/>
              <a:t>2012: 0.054+/-0.0104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67917" y="3323167"/>
            <a:ext cx="267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flat top</a:t>
            </a:r>
          </a:p>
          <a:p>
            <a:r>
              <a:rPr lang="en-US" dirty="0" smtClean="0"/>
              <a:t>2012: 0.133+/-0.009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96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/>
              <a:t>p</a:t>
            </a:r>
            <a:r>
              <a:rPr lang="en-US" dirty="0" err="1" smtClean="0"/>
              <a:t>C</a:t>
            </a:r>
            <a:r>
              <a:rPr lang="en-US" dirty="0" smtClean="0"/>
              <a:t> Results: profile 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5483"/>
            <a:ext cx="7091680" cy="29057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320" y="3952240"/>
            <a:ext cx="7091680" cy="2905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103172" y="999066"/>
            <a:ext cx="267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injection</a:t>
            </a:r>
          </a:p>
          <a:p>
            <a:r>
              <a:rPr lang="en-US" dirty="0" smtClean="0"/>
              <a:t>2012: 0.038+/-0.014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67917" y="3323167"/>
            <a:ext cx="267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flat top</a:t>
            </a:r>
          </a:p>
          <a:p>
            <a:r>
              <a:rPr lang="en-US" dirty="0" smtClean="0"/>
              <a:t>2012: 0.205+/-0.011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4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/>
              <a:t>p</a:t>
            </a:r>
            <a:r>
              <a:rPr lang="en-US" dirty="0" err="1" smtClean="0"/>
              <a:t>C</a:t>
            </a:r>
            <a:r>
              <a:rPr lang="en-US" dirty="0" smtClean="0"/>
              <a:t> Results: </a:t>
            </a:r>
            <a:r>
              <a:rPr lang="en-US" dirty="0" err="1" smtClean="0"/>
              <a:t>Polarisation</a:t>
            </a:r>
            <a:r>
              <a:rPr lang="en-US" dirty="0" smtClean="0"/>
              <a:t> Decay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2013/03/13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5483"/>
            <a:ext cx="7091680" cy="29057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320" y="3952240"/>
            <a:ext cx="7091680" cy="2905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82005" y="2036233"/>
            <a:ext cx="267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2012: -0.61+/-0.056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67917" y="3323167"/>
            <a:ext cx="267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2012: -0.67+/-0.056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54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27478</TotalTime>
  <Words>386</Words>
  <Application>Microsoft Macintosh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Blank Presentation</vt:lpstr>
      <vt:lpstr>Equation</vt:lpstr>
      <vt:lpstr>A summary on Polarisation in Run-13 for 255 geV</vt:lpstr>
      <vt:lpstr>2012: H-Jet Results</vt:lpstr>
      <vt:lpstr>H-Jet Results</vt:lpstr>
      <vt:lpstr>pC Results</vt:lpstr>
      <vt:lpstr>pC Results</vt:lpstr>
      <vt:lpstr>Hadron Polarisation for Experiments</vt:lpstr>
      <vt:lpstr>pC Results: profile R</vt:lpstr>
      <vt:lpstr>pC Results: profile R</vt:lpstr>
      <vt:lpstr>pC Results: Polarisation Decay</vt:lpstr>
      <vt:lpstr>Our Worries Target Death Rate</vt:lpstr>
    </vt:vector>
  </TitlesOfParts>
  <Company>京都大学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Naohito Saito</dc:creator>
  <cp:lastModifiedBy>elke-caroline aschenauer</cp:lastModifiedBy>
  <cp:revision>411</cp:revision>
  <cp:lastPrinted>2010-06-10T01:25:59Z</cp:lastPrinted>
  <dcterms:created xsi:type="dcterms:W3CDTF">2011-04-06T15:13:11Z</dcterms:created>
  <dcterms:modified xsi:type="dcterms:W3CDTF">2013-03-12T18:36:04Z</dcterms:modified>
</cp:coreProperties>
</file>