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65" r:id="rId3"/>
    <p:sldId id="304" r:id="rId4"/>
    <p:sldId id="307" r:id="rId5"/>
    <p:sldId id="308" r:id="rId6"/>
    <p:sldId id="309" r:id="rId7"/>
    <p:sldId id="300" r:id="rId8"/>
    <p:sldId id="287" r:id="rId9"/>
    <p:sldId id="288" r:id="rId10"/>
    <p:sldId id="291" r:id="rId11"/>
    <p:sldId id="292" r:id="rId12"/>
    <p:sldId id="302" r:id="rId13"/>
    <p:sldId id="301" r:id="rId14"/>
    <p:sldId id="280" r:id="rId15"/>
    <p:sldId id="298" r:id="rId16"/>
    <p:sldId id="278" r:id="rId17"/>
    <p:sldId id="285" r:id="rId18"/>
    <p:sldId id="296" r:id="rId19"/>
    <p:sldId id="297" r:id="rId20"/>
    <p:sldId id="289" r:id="rId21"/>
    <p:sldId id="290" r:id="rId22"/>
    <p:sldId id="281" r:id="rId23"/>
    <p:sldId id="258" r:id="rId24"/>
    <p:sldId id="256" r:id="rId25"/>
    <p:sldId id="257" r:id="rId26"/>
    <p:sldId id="261" r:id="rId27"/>
    <p:sldId id="259" r:id="rId28"/>
    <p:sldId id="269" r:id="rId29"/>
    <p:sldId id="263" r:id="rId30"/>
    <p:sldId id="267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6EAB-41A2-43F6-801C-E5587990090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AC31-EED2-4588-B622-DD6E867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4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FD7-D12A-45F0-BBDA-220690D97BB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chome.bnl.gov/AP/Spin201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Run </a:t>
            </a:r>
            <a:r>
              <a:rPr lang="en-US" sz="2800" b="1" dirty="0" smtClean="0">
                <a:solidFill>
                  <a:schemeClr val="tx1"/>
                </a:solidFill>
              </a:rPr>
              <a:t>13 </a:t>
            </a:r>
            <a:r>
              <a:rPr lang="en-US" sz="2800" b="1" dirty="0">
                <a:solidFill>
                  <a:schemeClr val="tx1"/>
                </a:solidFill>
              </a:rPr>
              <a:t>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16 </a:t>
            </a:r>
            <a:r>
              <a:rPr lang="en-US" dirty="0" smtClean="0">
                <a:solidFill>
                  <a:schemeClr val="tx1"/>
                </a:solidFill>
              </a:rPr>
              <a:t>April 2013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Agenda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Status </a:t>
            </a:r>
            <a:r>
              <a:rPr lang="en-US" sz="1600" dirty="0" smtClean="0">
                <a:solidFill>
                  <a:schemeClr val="tx1"/>
                </a:solidFill>
              </a:rPr>
              <a:t>Reports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Progress report on FGT commissioning (Berndt Surrow)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552" y="-283"/>
            <a:ext cx="3098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= </a:t>
            </a:r>
            <a:r>
              <a:rPr lang="en-US" sz="1600" dirty="0" smtClean="0"/>
              <a:t>52.3</a:t>
            </a:r>
            <a:r>
              <a:rPr lang="en-US" sz="1600" dirty="0" smtClean="0"/>
              <a:t>± 0.5%</a:t>
            </a:r>
            <a:endParaRPr lang="en-US" sz="1600" dirty="0" smtClean="0"/>
          </a:p>
          <a:p>
            <a:r>
              <a:rPr lang="en-US" sz="1600" dirty="0"/>
              <a:t>Blue average </a:t>
            </a:r>
            <a:r>
              <a:rPr lang="en-US" sz="1600" dirty="0" smtClean="0"/>
              <a:t>    = </a:t>
            </a:r>
            <a:r>
              <a:rPr lang="en-US" sz="1600" dirty="0" smtClean="0"/>
              <a:t>53.5 </a:t>
            </a:r>
            <a:r>
              <a:rPr lang="en-US" sz="1600" dirty="0"/>
              <a:t>± </a:t>
            </a:r>
            <a:r>
              <a:rPr lang="en-US" sz="1600" dirty="0" smtClean="0"/>
              <a:t>0.5</a:t>
            </a:r>
            <a:r>
              <a:rPr lang="en-US" sz="1600" dirty="0" smtClean="0"/>
              <a:t>%</a:t>
            </a:r>
          </a:p>
          <a:p>
            <a:r>
              <a:rPr lang="en-US" sz="1600" dirty="0" smtClean="0"/>
              <a:t>Average = 52.9%</a:t>
            </a:r>
          </a:p>
          <a:p>
            <a:r>
              <a:rPr lang="en-US" sz="1600" dirty="0" smtClean="0"/>
              <a:t>stores  17201-17322 (eLens lattice)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930"/>
            <a:ext cx="32009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= </a:t>
            </a:r>
            <a:r>
              <a:rPr lang="en-US" sz="1600" dirty="0" smtClean="0"/>
              <a:t>54.0</a:t>
            </a:r>
            <a:r>
              <a:rPr lang="en-US" sz="1600" dirty="0" smtClean="0"/>
              <a:t>± 0.7%</a:t>
            </a:r>
            <a:endParaRPr lang="en-US" sz="1600" dirty="0" smtClean="0"/>
          </a:p>
          <a:p>
            <a:r>
              <a:rPr lang="en-US" sz="1600" dirty="0"/>
              <a:t>Blue average </a:t>
            </a:r>
            <a:r>
              <a:rPr lang="en-US" sz="1600" dirty="0" smtClean="0"/>
              <a:t>    = </a:t>
            </a:r>
            <a:r>
              <a:rPr lang="en-US" sz="1600" dirty="0" smtClean="0"/>
              <a:t>49.7</a:t>
            </a:r>
            <a:r>
              <a:rPr lang="en-US" sz="1600" dirty="0" smtClean="0"/>
              <a:t>± 0.7%</a:t>
            </a:r>
          </a:p>
          <a:p>
            <a:r>
              <a:rPr lang="en-US" sz="1600" dirty="0" smtClean="0"/>
              <a:t>Average = 51.9%</a:t>
            </a:r>
          </a:p>
          <a:p>
            <a:r>
              <a:rPr lang="en-US" sz="1600" dirty="0" smtClean="0"/>
              <a:t>stores  17328-</a:t>
            </a:r>
            <a:r>
              <a:rPr lang="en-US" sz="1600" dirty="0" smtClean="0">
                <a:sym typeface="Wingdings" pitchFamily="2" charset="2"/>
              </a:rPr>
              <a:t>17389</a:t>
            </a:r>
            <a:r>
              <a:rPr lang="en-US" sz="1600" dirty="0" smtClean="0"/>
              <a:t> (Run 12 lattice)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23950"/>
            <a:ext cx="6919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172200"/>
            <a:ext cx="438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4/16/2013 update to all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1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9" y="1120775"/>
            <a:ext cx="720193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47800" y="3401568"/>
            <a:ext cx="71628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  <a:endParaRPr lang="en-US" b="1" i="1" u="sng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</a:t>
            </a:r>
            <a:r>
              <a:rPr lang="en-US" dirty="0" smtClean="0"/>
              <a:t>polarization from http</a:t>
            </a:r>
            <a:r>
              <a:rPr lang="en-US" dirty="0"/>
              <a:t>://www.phy.bnl.gov/cnipol/fills/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6500"/>
            <a:ext cx="56451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9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  <a:endParaRPr lang="en-US" b="1" i="1" u="sng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</a:t>
            </a:r>
            <a:r>
              <a:rPr lang="en-US" dirty="0" smtClean="0"/>
              <a:t>polarization from http</a:t>
            </a:r>
            <a:r>
              <a:rPr lang="en-US" dirty="0"/>
              <a:t>://www.phy.bnl.gov/cnipol/fills/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8088"/>
            <a:ext cx="564515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1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49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08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772400" cy="6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8825" y="87868"/>
            <a:ext cx="544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Store for STAR (17340) with “physics” time cuts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9307" y="1967976"/>
            <a:ext cx="557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based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8.48E8/2.8mb = 3.03 pb-1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086" y="2438400"/>
            <a:ext cx="559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6.371E8/2.5mb = 2.55 pb-1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7483141" y="2152642"/>
            <a:ext cx="365459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10400" y="2797433"/>
            <a:ext cx="847226" cy="1743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5017532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Log/Standard = 1.19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8899" y="4222319"/>
            <a:ext cx="26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Standard singles corr.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6324" y="3852987"/>
            <a:ext cx="20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Log singles corr.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2560" y="3584200"/>
            <a:ext cx="155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ZDC </a:t>
            </a:r>
            <a:r>
              <a:rPr lang="en-US" dirty="0" err="1" smtClean="0"/>
              <a:t>coinc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3979" y="4832866"/>
            <a:ext cx="98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3"/>
          </p:cNvCxnSpPr>
          <p:nvPr/>
        </p:nvCxnSpPr>
        <p:spPr>
          <a:xfrm flipV="1">
            <a:off x="7758800" y="4648202"/>
            <a:ext cx="98826" cy="36933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 flipV="1">
            <a:off x="3224941" y="4462353"/>
            <a:ext cx="3486238" cy="5654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1056" y="4169965"/>
            <a:ext cx="35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5626" y="3852987"/>
            <a:ext cx="9983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~x1.2</a:t>
            </a:r>
          </a:p>
          <a:p>
            <a:r>
              <a:rPr lang="en-US" sz="1600" dirty="0" smtClean="0"/>
              <a:t>(1.1 </a:t>
            </a:r>
            <a:r>
              <a:rPr lang="en-US" sz="1600" dirty="0" err="1" smtClean="0"/>
              <a:t>lumi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600200" y="2623066"/>
            <a:ext cx="309107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00200" y="3389982"/>
            <a:ext cx="281886" cy="19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808214" y="4037653"/>
            <a:ext cx="497586" cy="6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7626" y="4145374"/>
            <a:ext cx="448174" cy="17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4753" y="314822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~x1.5</a:t>
            </a:r>
          </a:p>
          <a:p>
            <a:r>
              <a:rPr lang="en-US" dirty="0" smtClean="0"/>
              <a:t>(1.3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6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9600" y="1783080"/>
            <a:ext cx="533400" cy="15840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9376" y="6359889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</a:t>
            </a:r>
            <a:r>
              <a:rPr lang="en-US" b="1" dirty="0" smtClean="0">
                <a:solidFill>
                  <a:srgbClr val="3333FF"/>
                </a:solidFill>
              </a:rPr>
              <a:t>(maximum)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09299" y="4152900"/>
            <a:ext cx="315017" cy="22677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</a:t>
            </a:r>
            <a:r>
              <a:rPr lang="en-US" b="1" i="1" u="sng" dirty="0" smtClean="0">
                <a:solidFill>
                  <a:srgbClr val="3333FF"/>
                </a:solidFill>
              </a:rPr>
              <a:t>2 Weeks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680" y="404170"/>
            <a:ext cx="14720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7715" y="415290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17502" y="1111989"/>
            <a:ext cx="24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(maximum=2.7E32)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45101" y="918087"/>
            <a:ext cx="76201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43704" y="3593068"/>
            <a:ext cx="598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Using Run 13 cross </a:t>
            </a:r>
            <a:r>
              <a:rPr lang="en-US" b="1" i="1" u="sng" dirty="0" smtClean="0"/>
              <a:t>sections with log based singles correction</a:t>
            </a:r>
            <a:endParaRPr lang="en-US" b="1" i="1" u="sng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178308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105" y="3161353"/>
            <a:ext cx="18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b="1" dirty="0" smtClean="0">
                <a:solidFill>
                  <a:srgbClr val="3333FF"/>
                </a:solidFill>
              </a:rPr>
              <a:t>(maximum</a:t>
            </a:r>
            <a:r>
              <a:rPr lang="en-US" b="1" dirty="0" smtClean="0">
                <a:solidFill>
                  <a:srgbClr val="3333FF"/>
                </a:solidFill>
              </a:rPr>
              <a:t>)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17714" y="914400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641866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77350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80811" y="60802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06815" y="132489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17340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06815" y="1694229"/>
            <a:ext cx="179709" cy="363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7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9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543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" y="26670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5029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5257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43600" y="1087564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219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80811" y="1053722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133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94270"/>
            <a:ext cx="2945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</a:t>
            </a:r>
            <a:r>
              <a:rPr lang="en-US" dirty="0" smtClean="0"/>
              <a:t>48.12± 0.4%</a:t>
            </a:r>
            <a:endParaRPr lang="en-US" dirty="0" smtClean="0"/>
          </a:p>
          <a:p>
            <a:r>
              <a:rPr lang="en-US" dirty="0"/>
              <a:t>Blue average </a:t>
            </a:r>
            <a:r>
              <a:rPr lang="en-US" dirty="0" smtClean="0"/>
              <a:t>    = </a:t>
            </a:r>
            <a:r>
              <a:rPr lang="en-US" dirty="0" smtClean="0"/>
              <a:t>53.1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20775"/>
            <a:ext cx="6919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4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4270"/>
            <a:ext cx="290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</a:t>
            </a:r>
            <a:r>
              <a:rPr lang="en-US" dirty="0" smtClean="0"/>
              <a:t>57.7</a:t>
            </a:r>
            <a:r>
              <a:rPr lang="en-US" dirty="0" smtClean="0"/>
              <a:t>± 0.4%</a:t>
            </a:r>
            <a:endParaRPr lang="en-US" dirty="0" smtClean="0"/>
          </a:p>
          <a:p>
            <a:r>
              <a:rPr lang="en-US" dirty="0"/>
              <a:t>Blue average </a:t>
            </a:r>
            <a:r>
              <a:rPr lang="en-US" dirty="0" smtClean="0"/>
              <a:t>    = </a:t>
            </a:r>
            <a:r>
              <a:rPr lang="en-US" dirty="0" smtClean="0"/>
              <a:t>55.9 </a:t>
            </a:r>
            <a:r>
              <a:rPr lang="en-US" dirty="0"/>
              <a:t>± </a:t>
            </a:r>
            <a:r>
              <a:rPr lang="en-US" dirty="0" smtClean="0"/>
              <a:t>0.4%</a:t>
            </a:r>
            <a:endParaRPr lang="en-US" dirty="0"/>
          </a:p>
          <a:p>
            <a:r>
              <a:rPr lang="en-US" dirty="0" smtClean="0"/>
              <a:t>Average = 56.8%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17600"/>
            <a:ext cx="68945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4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20 weeks cryo operation</a:t>
            </a:r>
            <a:br>
              <a:rPr lang="en-US" sz="2400" b="1" dirty="0" smtClean="0"/>
            </a:br>
            <a:r>
              <a:rPr lang="en-US" sz="1800" dirty="0" smtClean="0"/>
              <a:t>and Fischer </a:t>
            </a:r>
            <a:r>
              <a:rPr lang="en-US" sz="1800" dirty="0"/>
              <a:t>et.al. RHIC Collider Projections (FY 2013 – FY 2017), 27 Sep 2012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9636" y="11430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16</a:t>
            </a:r>
            <a:r>
              <a:rPr lang="en-US" sz="1800" b="1" i="1" u="sng" dirty="0" smtClean="0">
                <a:solidFill>
                  <a:srgbClr val="FF0000"/>
                </a:solidFill>
              </a:rPr>
              <a:t>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Apr…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May, end 15 </a:t>
            </a:r>
            <a:r>
              <a:rPr lang="en-US" sz="1800" dirty="0" err="1" smtClean="0"/>
              <a:t>cryo</a:t>
            </a:r>
            <a:r>
              <a:rPr lang="en-US" sz="1800" dirty="0" smtClean="0"/>
              <a:t> weeks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6 Jun, switch to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if pp goals are met and end 12.7 week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Jun, end ~2.5 week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physics run or 15.9 week √s = 510 GeV pp physics run, begin cryo 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(19.9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74437"/>
            <a:ext cx="87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http://www.rhichome.bnl.gov/AP/Spin2013/ </a:t>
            </a:r>
            <a:r>
              <a:rPr lang="en-US" dirty="0" smtClean="0"/>
              <a:t>for the Run Coordinator’s detailed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63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356662"/>
            <a:ext cx="490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jet target weighted average    =  50.3% ± 0.5%</a:t>
            </a:r>
          </a:p>
          <a:p>
            <a:r>
              <a:rPr lang="en-US" dirty="0" smtClean="0"/>
              <a:t>Yellow jet target weighted average =  53.4% ± 0.5%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10400" y="2209800"/>
            <a:ext cx="304800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987330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And Yellow beam at injection jet target Run 12 result = 63.0 ±  4.4%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30657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3665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167283"/>
            <a:ext cx="28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53.4 ± 0.5%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50.3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3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76288"/>
            <a:ext cx="75723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81000"/>
            <a:ext cx="39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+$1,132K in BNL bank through Feb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-80665"/>
            <a:ext cx="20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Feb 2013 bill</a:t>
            </a:r>
          </a:p>
          <a:p>
            <a:r>
              <a:rPr lang="en-US" dirty="0" smtClean="0"/>
              <a:t>$28.89 actual</a:t>
            </a:r>
          </a:p>
          <a:p>
            <a:r>
              <a:rPr lang="en-US" dirty="0"/>
              <a:t>b</a:t>
            </a:r>
            <a:r>
              <a:rPr lang="en-US" dirty="0" smtClean="0"/>
              <a:t>illed at $53/</a:t>
            </a:r>
            <a:r>
              <a:rPr lang="en-US" dirty="0" err="1" smtClean="0"/>
              <a:t>Mwhr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91400" y="3428206"/>
            <a:ext cx="265430" cy="5341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3518170"/>
            <a:ext cx="132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Dec-Jan-Feb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56830" y="3702836"/>
            <a:ext cx="267970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0225"/>
            <a:ext cx="81089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5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19213"/>
            <a:ext cx="601186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59991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83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0225"/>
            <a:ext cx="79438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92175"/>
            <a:ext cx="70358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9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0"/>
            <a:ext cx="6675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9067800" cy="6362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862"/>
            <a:ext cx="8686800" cy="60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0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4" y="58994"/>
            <a:ext cx="796850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7187" y="4187952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7914" y="96012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64043" y="3833958"/>
            <a:ext cx="157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NEW RECORD!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848600" y="4203290"/>
            <a:ext cx="397816" cy="36871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746402"/>
            <a:ext cx="127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907395"/>
            <a:ext cx="213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 (peak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21110" y="424595"/>
            <a:ext cx="1614487" cy="1883986"/>
            <a:chOff x="4628535" y="746931"/>
            <a:chExt cx="1614487" cy="188398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628535" y="910583"/>
              <a:ext cx="0" cy="1720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28535" y="1042219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917018" y="746931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 12 lattice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73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343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Run 13 the PAC recommends the following (</a:t>
            </a:r>
            <a:r>
              <a:rPr lang="en-US" i="1" dirty="0"/>
              <a:t>in order of priority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Running </a:t>
            </a:r>
            <a:r>
              <a:rPr lang="en-US" dirty="0"/>
              <a:t>with polarized proton collisions at 500 GeV to provide an </a:t>
            </a:r>
            <a:r>
              <a:rPr lang="en-US" dirty="0" smtClean="0"/>
              <a:t>integrated luminosity </a:t>
            </a:r>
            <a:r>
              <a:rPr lang="en-US" dirty="0"/>
              <a:t>of 750 pb</a:t>
            </a:r>
            <a:r>
              <a:rPr lang="en-US" baseline="30000" dirty="0"/>
              <a:t>-1</a:t>
            </a:r>
            <a:r>
              <a:rPr lang="en-US" dirty="0"/>
              <a:t> at an average polarization of 55</a:t>
            </a:r>
            <a:r>
              <a:rPr lang="en-US" dirty="0" smtClean="0"/>
              <a:t>%.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  Depending </a:t>
            </a:r>
            <a:r>
              <a:rPr lang="en-US" dirty="0"/>
              <a:t>on the amount of running time remaining after priority #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a. If less than 3 weeks remain, a week of 200 GeV </a:t>
            </a:r>
            <a:r>
              <a:rPr lang="en-US" dirty="0" err="1"/>
              <a:t>Au+Au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b. If at least 3 weeks of running time remain, 3 weeks of 15 GeV </a:t>
            </a:r>
            <a:r>
              <a:rPr lang="en-US" dirty="0" err="1"/>
              <a:t>Au+Au</a:t>
            </a:r>
            <a:endParaRPr lang="en-US" dirty="0"/>
          </a:p>
          <a:p>
            <a:pPr lvl="1"/>
            <a:r>
              <a:rPr lang="en-US" dirty="0"/>
              <a:t>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  8 </a:t>
            </a:r>
            <a:r>
              <a:rPr lang="en-US" dirty="0"/>
              <a:t>days of 62 GeV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347472" indent="-347472"/>
            <a:r>
              <a:rPr lang="en-US" dirty="0"/>
              <a:t>4. </a:t>
            </a:r>
            <a:r>
              <a:rPr lang="en-US" dirty="0" smtClean="0"/>
              <a:t>  At </a:t>
            </a:r>
            <a:r>
              <a:rPr lang="en-US" dirty="0"/>
              <a:t>the discretion of the ALD, 4 days of low-luminosity </a:t>
            </a:r>
            <a:r>
              <a:rPr lang="en-US" dirty="0" smtClean="0"/>
              <a:t>running to accomplish the pp2pp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42394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3" y="152400"/>
            <a:ext cx="8686800" cy="6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66700" y="2143432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7187" y="24384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5257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124200" y="550606"/>
            <a:ext cx="1723104" cy="1757975"/>
            <a:chOff x="4628535" y="872942"/>
            <a:chExt cx="1723104" cy="175797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28535" y="910583"/>
              <a:ext cx="0" cy="1720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28535" y="1042219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25635" y="872942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 12 lattice</a:t>
              </a:r>
              <a:endParaRPr lang="en-US" sz="16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81000" y="47244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168311" cy="649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828800"/>
            <a:ext cx="481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Store 17391, 4/16/2013 – best peak </a:t>
            </a:r>
            <a:r>
              <a:rPr lang="en-US" b="1" i="1" u="sng" dirty="0" err="1" smtClean="0"/>
              <a:t>lumi</a:t>
            </a:r>
            <a:r>
              <a:rPr lang="en-US" b="1" i="1" u="sng" dirty="0" smtClean="0"/>
              <a:t> to date</a:t>
            </a:r>
            <a:endParaRPr lang="en-US" b="1" i="1" u="sng" dirty="0"/>
          </a:p>
        </p:txBody>
      </p:sp>
      <p:sp>
        <p:nvSpPr>
          <p:cNvPr id="3" name="Oval 2"/>
          <p:cNvSpPr/>
          <p:nvPr/>
        </p:nvSpPr>
        <p:spPr>
          <a:xfrm>
            <a:off x="61452" y="5867400"/>
            <a:ext cx="5562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657600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3733800"/>
            <a:ext cx="233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sz="1600" b="1" dirty="0" smtClean="0">
                <a:solidFill>
                  <a:srgbClr val="3333FF"/>
                </a:solidFill>
              </a:rPr>
              <a:t>(maximum=2.7x10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  <a:endParaRPr lang="en-US" sz="1600" b="1" dirty="0" smtClean="0">
              <a:solidFill>
                <a:srgbClr val="3333FF"/>
              </a:solidFill>
            </a:endParaRP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4648200" y="3657600"/>
            <a:ext cx="304800" cy="245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6944" y="4471416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8270" y="4800600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sz="1600" b="1" dirty="0" smtClean="0">
                <a:solidFill>
                  <a:srgbClr val="3333FF"/>
                </a:solidFill>
              </a:rPr>
              <a:t>(maximum=1.6x10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  <a:endParaRPr lang="en-US" sz="1600" b="1" dirty="0" smtClean="0">
              <a:solidFill>
                <a:srgbClr val="3333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5000" y="4495800"/>
            <a:ext cx="304800" cy="452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599" y="1033272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2583" y="1450865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</a:t>
            </a:r>
            <a:r>
              <a:rPr lang="en-US" b="1" dirty="0" smtClean="0">
                <a:solidFill>
                  <a:srgbClr val="3333FF"/>
                </a:solidFill>
              </a:rPr>
              <a:t>(maximum)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72400" y="1033272"/>
            <a:ext cx="381000" cy="490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8270" y="378803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(= 2.1x10</a:t>
            </a:r>
            <a:r>
              <a:rPr lang="en-US" b="1" baseline="30000" dirty="0" smtClean="0">
                <a:solidFill>
                  <a:srgbClr val="3333FF"/>
                </a:solidFill>
              </a:rPr>
              <a:t>32</a:t>
            </a:r>
            <a:r>
              <a:rPr lang="en-US" b="1" dirty="0" smtClean="0">
                <a:solidFill>
                  <a:srgbClr val="3333FF"/>
                </a:solidFill>
              </a:rPr>
              <a:t> cm</a:t>
            </a:r>
            <a:r>
              <a:rPr lang="en-US" b="1" baseline="30000" dirty="0" smtClean="0">
                <a:solidFill>
                  <a:srgbClr val="3333FF"/>
                </a:solidFill>
              </a:rPr>
              <a:t>-2</a:t>
            </a:r>
            <a:r>
              <a:rPr lang="en-US" b="1" dirty="0" smtClean="0">
                <a:solidFill>
                  <a:srgbClr val="3333FF"/>
                </a:solidFill>
              </a:rPr>
              <a:t>s</a:t>
            </a:r>
            <a:r>
              <a:rPr lang="en-US" b="1" baseline="30000" dirty="0" smtClean="0">
                <a:solidFill>
                  <a:srgbClr val="3333FF"/>
                </a:solidFill>
              </a:rPr>
              <a:t>-1</a:t>
            </a:r>
            <a:endParaRPr lang="en-US" b="1" baseline="30000" dirty="0" smtClean="0">
              <a:solidFill>
                <a:srgbClr val="3333FF"/>
              </a:solidFill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1752600" y="3972699"/>
            <a:ext cx="375670" cy="130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4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05900" cy="627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362200" y="4191000"/>
            <a:ext cx="6629400" cy="304800"/>
          </a:xfrm>
          <a:prstGeom prst="line">
            <a:avLst/>
          </a:prstGeom>
          <a:ln w="158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10764" y="3974068"/>
            <a:ext cx="328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emittance (19-25 </a:t>
            </a:r>
            <a:r>
              <a:rPr lang="en-US" dirty="0" smtClean="0">
                <a:latin typeface="Symbol" pitchFamily="18" charset="2"/>
              </a:rPr>
              <a:t>p </a:t>
            </a:r>
            <a:r>
              <a:rPr lang="en-US" dirty="0" smtClean="0"/>
              <a:t>mm-</a:t>
            </a:r>
            <a:r>
              <a:rPr lang="en-US" dirty="0" err="1" smtClean="0"/>
              <a:t>mr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32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  <a:endParaRPr lang="en-US" b="1" i="1" u="sng" dirty="0" smtClean="0"/>
          </a:p>
          <a:p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44575"/>
            <a:ext cx="7072313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54100"/>
            <a:ext cx="690721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9315" y="1828800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8013" y="1524000"/>
            <a:ext cx="1495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PHENIX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00524" y="3857388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6924" y="3641009"/>
            <a:ext cx="124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38724" y="4364909"/>
            <a:ext cx="0" cy="533400"/>
          </a:xfrm>
          <a:prstGeom prst="line">
            <a:avLst/>
          </a:prstGeom>
          <a:ln w="28575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0944" y="4070866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time for low energy </a:t>
            </a:r>
            <a:r>
              <a:rPr lang="en-US" dirty="0" err="1" smtClean="0"/>
              <a:t>AuAu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309504" y="2383709"/>
            <a:ext cx="0" cy="2514600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6525" y="2902955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309504" y="3072082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  <a:endParaRPr lang="en-US" b="1" i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7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168" y="5943600"/>
            <a:ext cx="52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https://wiki.bnl.gov/rhicspin/Polarimetry/H-jet/Run13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599" y="76200"/>
            <a:ext cx="3098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= </a:t>
            </a:r>
            <a:r>
              <a:rPr lang="en-US" sz="1600" dirty="0" smtClean="0"/>
              <a:t>44.3 </a:t>
            </a:r>
            <a:r>
              <a:rPr lang="en-US" sz="1600" dirty="0" smtClean="0"/>
              <a:t>± </a:t>
            </a:r>
            <a:r>
              <a:rPr lang="en-US" sz="1600" dirty="0" smtClean="0"/>
              <a:t>0.8%</a:t>
            </a:r>
            <a:endParaRPr lang="en-US" sz="1600" dirty="0" smtClean="0"/>
          </a:p>
          <a:p>
            <a:r>
              <a:rPr lang="en-US" sz="1600" dirty="0"/>
              <a:t>Blue average </a:t>
            </a:r>
            <a:r>
              <a:rPr lang="en-US" sz="1600" dirty="0" smtClean="0"/>
              <a:t>    = </a:t>
            </a:r>
            <a:r>
              <a:rPr lang="en-US" sz="1600" dirty="0" smtClean="0"/>
              <a:t>47.7 </a:t>
            </a:r>
            <a:r>
              <a:rPr lang="en-US" sz="1600" dirty="0" smtClean="0"/>
              <a:t>± </a:t>
            </a:r>
            <a:r>
              <a:rPr lang="en-US" sz="1600" dirty="0" smtClean="0"/>
              <a:t>0.7%</a:t>
            </a:r>
          </a:p>
          <a:p>
            <a:r>
              <a:rPr lang="en-US" sz="1600" dirty="0"/>
              <a:t>stores  17201-17322 (eLens lattice)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5422" y="76200"/>
            <a:ext cx="3333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average </a:t>
            </a:r>
            <a:r>
              <a:rPr lang="en-US" sz="1600" dirty="0"/>
              <a:t>= </a:t>
            </a:r>
            <a:r>
              <a:rPr lang="en-US" sz="1600" dirty="0" smtClean="0"/>
              <a:t>50.0 ± 0.9%</a:t>
            </a:r>
            <a:endParaRPr lang="en-US" sz="1600" dirty="0" smtClean="0"/>
          </a:p>
          <a:p>
            <a:r>
              <a:rPr lang="en-US" sz="1600" dirty="0"/>
              <a:t>Blue average </a:t>
            </a:r>
            <a:r>
              <a:rPr lang="en-US" sz="1600" dirty="0" smtClean="0"/>
              <a:t>    = </a:t>
            </a:r>
            <a:r>
              <a:rPr lang="en-US" sz="1600" dirty="0" smtClean="0"/>
              <a:t>42.6± 0.9%</a:t>
            </a:r>
            <a:endParaRPr lang="en-US" sz="1600" dirty="0" smtClean="0"/>
          </a:p>
          <a:p>
            <a:r>
              <a:rPr lang="en-US" sz="1600" dirty="0"/>
              <a:t>stores  </a:t>
            </a:r>
            <a:r>
              <a:rPr lang="en-US" sz="1600" dirty="0" smtClean="0"/>
              <a:t>17328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– 17389 </a:t>
            </a:r>
            <a:r>
              <a:rPr lang="en-US" sz="1600" dirty="0" smtClean="0"/>
              <a:t>(Run 12 </a:t>
            </a:r>
            <a:r>
              <a:rPr lang="en-US" sz="1600" dirty="0"/>
              <a:t>lattice)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065213"/>
            <a:ext cx="654843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1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65130</TotalTime>
  <Words>605</Words>
  <Application>Microsoft Office PowerPoint</Application>
  <PresentationFormat>On-screen Show (4:3)</PresentationFormat>
  <Paragraphs>124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Run 13 plan based on 20 weeks cryo operation and Fischer et.al. RHIC Collider Projections (FY 2013 – FY 2017), 27 Sep 2012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200</cp:revision>
  <cp:lastPrinted>2013-04-16T17:08:09Z</cp:lastPrinted>
  <dcterms:created xsi:type="dcterms:W3CDTF">2013-01-23T17:44:11Z</dcterms:created>
  <dcterms:modified xsi:type="dcterms:W3CDTF">2013-04-16T17:25:37Z</dcterms:modified>
</cp:coreProperties>
</file>