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311" r:id="rId3"/>
    <p:sldId id="304" r:id="rId4"/>
    <p:sldId id="307" r:id="rId5"/>
    <p:sldId id="313" r:id="rId6"/>
    <p:sldId id="302" r:id="rId7"/>
    <p:sldId id="301" r:id="rId8"/>
    <p:sldId id="288" r:id="rId9"/>
    <p:sldId id="291" r:id="rId10"/>
    <p:sldId id="292" r:id="rId11"/>
    <p:sldId id="316" r:id="rId12"/>
    <p:sldId id="317" r:id="rId13"/>
    <p:sldId id="280" r:id="rId14"/>
    <p:sldId id="308" r:id="rId15"/>
    <p:sldId id="309" r:id="rId16"/>
    <p:sldId id="312" r:id="rId17"/>
    <p:sldId id="300" r:id="rId18"/>
    <p:sldId id="315" r:id="rId19"/>
    <p:sldId id="298" r:id="rId20"/>
    <p:sldId id="278" r:id="rId21"/>
    <p:sldId id="285" r:id="rId22"/>
    <p:sldId id="296" r:id="rId23"/>
    <p:sldId id="297" r:id="rId24"/>
    <p:sldId id="289" r:id="rId25"/>
    <p:sldId id="290" r:id="rId26"/>
    <p:sldId id="258" r:id="rId27"/>
    <p:sldId id="256" r:id="rId28"/>
    <p:sldId id="257" r:id="rId29"/>
    <p:sldId id="261" r:id="rId30"/>
    <p:sldId id="269" r:id="rId31"/>
    <p:sldId id="263" r:id="rId32"/>
    <p:sldId id="267" r:id="rId3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6EAB-41A2-43F6-801C-E5587990090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AC31-EED2-4588-B622-DD6E867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AP/Spin201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April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</a:t>
            </a:r>
            <a:r>
              <a:rPr lang="en-US" sz="1600" dirty="0" smtClean="0">
                <a:solidFill>
                  <a:schemeClr val="tx1"/>
                </a:solidFill>
              </a:rPr>
              <a:t>Reports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Arguments for/against low energy Au run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117599"/>
            <a:ext cx="7031038" cy="47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3352800"/>
            <a:ext cx="71628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6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76288"/>
            <a:ext cx="75723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04800"/>
            <a:ext cx="733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</a:t>
            </a:r>
            <a:r>
              <a:rPr lang="en-US" dirty="0" smtClean="0"/>
              <a:t>1,086K </a:t>
            </a:r>
            <a:r>
              <a:rPr lang="en-US" dirty="0" smtClean="0"/>
              <a:t>in BNL bank through </a:t>
            </a:r>
            <a:r>
              <a:rPr lang="en-US" dirty="0" smtClean="0"/>
              <a:t>Mar</a:t>
            </a:r>
            <a:r>
              <a:rPr lang="en-US" dirty="0" smtClean="0"/>
              <a:t> 2013 (~$450K should come back to CAD)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867400"/>
            <a:ext cx="20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Mar</a:t>
            </a:r>
            <a:r>
              <a:rPr lang="en-US" b="1" i="1" u="sng" dirty="0" smtClean="0"/>
              <a:t> </a:t>
            </a:r>
            <a:r>
              <a:rPr lang="en-US" b="1" i="1" u="sng" dirty="0" smtClean="0"/>
              <a:t>2013 bill</a:t>
            </a:r>
          </a:p>
          <a:p>
            <a:r>
              <a:rPr lang="en-US" dirty="0" smtClean="0"/>
              <a:t>$</a:t>
            </a:r>
            <a:r>
              <a:rPr lang="en-US" dirty="0" smtClean="0"/>
              <a:t>54.39</a:t>
            </a:r>
            <a:r>
              <a:rPr lang="en-US" dirty="0" smtClean="0"/>
              <a:t> </a:t>
            </a:r>
            <a:r>
              <a:rPr lang="en-US" dirty="0" smtClean="0"/>
              <a:t>actual</a:t>
            </a:r>
          </a:p>
          <a:p>
            <a:r>
              <a:rPr lang="en-US" dirty="0"/>
              <a:t>b</a:t>
            </a:r>
            <a:r>
              <a:rPr lang="en-US" dirty="0" smtClean="0"/>
              <a:t>illed at $53/</a:t>
            </a:r>
            <a:r>
              <a:rPr lang="en-US" dirty="0" err="1" smtClean="0"/>
              <a:t>Mwhr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46010" y="3090672"/>
            <a:ext cx="265430" cy="2670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3850" y="2922667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1440" y="3107333"/>
            <a:ext cx="267970" cy="1168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92175"/>
            <a:ext cx="70358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3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08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68311" cy="649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828800"/>
            <a:ext cx="481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Store 17391, 4/16/2013 – best peak </a:t>
            </a:r>
            <a:r>
              <a:rPr lang="en-US" b="1" i="1" u="sng" dirty="0" err="1" smtClean="0"/>
              <a:t>lumi</a:t>
            </a:r>
            <a:r>
              <a:rPr lang="en-US" b="1" i="1" u="sng" dirty="0" smtClean="0"/>
              <a:t> to date</a:t>
            </a:r>
            <a:endParaRPr lang="en-US" b="1" i="1" u="sng" dirty="0"/>
          </a:p>
        </p:txBody>
      </p:sp>
      <p:sp>
        <p:nvSpPr>
          <p:cNvPr id="3" name="Oval 2"/>
          <p:cNvSpPr/>
          <p:nvPr/>
        </p:nvSpPr>
        <p:spPr>
          <a:xfrm>
            <a:off x="61452" y="5867400"/>
            <a:ext cx="556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657600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3733800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sz="1600" b="1" dirty="0" smtClean="0">
                <a:solidFill>
                  <a:srgbClr val="3333FF"/>
                </a:solidFill>
              </a:rPr>
              <a:t>(maximum=2.7x10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4648200" y="3657600"/>
            <a:ext cx="304800" cy="245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6944" y="4471416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8270" y="480060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sz="1600" b="1" dirty="0" smtClean="0">
                <a:solidFill>
                  <a:srgbClr val="3333FF"/>
                </a:solidFill>
              </a:rPr>
              <a:t>(maximum=1.6x10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5000" y="4495800"/>
            <a:ext cx="304800" cy="452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599" y="1033272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583" y="1450865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1033272"/>
            <a:ext cx="381000" cy="490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8270" y="378803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(= 2.1x10</a:t>
            </a:r>
            <a:r>
              <a:rPr lang="en-US" b="1" baseline="30000" dirty="0" smtClean="0">
                <a:solidFill>
                  <a:srgbClr val="3333FF"/>
                </a:solidFill>
              </a:rPr>
              <a:t>32</a:t>
            </a:r>
            <a:r>
              <a:rPr lang="en-US" b="1" dirty="0" smtClean="0">
                <a:solidFill>
                  <a:srgbClr val="3333FF"/>
                </a:solidFill>
              </a:rPr>
              <a:t> cm</a:t>
            </a:r>
            <a:r>
              <a:rPr lang="en-US" b="1" baseline="30000" dirty="0" smtClean="0">
                <a:solidFill>
                  <a:srgbClr val="3333FF"/>
                </a:solidFill>
              </a:rPr>
              <a:t>-2</a:t>
            </a:r>
            <a:r>
              <a:rPr lang="en-US" b="1" dirty="0" smtClean="0">
                <a:solidFill>
                  <a:srgbClr val="3333FF"/>
                </a:solidFill>
              </a:rPr>
              <a:t>s</a:t>
            </a:r>
            <a:r>
              <a:rPr lang="en-US" b="1" baseline="30000" dirty="0" smtClean="0">
                <a:solidFill>
                  <a:srgbClr val="3333FF"/>
                </a:solidFill>
              </a:rPr>
              <a:t>-1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1752600" y="3972699"/>
            <a:ext cx="375670" cy="13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4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05900" cy="627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362200" y="4191000"/>
            <a:ext cx="6629400" cy="304800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10764" y="3974068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emittance (19-25 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mm-</a:t>
            </a:r>
            <a:r>
              <a:rPr lang="en-US" dirty="0" err="1" smtClean="0"/>
              <a:t>mr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4118" y="9144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23 Apr…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May, end 15 </a:t>
            </a:r>
            <a:r>
              <a:rPr lang="en-US" sz="1800" dirty="0" err="1" smtClean="0"/>
              <a:t>cryo</a:t>
            </a:r>
            <a:r>
              <a:rPr lang="en-US" sz="1800" dirty="0" smtClean="0"/>
              <a:t> weeks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12.7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32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072313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47750"/>
            <a:ext cx="69072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9315" y="1828800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6924" y="1644134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01706" y="3867912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5742" y="3701534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1206" y="4451866"/>
            <a:ext cx="0" cy="533400"/>
          </a:xfrm>
          <a:prstGeom prst="line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5615" y="4267200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time for low energy AuAu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98464" y="2971800"/>
            <a:ext cx="0" cy="2013467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5741" y="2534628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01706" y="2803857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629279" y="2382797"/>
            <a:ext cx="0" cy="2590800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2158" y="2013466"/>
            <a:ext cx="29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low energy AuAu ??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89330" y="2282694"/>
            <a:ext cx="285758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1696" y="3270282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8167" y="2903959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756971" y="3173188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71756" y="4267200"/>
            <a:ext cx="166915" cy="706398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30209" y="4006334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19.9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772400" cy="6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8825" y="87868"/>
            <a:ext cx="544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for STAR (17340) with “physics” time cuts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9307" y="1967976"/>
            <a:ext cx="557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based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8.48E8/2.8mb = 3.03 pb-1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086" y="2438400"/>
            <a:ext cx="559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6.371E8/2.5mb = 2.55 pb-1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7483141" y="2152642"/>
            <a:ext cx="36545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10400" y="2797433"/>
            <a:ext cx="847226" cy="1743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501753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Log/Standard = 1.19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8899" y="4222319"/>
            <a:ext cx="26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Standard singles corr.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6324" y="3852987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Log singles corr.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2560" y="3584200"/>
            <a:ext cx="155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ZDC </a:t>
            </a:r>
            <a:r>
              <a:rPr lang="en-US" dirty="0" err="1" smtClean="0"/>
              <a:t>coinc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979" y="4832866"/>
            <a:ext cx="9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7758800" y="4648202"/>
            <a:ext cx="98826" cy="36933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3224941" y="4462353"/>
            <a:ext cx="3486238" cy="5654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1056" y="4169965"/>
            <a:ext cx="3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5626" y="3852987"/>
            <a:ext cx="9983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~x1.2</a:t>
            </a:r>
          </a:p>
          <a:p>
            <a:r>
              <a:rPr lang="en-US" sz="1600" dirty="0" smtClean="0"/>
              <a:t>(1.1 </a:t>
            </a:r>
            <a:r>
              <a:rPr lang="en-US" sz="1600" dirty="0" err="1" smtClean="0"/>
              <a:t>lumi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600200" y="2623066"/>
            <a:ext cx="30910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00200" y="3389982"/>
            <a:ext cx="281886" cy="19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808214" y="4037653"/>
            <a:ext cx="497586" cy="6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7626" y="4145374"/>
            <a:ext cx="448174" cy="17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4753" y="314822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~x1.5</a:t>
            </a:r>
          </a:p>
          <a:p>
            <a:r>
              <a:rPr lang="en-US" dirty="0" smtClean="0"/>
              <a:t>(1.3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17 weeks cryo operation</a:t>
            </a:r>
            <a:br>
              <a:rPr lang="en-US" sz="2400" b="1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30</a:t>
            </a:r>
            <a:r>
              <a:rPr lang="en-US" sz="1800" b="1" i="1" u="sng" dirty="0" smtClean="0">
                <a:solidFill>
                  <a:srgbClr val="FF0000"/>
                </a:solidFill>
              </a:rPr>
              <a:t>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Apr…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i="1" u="sng" dirty="0" smtClean="0"/>
              <a:t>decision </a:t>
            </a:r>
            <a:r>
              <a:rPr lang="en-US" sz="1800" i="1" u="sng" dirty="0" smtClean="0"/>
              <a:t>time for switch </a:t>
            </a:r>
            <a:r>
              <a:rPr lang="en-US" sz="1800" i="1" u="sng" dirty="0"/>
              <a:t>to √s = 15 GeV/n AuAu</a:t>
            </a:r>
            <a:r>
              <a:rPr lang="en-US" sz="1800" i="1" u="sng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     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if decide to run AuAu for 2.5 weeks (2 weeks physics)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20 May (Monday), switch to 15 GeV/n AuAu – begin ½ week AuAu setup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24 May (Friday), begin 15 GeV/n AuAu physics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7 June (Friday), end ~2.0 </a:t>
            </a:r>
            <a:r>
              <a:rPr lang="en-US" sz="1800" dirty="0"/>
              <a:t>week √s = 15 GeV/n AuAu physics run or </a:t>
            </a:r>
            <a:r>
              <a:rPr lang="en-US" sz="1800" dirty="0" smtClean="0"/>
              <a:t>13.0 </a:t>
            </a:r>
            <a:r>
              <a:rPr lang="en-US" sz="1800" dirty="0"/>
              <a:t>week √s = 510 GeV </a:t>
            </a:r>
            <a:r>
              <a:rPr lang="en-US" sz="1800" dirty="0" err="1"/>
              <a:t>pp</a:t>
            </a:r>
            <a:r>
              <a:rPr lang="en-US" sz="1800" dirty="0"/>
              <a:t> physics run, begin </a:t>
            </a:r>
            <a:r>
              <a:rPr lang="en-US" sz="1800" dirty="0" err="1"/>
              <a:t>cryo</a:t>
            </a:r>
            <a:r>
              <a:rPr lang="en-US" sz="1800" dirty="0"/>
              <a:t> </a:t>
            </a:r>
            <a:r>
              <a:rPr lang="en-US" sz="1800" dirty="0" smtClean="0"/>
              <a:t>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(17.0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" y="1783080"/>
            <a:ext cx="533400" cy="15840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9376" y="6359889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09299" y="4152900"/>
            <a:ext cx="315017" cy="2267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2 Weeks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680" y="404170"/>
            <a:ext cx="14720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7715" y="41529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7502" y="1111989"/>
            <a:ext cx="24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(maximum=2.7E32)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45101" y="918087"/>
            <a:ext cx="76201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3704" y="3593068"/>
            <a:ext cx="598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Using Run 13 cross sections with log based singles correction</a:t>
            </a:r>
            <a:endParaRPr lang="en-US" b="1" i="1" u="sng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178308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105" y="3161353"/>
            <a:ext cx="18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(maximum)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7714" y="9144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641866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77350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0811" y="60802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06815" y="132489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17340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06815" y="1694229"/>
            <a:ext cx="179709" cy="363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9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543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" y="26670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5029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1087564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219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0811" y="105372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33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94270"/>
            <a:ext cx="2945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48.12±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53.1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20775"/>
            <a:ext cx="6919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4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4270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57.7±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55.9 </a:t>
            </a:r>
            <a:r>
              <a:rPr lang="en-US" dirty="0"/>
              <a:t>± </a:t>
            </a:r>
            <a:r>
              <a:rPr lang="en-US" dirty="0" smtClean="0"/>
              <a:t>0.4%</a:t>
            </a:r>
            <a:endParaRPr lang="en-US" dirty="0"/>
          </a:p>
          <a:p>
            <a:r>
              <a:rPr lang="en-US" dirty="0" smtClean="0"/>
              <a:t>Average = 56.8%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17600"/>
            <a:ext cx="68945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63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56662"/>
            <a:ext cx="490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jet target weighted average    =  50.3% ± 0.5%</a:t>
            </a:r>
          </a:p>
          <a:p>
            <a:r>
              <a:rPr lang="en-US" dirty="0" smtClean="0"/>
              <a:t>Yellow jet target weighted average =  53.4% ± 0.5%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2209800"/>
            <a:ext cx="30480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987330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And Yellow beam at injection jet target Run 12 result = 63.0 ±  4.4%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30657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3665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67283"/>
            <a:ext cx="28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53.4 ± 0.5%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50.3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0225"/>
            <a:ext cx="81089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19213"/>
            <a:ext cx="60118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59991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0225"/>
            <a:ext cx="79438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4" y="57150"/>
            <a:ext cx="8686800" cy="670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7187" y="4187952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7914" y="1219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780" y="900290"/>
            <a:ext cx="127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907395"/>
            <a:ext cx="213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(peak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1110" y="424595"/>
            <a:ext cx="1614487" cy="1883986"/>
            <a:chOff x="4628535" y="746931"/>
            <a:chExt cx="1614487" cy="188398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628535" y="910583"/>
              <a:ext cx="0" cy="1720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28535" y="1042219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917018" y="746931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 12 lattice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831" y="3464626"/>
            <a:ext cx="20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PREVIOUS RECORD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2155" y="3787287"/>
            <a:ext cx="493625" cy="8609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" y="4648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3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67800" cy="6362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862"/>
            <a:ext cx="8686800" cy="60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62000" y="1981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47244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35050"/>
            <a:ext cx="70659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181600" y="4451866"/>
            <a:ext cx="0" cy="533400"/>
          </a:xfrm>
          <a:prstGeom prst="line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5615" y="4181475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time for low energy AuAu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77000" y="2394466"/>
            <a:ext cx="0" cy="2590800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9315" y="2036205"/>
            <a:ext cx="29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low energy AuAu ??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52966" y="2305434"/>
            <a:ext cx="285758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65920" y="3281952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78980" y="2846712"/>
            <a:ext cx="92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865920" y="3169878"/>
            <a:ext cx="392647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8200" y="2405537"/>
            <a:ext cx="3014472" cy="163306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647813" y="1828800"/>
            <a:ext cx="14859" cy="3156466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05113" y="3548834"/>
            <a:ext cx="10746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Begin </a:t>
            </a:r>
            <a:r>
              <a:rPr lang="en-US" sz="1600" b="1" dirty="0" err="1" smtClean="0">
                <a:solidFill>
                  <a:srgbClr val="C00000"/>
                </a:solidFill>
              </a:rPr>
              <a:t>cryo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arm-up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662672" y="3706178"/>
            <a:ext cx="660674" cy="73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5715000" y="3310134"/>
            <a:ext cx="209325" cy="17966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543151" y="672167"/>
            <a:ext cx="209325" cy="179666"/>
          </a:xfrm>
          <a:prstGeom prst="star5">
            <a:avLst/>
          </a:prstGeom>
          <a:solidFill>
            <a:srgbClr val="1C0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752476" y="623500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(PHENIX Goal)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62809" y="3271835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(STAR Goal)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112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3325"/>
            <a:ext cx="56451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9450" y="141553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29450" y="1676400"/>
            <a:ext cx="28575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24400" y="2560320"/>
            <a:ext cx="2209800" cy="1524000"/>
          </a:xfrm>
          <a:prstGeom prst="line">
            <a:avLst/>
          </a:prstGeom>
          <a:ln w="158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2325" y="324354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9450" y="3504406"/>
            <a:ext cx="42862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9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054100"/>
            <a:ext cx="56451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48200" y="2362200"/>
            <a:ext cx="2286000" cy="1600200"/>
          </a:xfrm>
          <a:prstGeom prst="line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9450" y="11430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65423" y="1403866"/>
            <a:ext cx="307975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301573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68064" y="3330833"/>
            <a:ext cx="34504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1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168" y="5943600"/>
            <a:ext cx="52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https://wiki.bnl.gov/rhicspin/Polarimetry/H-jet/Run13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599" y="76200"/>
            <a:ext cx="3098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44.3 ± 0.8%</a:t>
            </a:r>
          </a:p>
          <a:p>
            <a:r>
              <a:rPr lang="en-US" sz="1600" dirty="0"/>
              <a:t>Blue average </a:t>
            </a:r>
            <a:r>
              <a:rPr lang="en-US" sz="1600" dirty="0" smtClean="0"/>
              <a:t>    = 47.7 ± 0.7</a:t>
            </a:r>
            <a:r>
              <a:rPr lang="en-US" sz="1600" dirty="0" smtClean="0"/>
              <a:t>%</a:t>
            </a:r>
          </a:p>
          <a:p>
            <a:r>
              <a:rPr lang="en-US" sz="1600" dirty="0" smtClean="0"/>
              <a:t>Average              = 46.0%</a:t>
            </a:r>
            <a:endParaRPr lang="en-US" sz="1600" dirty="0" smtClean="0"/>
          </a:p>
          <a:p>
            <a:r>
              <a:rPr lang="en-US" sz="1600" dirty="0"/>
              <a:t>stores  17201-17322 (eLens lattice)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5422" y="76200"/>
            <a:ext cx="33339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</a:t>
            </a:r>
            <a:r>
              <a:rPr lang="en-US" sz="1600" dirty="0"/>
              <a:t>= </a:t>
            </a:r>
            <a:r>
              <a:rPr lang="en-US" sz="1600" dirty="0" smtClean="0"/>
              <a:t>54.7 </a:t>
            </a:r>
            <a:r>
              <a:rPr lang="en-US" sz="1600" dirty="0" smtClean="0"/>
              <a:t>± </a:t>
            </a:r>
            <a:r>
              <a:rPr lang="en-US" sz="1600" dirty="0" smtClean="0"/>
              <a:t>0.6%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48.9</a:t>
            </a:r>
            <a:r>
              <a:rPr lang="en-US" sz="1600" dirty="0" smtClean="0"/>
              <a:t>± 0.5%</a:t>
            </a:r>
          </a:p>
          <a:p>
            <a:r>
              <a:rPr lang="en-US" sz="1600" dirty="0" smtClean="0"/>
              <a:t>Average              = 51.8%</a:t>
            </a:r>
            <a:endParaRPr lang="en-US" sz="1600" dirty="0" smtClean="0"/>
          </a:p>
          <a:p>
            <a:r>
              <a:rPr lang="en-US" sz="1600" dirty="0"/>
              <a:t>stores  </a:t>
            </a:r>
            <a:r>
              <a:rPr lang="en-US" sz="1600" dirty="0" smtClean="0"/>
              <a:t>17328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– </a:t>
            </a:r>
            <a:r>
              <a:rPr lang="en-US" sz="1600" dirty="0" smtClean="0">
                <a:sym typeface="Wingdings" pitchFamily="2" charset="2"/>
              </a:rPr>
              <a:t>17439 </a:t>
            </a:r>
            <a:r>
              <a:rPr lang="en-US" sz="1600" dirty="0" smtClean="0"/>
              <a:t>(Run 12 </a:t>
            </a:r>
            <a:r>
              <a:rPr lang="en-US" sz="1600" dirty="0"/>
              <a:t>lattice)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063625"/>
            <a:ext cx="654843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1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552" y="-283"/>
            <a:ext cx="3098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Yellow average = 52.5± 0.6%</a:t>
            </a:r>
          </a:p>
          <a:p>
            <a:r>
              <a:rPr lang="en-US" sz="1600" dirty="0"/>
              <a:t>Blue average     = 53.4± 0.7%</a:t>
            </a:r>
          </a:p>
          <a:p>
            <a:r>
              <a:rPr lang="en-US" sz="1600" dirty="0"/>
              <a:t>Average = 53.0%</a:t>
            </a:r>
          </a:p>
          <a:p>
            <a:r>
              <a:rPr lang="en-US" sz="1600" dirty="0" smtClean="0"/>
              <a:t>stores  </a:t>
            </a:r>
            <a:r>
              <a:rPr lang="en-US" sz="1600" dirty="0" smtClean="0"/>
              <a:t>17201-17322 (eLens lattice)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930"/>
            <a:ext cx="32009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</a:t>
            </a:r>
            <a:r>
              <a:rPr lang="en-US" sz="1600" dirty="0" smtClean="0"/>
              <a:t>55.0± 0.4%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54.3± 0.5%</a:t>
            </a:r>
            <a:endParaRPr lang="en-US" sz="1600" dirty="0" smtClean="0"/>
          </a:p>
          <a:p>
            <a:r>
              <a:rPr lang="en-US" sz="1600" dirty="0" smtClean="0"/>
              <a:t>Average = </a:t>
            </a:r>
            <a:r>
              <a:rPr lang="en-US" sz="1600" dirty="0" smtClean="0"/>
              <a:t>54.7%</a:t>
            </a:r>
            <a:endParaRPr lang="en-US" sz="1600" dirty="0" smtClean="0"/>
          </a:p>
          <a:p>
            <a:r>
              <a:rPr lang="en-US" sz="1600" dirty="0" smtClean="0"/>
              <a:t>stores  </a:t>
            </a:r>
            <a:r>
              <a:rPr lang="en-US" sz="1600" dirty="0" smtClean="0"/>
              <a:t>17328-</a:t>
            </a:r>
            <a:r>
              <a:rPr lang="en-US" sz="1600" dirty="0" smtClean="0">
                <a:sym typeface="Wingdings" pitchFamily="2" charset="2"/>
              </a:rPr>
              <a:t>17434</a:t>
            </a:r>
            <a:r>
              <a:rPr lang="en-US" sz="1600" dirty="0" smtClean="0"/>
              <a:t> </a:t>
            </a:r>
            <a:r>
              <a:rPr lang="en-US" sz="1600" dirty="0" smtClean="0"/>
              <a:t>(Run 12 lattice)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54113"/>
            <a:ext cx="6919913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1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68851</TotalTime>
  <Words>796</Words>
  <Application>Microsoft Office PowerPoint</Application>
  <PresentationFormat>On-screen Show (4:3)</PresentationFormat>
  <Paragraphs>161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Run 13 plan based on 17 weeks cryo 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233</cp:revision>
  <cp:lastPrinted>2013-04-30T13:02:15Z</cp:lastPrinted>
  <dcterms:created xsi:type="dcterms:W3CDTF">2013-01-23T17:44:11Z</dcterms:created>
  <dcterms:modified xsi:type="dcterms:W3CDTF">2013-04-30T16:33:47Z</dcterms:modified>
</cp:coreProperties>
</file>