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6" r:id="rId2"/>
    <p:sldId id="311" r:id="rId3"/>
    <p:sldId id="263" r:id="rId4"/>
    <p:sldId id="304" r:id="rId5"/>
    <p:sldId id="307" r:id="rId6"/>
    <p:sldId id="313" r:id="rId7"/>
    <p:sldId id="288" r:id="rId8"/>
    <p:sldId id="291" r:id="rId9"/>
    <p:sldId id="292" r:id="rId10"/>
    <p:sldId id="302" r:id="rId11"/>
    <p:sldId id="301" r:id="rId12"/>
    <p:sldId id="318" r:id="rId13"/>
    <p:sldId id="280" r:id="rId14"/>
    <p:sldId id="258" r:id="rId15"/>
    <p:sldId id="256" r:id="rId16"/>
    <p:sldId id="257" r:id="rId17"/>
    <p:sldId id="261" r:id="rId18"/>
    <p:sldId id="316" r:id="rId19"/>
    <p:sldId id="317" r:id="rId20"/>
    <p:sldId id="308" r:id="rId21"/>
    <p:sldId id="309" r:id="rId22"/>
    <p:sldId id="312" r:id="rId23"/>
    <p:sldId id="300" r:id="rId24"/>
    <p:sldId id="315" r:id="rId25"/>
    <p:sldId id="298" r:id="rId26"/>
    <p:sldId id="278" r:id="rId27"/>
    <p:sldId id="285" r:id="rId28"/>
    <p:sldId id="296" r:id="rId29"/>
    <p:sldId id="297" r:id="rId30"/>
    <p:sldId id="289" r:id="rId31"/>
    <p:sldId id="290" r:id="rId32"/>
    <p:sldId id="269" r:id="rId33"/>
    <p:sldId id="267" r:id="rId34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0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76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A6EAB-41A2-43F6-801C-E5587990090D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BAC31-EED2-4588-B622-DD6E8677F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68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22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79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38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46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4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79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40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46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4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41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41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22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BAC31-EED2-4588-B622-DD6E8677FBC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82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2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2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8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9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19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6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8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6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7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23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BFD7-D12A-45F0-BBDA-220690D97BBD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0BFD7-D12A-45F0-BBDA-220690D97BBD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22B63-48B2-491E-90AB-B616E15A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8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hichome.bnl.gov/AP/Spin2013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38862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Run </a:t>
            </a:r>
            <a:r>
              <a:rPr lang="en-US" sz="2800" b="1" dirty="0" smtClean="0">
                <a:solidFill>
                  <a:schemeClr val="tx1"/>
                </a:solidFill>
              </a:rPr>
              <a:t>13 </a:t>
            </a:r>
            <a:r>
              <a:rPr lang="en-US" sz="2800" b="1" dirty="0">
                <a:solidFill>
                  <a:schemeClr val="tx1"/>
                </a:solidFill>
              </a:rPr>
              <a:t>RHIC Machine/Experiments </a:t>
            </a:r>
            <a:r>
              <a:rPr lang="en-US" sz="2800" b="1" dirty="0" smtClean="0">
                <a:solidFill>
                  <a:schemeClr val="tx1"/>
                </a:solidFill>
              </a:rPr>
              <a:t>Meeting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21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May 2013 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1600" b="1" u="sng" dirty="0" smtClean="0">
                <a:solidFill>
                  <a:schemeClr val="tx1"/>
                </a:solidFill>
              </a:rPr>
              <a:t>Agenda</a:t>
            </a:r>
            <a:r>
              <a:rPr lang="en-US" sz="1600" b="1" u="sng" dirty="0">
                <a:solidFill>
                  <a:schemeClr val="tx1"/>
                </a:solidFill>
              </a:rPr>
              <a:t>:</a:t>
            </a:r>
            <a:endParaRPr lang="en-US" b="1" u="sng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Status Reports</a:t>
            </a:r>
          </a:p>
          <a:p>
            <a:pPr lvl="0"/>
            <a:endParaRPr lang="en-US" sz="1600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8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1203325"/>
            <a:ext cx="5645150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" y="381000"/>
            <a:ext cx="880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Preliminary</a:t>
            </a:r>
            <a:r>
              <a:rPr lang="en-US" dirty="0" smtClean="0"/>
              <a:t>, with Run 13 cross sections, PHENIX and STAR </a:t>
            </a:r>
            <a:r>
              <a:rPr lang="en-US" b="1" i="1" u="sng" dirty="0" smtClean="0"/>
              <a:t>log based singles correction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2242" y="6050782"/>
            <a:ext cx="870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average polarizations from CNI polarization from http</a:t>
            </a:r>
            <a:r>
              <a:rPr lang="en-US" dirty="0"/>
              <a:t>://www.phy.bnl.gov/cnipol/fills/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29450" y="1415534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750*(0.55)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7029450" y="1676400"/>
            <a:ext cx="285750" cy="108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724400" y="2560320"/>
            <a:ext cx="2209800" cy="1524000"/>
          </a:xfrm>
          <a:prstGeom prst="line">
            <a:avLst/>
          </a:prstGeom>
          <a:ln w="15875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72325" y="3243540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275*(0.55)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029450" y="3504406"/>
            <a:ext cx="428626" cy="108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095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1206500"/>
            <a:ext cx="5645150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" y="381000"/>
            <a:ext cx="880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Preliminary</a:t>
            </a:r>
            <a:r>
              <a:rPr lang="en-US" dirty="0" smtClean="0"/>
              <a:t>, with Run 13 cross sections, PHENIX and STAR </a:t>
            </a:r>
            <a:r>
              <a:rPr lang="en-US" b="1" i="1" u="sng" dirty="0" smtClean="0"/>
              <a:t>log based singles correction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2242" y="6050782"/>
            <a:ext cx="870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average polarizations from CNI polarization from http</a:t>
            </a:r>
            <a:r>
              <a:rPr lang="en-US" dirty="0"/>
              <a:t>://www.phy.bnl.gov/cnipol/fills/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4634169" y="2667000"/>
            <a:ext cx="2286000" cy="1524000"/>
          </a:xfrm>
          <a:prstGeom prst="line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59122" y="1285101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750*(0.55)</a:t>
            </a:r>
            <a:r>
              <a:rPr lang="en-US" baseline="30000" dirty="0" smtClean="0"/>
              <a:t>4</a:t>
            </a:r>
            <a:endParaRPr lang="en-US" baseline="300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105135" y="1654433"/>
            <a:ext cx="307975" cy="108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13110" y="3266301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275*(0.55)</a:t>
            </a:r>
            <a:r>
              <a:rPr lang="en-US" baseline="30000" dirty="0" smtClean="0"/>
              <a:t>4</a:t>
            </a:r>
            <a:endParaRPr lang="en-US" baseline="300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040561" y="3581400"/>
            <a:ext cx="345046" cy="108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714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2" y="260498"/>
            <a:ext cx="8591550" cy="640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1447800"/>
            <a:ext cx="7136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Unresolved issue…</a:t>
            </a:r>
          </a:p>
          <a:p>
            <a:r>
              <a:rPr lang="en-US" dirty="0" smtClean="0"/>
              <a:t>STAR </a:t>
            </a:r>
            <a:r>
              <a:rPr lang="en-US" dirty="0" err="1" smtClean="0"/>
              <a:t>Lumi</a:t>
            </a:r>
            <a:r>
              <a:rPr lang="en-US" dirty="0" smtClean="0"/>
              <a:t> has been above PHENIX since the STAR crossing angle was fixed</a:t>
            </a:r>
          </a:p>
          <a:p>
            <a:r>
              <a:rPr lang="en-US" dirty="0"/>
              <a:t>a</a:t>
            </a:r>
            <a:r>
              <a:rPr lang="en-US" dirty="0" smtClean="0"/>
              <a:t>round mid-April</a:t>
            </a:r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057400" y="41910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057400" y="3810000"/>
            <a:ext cx="457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52600" y="457200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424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514600"/>
            <a:ext cx="3496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Additional Information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9086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530225"/>
            <a:ext cx="8108950" cy="579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959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1319213"/>
            <a:ext cx="6011863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51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322388"/>
            <a:ext cx="5999163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783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530225"/>
            <a:ext cx="7943850" cy="579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2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776288"/>
            <a:ext cx="7572375" cy="530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304800"/>
            <a:ext cx="7330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+$1,086K in BNL bank through Mar 2013 (~$450K should come back to CAD)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5867400"/>
            <a:ext cx="2051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Mar 2013 bill</a:t>
            </a:r>
          </a:p>
          <a:p>
            <a:r>
              <a:rPr lang="en-US" dirty="0" smtClean="0"/>
              <a:t>$54.39 actual</a:t>
            </a:r>
          </a:p>
          <a:p>
            <a:r>
              <a:rPr lang="en-US" dirty="0"/>
              <a:t>b</a:t>
            </a:r>
            <a:r>
              <a:rPr lang="en-US" dirty="0" smtClean="0"/>
              <a:t>illed at $53/</a:t>
            </a:r>
            <a:r>
              <a:rPr lang="en-US" dirty="0" err="1" smtClean="0"/>
              <a:t>Mwhr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446010" y="3090672"/>
            <a:ext cx="265430" cy="26709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43850" y="2922667"/>
            <a:ext cx="78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March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711440" y="3107333"/>
            <a:ext cx="267970" cy="116887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18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892175"/>
            <a:ext cx="703580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933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304800"/>
            <a:ext cx="8686800" cy="6397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 smtClean="0"/>
              <a:t>Run 13 </a:t>
            </a:r>
            <a:r>
              <a:rPr lang="en-US" sz="2400" b="1" dirty="0"/>
              <a:t>p</a:t>
            </a:r>
            <a:r>
              <a:rPr lang="en-US" sz="2400" b="1" dirty="0" smtClean="0"/>
              <a:t>lan based on 17 weeks cryo operation</a:t>
            </a:r>
            <a:br>
              <a:rPr lang="en-US" sz="2400" b="1" dirty="0" smtClean="0"/>
            </a:br>
            <a:endParaRPr lang="en-US" sz="1800" i="1" u="sng" dirty="0" smtClean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half" idx="4294967295"/>
          </p:nvPr>
        </p:nvSpPr>
        <p:spPr>
          <a:xfrm>
            <a:off x="228600" y="609600"/>
            <a:ext cx="8686800" cy="5715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05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11 Feb, </a:t>
            </a:r>
            <a:r>
              <a:rPr lang="en-US" sz="1800" dirty="0"/>
              <a:t>Begin cool-down to 4.5K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15 Feb, </a:t>
            </a:r>
            <a:r>
              <a:rPr lang="en-US" sz="1800" dirty="0"/>
              <a:t>Cool-down to 4.5K in </a:t>
            </a:r>
            <a:r>
              <a:rPr lang="en-US" sz="1800" dirty="0" smtClean="0"/>
              <a:t>Blue and Yellow </a:t>
            </a:r>
            <a:r>
              <a:rPr lang="en-US" sz="1800" dirty="0"/>
              <a:t>Ring complete, begin magnet </a:t>
            </a:r>
            <a:r>
              <a:rPr lang="en-US" sz="1800" dirty="0" smtClean="0"/>
              <a:t>setup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26 Feb, first collisions</a:t>
            </a:r>
            <a:endParaRPr lang="en-US" sz="1800" dirty="0"/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15 Feb -1 Mar, RHIC √s = 510 GeV pp machine setup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1-8 Mar, machine ramp-up with 8 </a:t>
            </a:r>
            <a:r>
              <a:rPr lang="en-US" sz="1800" dirty="0" err="1" smtClean="0"/>
              <a:t>hr</a:t>
            </a:r>
            <a:r>
              <a:rPr lang="en-US" sz="1800" dirty="0" smtClean="0"/>
              <a:t>/night for experiment setup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9 </a:t>
            </a:r>
            <a:r>
              <a:rPr lang="en-US" sz="1800" dirty="0"/>
              <a:t>Mar (store 17201),  begin √s = 510 GeV </a:t>
            </a:r>
            <a:r>
              <a:rPr lang="en-US" sz="1800" dirty="0" err="1"/>
              <a:t>pp</a:t>
            </a:r>
            <a:r>
              <a:rPr lang="en-US" sz="1800" dirty="0"/>
              <a:t> physics run </a:t>
            </a:r>
            <a:endParaRPr lang="en-US" sz="1800" dirty="0" smtClean="0"/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5 April, reverted to Run 12 lattice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i="1" u="sng" dirty="0" smtClean="0">
                <a:solidFill>
                  <a:srgbClr val="FF0000"/>
                </a:solidFill>
              </a:rPr>
              <a:t>today, </a:t>
            </a:r>
            <a:r>
              <a:rPr lang="en-US" sz="1800" b="1" i="1" u="sng" dirty="0" smtClean="0">
                <a:solidFill>
                  <a:srgbClr val="FF0000"/>
                </a:solidFill>
              </a:rPr>
              <a:t>21 May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10 June (Monday, 0800), end 13.4 </a:t>
            </a:r>
            <a:r>
              <a:rPr lang="en-US" sz="1800" dirty="0"/>
              <a:t>week √s = 510 GeV </a:t>
            </a:r>
            <a:r>
              <a:rPr lang="en-US" sz="1800" dirty="0" err="1"/>
              <a:t>pp</a:t>
            </a:r>
            <a:r>
              <a:rPr lang="en-US" sz="1800" dirty="0"/>
              <a:t> physics run, begin </a:t>
            </a:r>
            <a:r>
              <a:rPr lang="en-US" sz="1800" dirty="0" err="1"/>
              <a:t>cryo</a:t>
            </a:r>
            <a:r>
              <a:rPr lang="en-US" sz="1800" dirty="0"/>
              <a:t> </a:t>
            </a:r>
            <a:r>
              <a:rPr lang="en-US" sz="1800" dirty="0" smtClean="0"/>
              <a:t>warm-up</a:t>
            </a:r>
          </a:p>
          <a:p>
            <a:pPr marL="0" indent="0">
              <a:lnSpc>
                <a:spcPct val="80000"/>
              </a:lnSpc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13 </a:t>
            </a:r>
            <a:r>
              <a:rPr lang="en-US" sz="1800" dirty="0">
                <a:solidFill>
                  <a:srgbClr val="000000"/>
                </a:solidFill>
              </a:rPr>
              <a:t>June, cryo warm-up </a:t>
            </a:r>
            <a:r>
              <a:rPr lang="en-US" sz="1800" dirty="0" smtClean="0">
                <a:solidFill>
                  <a:srgbClr val="000000"/>
                </a:solidFill>
              </a:rPr>
              <a:t>~complete (17.4 </a:t>
            </a:r>
            <a:r>
              <a:rPr lang="en-US" sz="1800" dirty="0">
                <a:solidFill>
                  <a:srgbClr val="000000"/>
                </a:solidFill>
              </a:rPr>
              <a:t>cryo-weeks)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05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168311" cy="649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1828800"/>
            <a:ext cx="4818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Store 17391, 4/16/2013 – best peak </a:t>
            </a:r>
            <a:r>
              <a:rPr lang="en-US" b="1" i="1" u="sng" dirty="0" err="1" smtClean="0"/>
              <a:t>lumi</a:t>
            </a:r>
            <a:r>
              <a:rPr lang="en-US" b="1" i="1" u="sng" dirty="0" smtClean="0"/>
              <a:t> to date</a:t>
            </a:r>
            <a:endParaRPr lang="en-US" b="1" i="1" u="sng" dirty="0"/>
          </a:p>
        </p:txBody>
      </p:sp>
      <p:sp>
        <p:nvSpPr>
          <p:cNvPr id="3" name="Oval 2"/>
          <p:cNvSpPr/>
          <p:nvPr/>
        </p:nvSpPr>
        <p:spPr>
          <a:xfrm>
            <a:off x="61452" y="5867400"/>
            <a:ext cx="5562600" cy="990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990600" y="3657600"/>
            <a:ext cx="7482511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53000" y="3733800"/>
            <a:ext cx="2335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solidFill>
                  <a:srgbClr val="3333FF"/>
                </a:solidFill>
              </a:rPr>
              <a:t>L</a:t>
            </a:r>
            <a:r>
              <a:rPr lang="en-US" sz="1600" b="1" baseline="-25000" dirty="0" err="1" smtClean="0">
                <a:solidFill>
                  <a:srgbClr val="3333FF"/>
                </a:solidFill>
              </a:rPr>
              <a:t>peak</a:t>
            </a:r>
            <a:r>
              <a:rPr lang="en-US" sz="1600" b="1" dirty="0" smtClean="0">
                <a:solidFill>
                  <a:srgbClr val="3333FF"/>
                </a:solidFill>
              </a:rPr>
              <a:t>(maximum=2.7x10</a:t>
            </a:r>
            <a:r>
              <a:rPr lang="en-US" sz="1600" b="1" baseline="30000" dirty="0" smtClean="0">
                <a:solidFill>
                  <a:srgbClr val="3333FF"/>
                </a:solidFill>
              </a:rPr>
              <a:t>32</a:t>
            </a:r>
            <a:r>
              <a:rPr lang="en-US" sz="1600" b="1" dirty="0" smtClean="0">
                <a:solidFill>
                  <a:srgbClr val="3333FF"/>
                </a:solidFill>
              </a:rPr>
              <a:t>)</a:t>
            </a:r>
          </a:p>
        </p:txBody>
      </p:sp>
      <p:cxnSp>
        <p:nvCxnSpPr>
          <p:cNvPr id="7" name="Straight Arrow Connector 6"/>
          <p:cNvCxnSpPr>
            <a:stCxn id="8" idx="1"/>
          </p:cNvCxnSpPr>
          <p:nvPr/>
        </p:nvCxnSpPr>
        <p:spPr>
          <a:xfrm flipH="1" flipV="1">
            <a:off x="4648200" y="3657600"/>
            <a:ext cx="304800" cy="2454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06944" y="4471416"/>
            <a:ext cx="7482511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28270" y="4800600"/>
            <a:ext cx="2501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solidFill>
                  <a:srgbClr val="3333FF"/>
                </a:solidFill>
              </a:rPr>
              <a:t>L</a:t>
            </a:r>
            <a:r>
              <a:rPr lang="en-US" sz="1600" b="1" baseline="-25000" dirty="0" err="1" smtClean="0">
                <a:solidFill>
                  <a:srgbClr val="3333FF"/>
                </a:solidFill>
              </a:rPr>
              <a:t>average</a:t>
            </a:r>
            <a:r>
              <a:rPr lang="en-US" sz="1600" b="1" dirty="0" smtClean="0">
                <a:solidFill>
                  <a:srgbClr val="3333FF"/>
                </a:solidFill>
              </a:rPr>
              <a:t>(maximum=1.6x10</a:t>
            </a:r>
            <a:r>
              <a:rPr lang="en-US" sz="1600" b="1" baseline="30000" dirty="0" smtClean="0">
                <a:solidFill>
                  <a:srgbClr val="3333FF"/>
                </a:solidFill>
              </a:rPr>
              <a:t>32</a:t>
            </a:r>
            <a:r>
              <a:rPr lang="en-US" sz="1600" b="1" dirty="0" smtClean="0">
                <a:solidFill>
                  <a:srgbClr val="3333FF"/>
                </a:solidFill>
              </a:rPr>
              <a:t>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905000" y="4495800"/>
            <a:ext cx="304800" cy="452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90599" y="1033272"/>
            <a:ext cx="7482511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32583" y="1450865"/>
            <a:ext cx="1740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Ions (maximum)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772400" y="1033272"/>
            <a:ext cx="381000" cy="4907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28270" y="3788033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rgbClr val="3333FF"/>
                </a:solidFill>
              </a:rPr>
              <a:t>L</a:t>
            </a:r>
            <a:r>
              <a:rPr lang="en-US" b="1" baseline="-25000" dirty="0" err="1" smtClean="0">
                <a:solidFill>
                  <a:srgbClr val="3333FF"/>
                </a:solidFill>
              </a:rPr>
              <a:t>peak</a:t>
            </a:r>
            <a:r>
              <a:rPr lang="en-US" b="1" dirty="0" smtClean="0">
                <a:solidFill>
                  <a:srgbClr val="3333FF"/>
                </a:solidFill>
              </a:rPr>
              <a:t>(= 2.1x10</a:t>
            </a:r>
            <a:r>
              <a:rPr lang="en-US" b="1" baseline="30000" dirty="0" smtClean="0">
                <a:solidFill>
                  <a:srgbClr val="3333FF"/>
                </a:solidFill>
              </a:rPr>
              <a:t>32</a:t>
            </a:r>
            <a:r>
              <a:rPr lang="en-US" b="1" dirty="0" smtClean="0">
                <a:solidFill>
                  <a:srgbClr val="3333FF"/>
                </a:solidFill>
              </a:rPr>
              <a:t> cm</a:t>
            </a:r>
            <a:r>
              <a:rPr lang="en-US" b="1" baseline="30000" dirty="0" smtClean="0">
                <a:solidFill>
                  <a:srgbClr val="3333FF"/>
                </a:solidFill>
              </a:rPr>
              <a:t>-2</a:t>
            </a:r>
            <a:r>
              <a:rPr lang="en-US" b="1" dirty="0" smtClean="0">
                <a:solidFill>
                  <a:srgbClr val="3333FF"/>
                </a:solidFill>
              </a:rPr>
              <a:t>s</a:t>
            </a:r>
            <a:r>
              <a:rPr lang="en-US" b="1" baseline="30000" dirty="0" smtClean="0">
                <a:solidFill>
                  <a:srgbClr val="3333FF"/>
                </a:solidFill>
              </a:rPr>
              <a:t>-1</a:t>
            </a:r>
          </a:p>
        </p:txBody>
      </p:sp>
      <p:cxnSp>
        <p:nvCxnSpPr>
          <p:cNvPr id="18" name="Straight Arrow Connector 17"/>
          <p:cNvCxnSpPr>
            <a:stCxn id="19" idx="1"/>
          </p:cNvCxnSpPr>
          <p:nvPr/>
        </p:nvCxnSpPr>
        <p:spPr>
          <a:xfrm flipH="1">
            <a:off x="1752600" y="3972699"/>
            <a:ext cx="375670" cy="1304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549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9105900" cy="627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2362200" y="4191000"/>
            <a:ext cx="6629400" cy="304800"/>
          </a:xfrm>
          <a:prstGeom prst="line">
            <a:avLst/>
          </a:prstGeom>
          <a:ln w="15875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010764" y="3974068"/>
            <a:ext cx="328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 emittance (19-25 </a:t>
            </a:r>
            <a:r>
              <a:rPr lang="en-US" dirty="0" smtClean="0">
                <a:latin typeface="Symbol" pitchFamily="18" charset="2"/>
              </a:rPr>
              <a:t>p </a:t>
            </a:r>
            <a:r>
              <a:rPr lang="en-US" dirty="0" smtClean="0"/>
              <a:t>mm-</a:t>
            </a:r>
            <a:r>
              <a:rPr lang="en-US" dirty="0" err="1" smtClean="0"/>
              <a:t>mr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331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457200"/>
            <a:ext cx="8686800" cy="6397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 smtClean="0"/>
              <a:t>Run 13 </a:t>
            </a:r>
            <a:r>
              <a:rPr lang="en-US" sz="2400" b="1" dirty="0"/>
              <a:t>p</a:t>
            </a:r>
            <a:r>
              <a:rPr lang="en-US" sz="2400" b="1" dirty="0" smtClean="0"/>
              <a:t>lan based on 20 weeks cryo operation</a:t>
            </a:r>
            <a:br>
              <a:rPr lang="en-US" sz="2400" b="1" dirty="0" smtClean="0"/>
            </a:br>
            <a:r>
              <a:rPr lang="en-US" sz="1800" dirty="0" smtClean="0"/>
              <a:t>and Fischer </a:t>
            </a:r>
            <a:r>
              <a:rPr lang="en-US" sz="1800" dirty="0"/>
              <a:t>et.al. RHIC Collider Projections (FY 2013 – FY 2017), 27 Sep 2012</a:t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i="1" u="sng" dirty="0" smtClean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half" idx="4294967295"/>
          </p:nvPr>
        </p:nvSpPr>
        <p:spPr>
          <a:xfrm>
            <a:off x="244118" y="914400"/>
            <a:ext cx="8686800" cy="5715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05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11 Feb, </a:t>
            </a:r>
            <a:r>
              <a:rPr lang="en-US" sz="1800" dirty="0"/>
              <a:t>Begin cool-down to 4.5K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15 Feb, </a:t>
            </a:r>
            <a:r>
              <a:rPr lang="en-US" sz="1800" dirty="0"/>
              <a:t>Cool-down to 4.5K in </a:t>
            </a:r>
            <a:r>
              <a:rPr lang="en-US" sz="1800" dirty="0" smtClean="0"/>
              <a:t>Blue and Yellow </a:t>
            </a:r>
            <a:r>
              <a:rPr lang="en-US" sz="1800" dirty="0"/>
              <a:t>Ring complete, begin magnet </a:t>
            </a:r>
            <a:r>
              <a:rPr lang="en-US" sz="1800" dirty="0" smtClean="0"/>
              <a:t>setup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26 Feb, first collisions</a:t>
            </a:r>
            <a:endParaRPr lang="en-US" sz="1800" dirty="0"/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15 Feb -1 Mar, RHIC √s = 510 GeV pp machine setup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1-8 Mar, machine ramp-up with 8 </a:t>
            </a:r>
            <a:r>
              <a:rPr lang="en-US" sz="1800" dirty="0" err="1" smtClean="0"/>
              <a:t>hr</a:t>
            </a:r>
            <a:r>
              <a:rPr lang="en-US" sz="1800" dirty="0" smtClean="0"/>
              <a:t>/night for experiment setup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 dirty="0" smtClean="0"/>
              <a:t>9 </a:t>
            </a:r>
            <a:r>
              <a:rPr lang="en-US" sz="1800" dirty="0"/>
              <a:t>Mar (store 17201),  begin √s = 510 GeV </a:t>
            </a:r>
            <a:r>
              <a:rPr lang="en-US" sz="1800" dirty="0" err="1"/>
              <a:t>pp</a:t>
            </a:r>
            <a:r>
              <a:rPr lang="en-US" sz="1800" dirty="0"/>
              <a:t> physics run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i="1" u="sng" dirty="0" smtClean="0">
                <a:solidFill>
                  <a:srgbClr val="FF0000"/>
                </a:solidFill>
              </a:rPr>
              <a:t>today, 23 Apr…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27 May, end 15 </a:t>
            </a:r>
            <a:r>
              <a:rPr lang="en-US" sz="1800" dirty="0" err="1" smtClean="0"/>
              <a:t>cryo</a:t>
            </a:r>
            <a:r>
              <a:rPr lang="en-US" sz="1800" dirty="0" smtClean="0"/>
              <a:t> weeks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 smtClean="0"/>
              <a:t>6 Jun, switch to √s = 15 GeV/n </a:t>
            </a:r>
            <a:r>
              <a:rPr lang="en-US" sz="1800" dirty="0" err="1" smtClean="0"/>
              <a:t>AuAu</a:t>
            </a:r>
            <a:r>
              <a:rPr lang="en-US" sz="1800" dirty="0" smtClean="0"/>
              <a:t> if pp goals are met and end 12.7 week √s = 510 GeV pp physics run </a:t>
            </a:r>
            <a:br>
              <a:rPr lang="en-US" sz="1800" dirty="0" smtClean="0"/>
            </a:b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27 Jun, end ~2.5 week √s = 15 GeV/n </a:t>
            </a:r>
            <a:r>
              <a:rPr lang="en-US" sz="1800" dirty="0" err="1" smtClean="0"/>
              <a:t>AuAu</a:t>
            </a:r>
            <a:r>
              <a:rPr lang="en-US" sz="1800" dirty="0" smtClean="0"/>
              <a:t> physics run or 15.9 week √s = 510 GeV pp physics run, begin cryo warm-up</a:t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30 </a:t>
            </a:r>
            <a:r>
              <a:rPr lang="en-US" sz="1800" dirty="0">
                <a:solidFill>
                  <a:srgbClr val="000000"/>
                </a:solidFill>
              </a:rPr>
              <a:t>June, cryo warm-up </a:t>
            </a:r>
            <a:r>
              <a:rPr lang="en-US" sz="1800" dirty="0" smtClean="0">
                <a:solidFill>
                  <a:srgbClr val="000000"/>
                </a:solidFill>
              </a:rPr>
              <a:t>~complete (19.9 </a:t>
            </a:r>
            <a:r>
              <a:rPr lang="en-US" sz="1800" dirty="0">
                <a:solidFill>
                  <a:srgbClr val="000000"/>
                </a:solidFill>
              </a:rPr>
              <a:t>cryo-weeks)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374437"/>
            <a:ext cx="8717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</a:t>
            </a:r>
            <a:r>
              <a:rPr lang="en-US" dirty="0" smtClean="0">
                <a:hlinkClick r:id="rId3"/>
              </a:rPr>
              <a:t>http://www.rhichome.bnl.gov/AP/Spin2013/ </a:t>
            </a:r>
            <a:r>
              <a:rPr lang="en-US" dirty="0" smtClean="0"/>
              <a:t>for the Run Coordinator’s detailed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23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324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Preliminary</a:t>
            </a:r>
            <a:r>
              <a:rPr lang="en-US" dirty="0" smtClean="0"/>
              <a:t>, with Run 13 cross sections, PHENIX and STAR </a:t>
            </a:r>
            <a:r>
              <a:rPr lang="en-US" b="1" i="1" u="sng" dirty="0" smtClean="0"/>
              <a:t>log based singles correction</a:t>
            </a:r>
          </a:p>
          <a:p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038225"/>
            <a:ext cx="7072313" cy="477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69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047750"/>
            <a:ext cx="6907213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9906" y="6019800"/>
            <a:ext cx="5518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Preliminary, with Run 13 cross sections, singles corrected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19906" y="381064"/>
            <a:ext cx="6060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PHENIX Goal, 250 pb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recorded, 750 pb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delivered, ≥ 55% polarization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319906" y="710445"/>
            <a:ext cx="5842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STAR Goal, 165 pb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recorded, 275 pb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delivered, ≥ 55% polarization</a:t>
            </a:r>
            <a:endParaRPr lang="en-US" sz="1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59315" y="1828800"/>
            <a:ext cx="1676400" cy="0"/>
          </a:xfrm>
          <a:prstGeom prst="line">
            <a:avLst/>
          </a:prstGeom>
          <a:ln w="28575">
            <a:solidFill>
              <a:srgbClr val="C00000"/>
            </a:solidFill>
            <a:prstDash val="sys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76924" y="1644134"/>
            <a:ext cx="14959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PHENIX GOAL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101706" y="3867912"/>
            <a:ext cx="1676400" cy="0"/>
          </a:xfrm>
          <a:prstGeom prst="line">
            <a:avLst/>
          </a:prstGeom>
          <a:ln w="28575">
            <a:solidFill>
              <a:srgbClr val="C00000"/>
            </a:solidFill>
            <a:prstDash val="sys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15742" y="3701534"/>
            <a:ext cx="12463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STAR GOAL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571206" y="4451866"/>
            <a:ext cx="0" cy="533400"/>
          </a:xfrm>
          <a:prstGeom prst="line">
            <a:avLst/>
          </a:prstGeom>
          <a:ln w="28575">
            <a:solidFill>
              <a:srgbClr val="C0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05615" y="4267200"/>
            <a:ext cx="343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Decision time for low energy AuAu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998464" y="2971800"/>
            <a:ext cx="0" cy="2013467"/>
          </a:xfrm>
          <a:prstGeom prst="line">
            <a:avLst/>
          </a:prstGeom>
          <a:ln w="15875" cmpd="sng">
            <a:solidFill>
              <a:srgbClr val="C00000"/>
            </a:solidFill>
            <a:prstDash val="sys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75741" y="2534628"/>
            <a:ext cx="1512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 </a:t>
            </a:r>
            <a:r>
              <a:rPr lang="en-US" dirty="0" err="1" smtClean="0"/>
              <a:t>cryo</a:t>
            </a:r>
            <a:r>
              <a:rPr lang="en-US" dirty="0" smtClean="0"/>
              <a:t> weeks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101706" y="2803857"/>
            <a:ext cx="319896" cy="200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216" y="0"/>
            <a:ext cx="880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Preliminary</a:t>
            </a:r>
            <a:r>
              <a:rPr lang="en-US" dirty="0" smtClean="0"/>
              <a:t>, with Run 13 cross sections, PHENIX and STAR </a:t>
            </a:r>
            <a:r>
              <a:rPr lang="en-US" b="1" i="1" u="sng" dirty="0" smtClean="0"/>
              <a:t>log based singles correction</a:t>
            </a:r>
          </a:p>
          <a:p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5629279" y="2382797"/>
            <a:ext cx="0" cy="2590800"/>
          </a:xfrm>
          <a:prstGeom prst="line">
            <a:avLst/>
          </a:prstGeom>
          <a:ln w="15875" cmpd="sng">
            <a:solidFill>
              <a:srgbClr val="C00000"/>
            </a:solidFill>
            <a:prstDash val="sys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72158" y="2013466"/>
            <a:ext cx="2967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Switch to low energy AuAu ??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689330" y="2282694"/>
            <a:ext cx="285758" cy="200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711696" y="3270282"/>
            <a:ext cx="0" cy="1703315"/>
          </a:xfrm>
          <a:prstGeom prst="line">
            <a:avLst/>
          </a:prstGeom>
          <a:ln w="15875" cmpd="sng">
            <a:solidFill>
              <a:srgbClr val="C00000"/>
            </a:solidFill>
            <a:prstDash val="sys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88167" y="2903959"/>
            <a:ext cx="1512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 </a:t>
            </a:r>
            <a:r>
              <a:rPr lang="en-US" dirty="0" err="1" smtClean="0"/>
              <a:t>cryo</a:t>
            </a:r>
            <a:r>
              <a:rPr lang="en-US" dirty="0" smtClean="0"/>
              <a:t> weeks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756971" y="3173188"/>
            <a:ext cx="319896" cy="200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771756" y="4267200"/>
            <a:ext cx="166915" cy="706398"/>
          </a:xfrm>
          <a:prstGeom prst="line">
            <a:avLst/>
          </a:prstGeom>
          <a:ln w="15875" cmpd="sng">
            <a:solidFill>
              <a:srgbClr val="C00000"/>
            </a:solidFill>
            <a:prstDash val="sys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530209" y="4006334"/>
            <a:ext cx="1687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19.9 </a:t>
            </a:r>
            <a:r>
              <a:rPr lang="en-US" dirty="0" err="1" smtClean="0"/>
              <a:t>cryo</a:t>
            </a:r>
            <a:r>
              <a:rPr lang="en-US" dirty="0" smtClean="0"/>
              <a:t> weeks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167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772400" cy="6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8825" y="87868"/>
            <a:ext cx="5442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Store for STAR (17340) with “physics” time cuts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9307" y="1967976"/>
            <a:ext cx="5573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 based singles correction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8.48E8/2.8mb = 3.03 pb-1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82086" y="2438400"/>
            <a:ext cx="5593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Standard singles correction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6.371E8/2.5mb = 2.55 pb-1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7483141" y="2152642"/>
            <a:ext cx="365459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010400" y="2797433"/>
            <a:ext cx="847226" cy="17436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00400" y="5017532"/>
            <a:ext cx="3574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Integrated </a:t>
            </a:r>
            <a:r>
              <a:rPr lang="en-US" dirty="0" err="1" smtClean="0"/>
              <a:t>lumi</a:t>
            </a:r>
            <a:r>
              <a:rPr lang="en-US" dirty="0" smtClean="0"/>
              <a:t> Log/Standard = 1.19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08899" y="4222319"/>
            <a:ext cx="2604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ZDC Standard singles corr.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76324" y="3852987"/>
            <a:ext cx="2089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ZDC Log singles corr.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12560" y="3584200"/>
            <a:ext cx="1553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Raw ZDC </a:t>
            </a:r>
            <a:r>
              <a:rPr lang="en-US" dirty="0" err="1" smtClean="0"/>
              <a:t>coinc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73979" y="4832866"/>
            <a:ext cx="984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integrals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4" idx="3"/>
          </p:cNvCxnSpPr>
          <p:nvPr/>
        </p:nvCxnSpPr>
        <p:spPr>
          <a:xfrm flipV="1">
            <a:off x="7758800" y="4648202"/>
            <a:ext cx="98826" cy="36933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1" idx="3"/>
          </p:cNvCxnSpPr>
          <p:nvPr/>
        </p:nvCxnSpPr>
        <p:spPr>
          <a:xfrm flipH="1" flipV="1">
            <a:off x="3224941" y="4462353"/>
            <a:ext cx="3486238" cy="56547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71056" y="4169965"/>
            <a:ext cx="353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}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8145626" y="3852987"/>
            <a:ext cx="9983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~x1.2</a:t>
            </a:r>
          </a:p>
          <a:p>
            <a:r>
              <a:rPr lang="en-US" sz="1600" dirty="0" smtClean="0"/>
              <a:t>(1.1 </a:t>
            </a:r>
            <a:r>
              <a:rPr lang="en-US" sz="1600" dirty="0" err="1" smtClean="0"/>
              <a:t>lumi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1600200" y="2623066"/>
            <a:ext cx="309107" cy="501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600200" y="3389982"/>
            <a:ext cx="281886" cy="194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7808214" y="4037653"/>
            <a:ext cx="497586" cy="66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7857626" y="4145374"/>
            <a:ext cx="448174" cy="1774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754753" y="3148220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~x1.5</a:t>
            </a:r>
          </a:p>
          <a:p>
            <a:r>
              <a:rPr lang="en-US" dirty="0" smtClean="0"/>
              <a:t>(1.3 </a:t>
            </a:r>
            <a:r>
              <a:rPr lang="en-US" dirty="0" err="1" smtClean="0"/>
              <a:t>lumi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461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686800" cy="657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609600" y="1783080"/>
            <a:ext cx="533400" cy="158408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29376" y="6359889"/>
            <a:ext cx="1740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Ions (maximum)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409299" y="4152900"/>
            <a:ext cx="315017" cy="226771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62800" y="272534"/>
            <a:ext cx="1447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>
                <a:solidFill>
                  <a:srgbClr val="3333FF"/>
                </a:solidFill>
              </a:rPr>
              <a:t>Past 2 Weeks</a:t>
            </a:r>
            <a:endParaRPr lang="en-US" b="1" i="1" u="sng" dirty="0">
              <a:solidFill>
                <a:srgbClr val="3333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0680" y="404170"/>
            <a:ext cx="147207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Physics stores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17715" y="4152900"/>
            <a:ext cx="8326285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17502" y="1111989"/>
            <a:ext cx="24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rgbClr val="3333FF"/>
                </a:solidFill>
              </a:rPr>
              <a:t>L</a:t>
            </a:r>
            <a:r>
              <a:rPr lang="en-US" b="1" baseline="-25000" dirty="0" err="1" smtClean="0">
                <a:solidFill>
                  <a:srgbClr val="3333FF"/>
                </a:solidFill>
              </a:rPr>
              <a:t>peak</a:t>
            </a:r>
            <a:r>
              <a:rPr lang="en-US" b="1" dirty="0" smtClean="0">
                <a:solidFill>
                  <a:srgbClr val="3333FF"/>
                </a:solidFill>
              </a:rPr>
              <a:t>(maximum=2.7E32)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845101" y="918087"/>
            <a:ext cx="76201" cy="3810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43704" y="3593068"/>
            <a:ext cx="5980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Using Run 13 cross sections with log based singles correction</a:t>
            </a:r>
            <a:endParaRPr lang="en-US" b="1" i="1" u="sng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914400" y="1783080"/>
            <a:ext cx="8326285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7105" y="3161353"/>
            <a:ext cx="1882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rgbClr val="3333FF"/>
                </a:solidFill>
              </a:rPr>
              <a:t>L</a:t>
            </a:r>
            <a:r>
              <a:rPr lang="en-US" b="1" baseline="-25000" dirty="0" err="1" smtClean="0">
                <a:solidFill>
                  <a:srgbClr val="3333FF"/>
                </a:solidFill>
              </a:rPr>
              <a:t>average</a:t>
            </a:r>
            <a:r>
              <a:rPr lang="en-US" b="1" dirty="0" smtClean="0">
                <a:solidFill>
                  <a:srgbClr val="3333FF"/>
                </a:solidFill>
              </a:rPr>
              <a:t>(maximum)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17714" y="914400"/>
            <a:ext cx="8305800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943600" y="641866"/>
            <a:ext cx="0" cy="1720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943600" y="773502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80811" y="608024"/>
            <a:ext cx="1326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Run 12 lattice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706815" y="1324897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17340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7706815" y="1694229"/>
            <a:ext cx="179709" cy="3631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571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686800" cy="599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8600"/>
            <a:ext cx="15430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28600" y="2667000"/>
            <a:ext cx="87630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8600" y="5029200"/>
            <a:ext cx="87630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" y="5257800"/>
            <a:ext cx="87630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943600" y="1087564"/>
            <a:ext cx="0" cy="1720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43600" y="12192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80811" y="1053722"/>
            <a:ext cx="1326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Run 12 lattice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41336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0" y="194270"/>
            <a:ext cx="29452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Yellow average = 48.12± 0.4%</a:t>
            </a:r>
          </a:p>
          <a:p>
            <a:r>
              <a:rPr lang="en-US" dirty="0"/>
              <a:t>Blue average </a:t>
            </a:r>
            <a:r>
              <a:rPr lang="en-US" dirty="0" smtClean="0"/>
              <a:t>    = 53.1 </a:t>
            </a:r>
            <a:r>
              <a:rPr lang="en-US" dirty="0"/>
              <a:t>± </a:t>
            </a:r>
            <a:r>
              <a:rPr lang="en-US" dirty="0" smtClean="0"/>
              <a:t>0.5%</a:t>
            </a:r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05000" y="6172200"/>
            <a:ext cx="3587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http://www.phy.bnl.gov/cnipol/fills/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120775"/>
            <a:ext cx="6919913" cy="461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943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6172200"/>
            <a:ext cx="3587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http://www.phy.bnl.gov/cnipol/fills/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0" y="194270"/>
            <a:ext cx="2905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Yellow average = 57.7± 0.4%</a:t>
            </a:r>
          </a:p>
          <a:p>
            <a:r>
              <a:rPr lang="en-US" dirty="0"/>
              <a:t>Blue average </a:t>
            </a:r>
            <a:r>
              <a:rPr lang="en-US" dirty="0" smtClean="0"/>
              <a:t>    = 55.9 </a:t>
            </a:r>
            <a:r>
              <a:rPr lang="en-US" dirty="0"/>
              <a:t>± </a:t>
            </a:r>
            <a:r>
              <a:rPr lang="en-US" dirty="0" smtClean="0"/>
              <a:t>0.4%</a:t>
            </a:r>
            <a:endParaRPr lang="en-US" dirty="0"/>
          </a:p>
          <a:p>
            <a:r>
              <a:rPr lang="en-US" dirty="0" smtClean="0"/>
              <a:t>Average = 56.8%</a:t>
            </a:r>
            <a:endParaRPr lang="en-US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117600"/>
            <a:ext cx="6894513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647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61967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799"/>
            <a:ext cx="8686800" cy="604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008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2630"/>
            <a:ext cx="8242300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5356662"/>
            <a:ext cx="4906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 jet target weighted average    =  50.3% ± 0.5%</a:t>
            </a:r>
          </a:p>
          <a:p>
            <a:r>
              <a:rPr lang="en-US" dirty="0" smtClean="0"/>
              <a:t>Yellow jet target weighted average =  53.4% ± 0.5%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7010400" y="2209800"/>
            <a:ext cx="304800" cy="140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4987330"/>
            <a:ext cx="658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And Yellow beam at injection jet target Run 12 result = 63.0 ±  4.4%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2306573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136650"/>
            <a:ext cx="8242300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0" y="167283"/>
            <a:ext cx="28811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Yellow average = 53.4 ± 0.5%</a:t>
            </a:r>
          </a:p>
          <a:p>
            <a:r>
              <a:rPr lang="en-US" dirty="0"/>
              <a:t>Blue average </a:t>
            </a:r>
            <a:r>
              <a:rPr lang="en-US" dirty="0" smtClean="0"/>
              <a:t>    = 50.3 </a:t>
            </a:r>
            <a:r>
              <a:rPr lang="en-US" dirty="0"/>
              <a:t>± </a:t>
            </a:r>
            <a:r>
              <a:rPr lang="en-US" dirty="0" smtClean="0"/>
              <a:t>0.5%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731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0"/>
            <a:ext cx="66751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6230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028343"/>
            <a:ext cx="7239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For Run 13 the PAC recommends the following (</a:t>
            </a:r>
            <a:r>
              <a:rPr lang="en-US" i="1" dirty="0"/>
              <a:t>in order of priority</a:t>
            </a:r>
            <a:r>
              <a:rPr lang="en-US" dirty="0" smtClean="0"/>
              <a:t>):</a:t>
            </a:r>
            <a:br>
              <a:rPr lang="en-US" dirty="0" smtClean="0"/>
            </a:b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Running </a:t>
            </a:r>
            <a:r>
              <a:rPr lang="en-US" dirty="0"/>
              <a:t>with polarized proton collisions at 500 GeV to provide an </a:t>
            </a:r>
            <a:r>
              <a:rPr lang="en-US" dirty="0" smtClean="0"/>
              <a:t>integrated luminosity </a:t>
            </a:r>
            <a:r>
              <a:rPr lang="en-US" dirty="0"/>
              <a:t>of 750 pb</a:t>
            </a:r>
            <a:r>
              <a:rPr lang="en-US" baseline="30000" dirty="0"/>
              <a:t>-1</a:t>
            </a:r>
            <a:r>
              <a:rPr lang="en-US" dirty="0"/>
              <a:t> at an average polarization of 55</a:t>
            </a:r>
            <a:r>
              <a:rPr lang="en-US" dirty="0" smtClean="0"/>
              <a:t>%.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2. </a:t>
            </a:r>
            <a:r>
              <a:rPr lang="en-US" dirty="0" smtClean="0"/>
              <a:t>  Depending </a:t>
            </a:r>
            <a:r>
              <a:rPr lang="en-US" dirty="0"/>
              <a:t>on the amount of running time remaining after priority #</a:t>
            </a:r>
            <a:r>
              <a:rPr lang="en-US" dirty="0" smtClean="0"/>
              <a:t>1</a:t>
            </a:r>
            <a:endParaRPr lang="en-US" dirty="0"/>
          </a:p>
          <a:p>
            <a:pPr lvl="1"/>
            <a:r>
              <a:rPr lang="en-US" dirty="0"/>
              <a:t>a. If less than 3 weeks remain, a week of 200 GeV </a:t>
            </a:r>
            <a:r>
              <a:rPr lang="en-US" dirty="0" err="1"/>
              <a:t>Au+Au</a:t>
            </a:r>
            <a:r>
              <a:rPr lang="en-US" dirty="0"/>
              <a:t> collisions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b. If at least 3 weeks of running time remain, 3 weeks of 15 GeV </a:t>
            </a:r>
            <a:r>
              <a:rPr lang="en-US" dirty="0" err="1"/>
              <a:t>Au+Au</a:t>
            </a:r>
            <a:endParaRPr lang="en-US" dirty="0"/>
          </a:p>
          <a:p>
            <a:pPr lvl="1"/>
            <a:r>
              <a:rPr lang="en-US" dirty="0"/>
              <a:t>collisions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3. </a:t>
            </a:r>
            <a:r>
              <a:rPr lang="en-US" dirty="0" smtClean="0"/>
              <a:t>  8 </a:t>
            </a:r>
            <a:r>
              <a:rPr lang="en-US" dirty="0"/>
              <a:t>days of 62 GeV </a:t>
            </a:r>
            <a:r>
              <a:rPr lang="en-US" dirty="0" err="1"/>
              <a:t>p+p</a:t>
            </a:r>
            <a:r>
              <a:rPr lang="en-US" dirty="0"/>
              <a:t> collisions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pPr marL="347472" indent="-347472"/>
            <a:r>
              <a:rPr lang="en-US" dirty="0"/>
              <a:t>4. </a:t>
            </a:r>
            <a:r>
              <a:rPr lang="en-US" dirty="0" smtClean="0"/>
              <a:t>  At </a:t>
            </a:r>
            <a:r>
              <a:rPr lang="en-US" dirty="0"/>
              <a:t>the discretion of the ALD, 4 days of low-luminosity </a:t>
            </a:r>
            <a:r>
              <a:rPr lang="en-US" dirty="0" smtClean="0"/>
              <a:t>running to accomplish the pp2pp </a:t>
            </a:r>
            <a:r>
              <a:rPr lang="en-US" dirty="0"/>
              <a:t>goals.</a:t>
            </a:r>
          </a:p>
        </p:txBody>
      </p:sp>
    </p:spTree>
    <p:extLst>
      <p:ext uri="{BB962C8B-B14F-4D97-AF65-F5344CB8AC3E}">
        <p14:creationId xmlns:p14="http://schemas.microsoft.com/office/powerpoint/2010/main" val="423942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87" y="1"/>
            <a:ext cx="87216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57187" y="4419600"/>
            <a:ext cx="87630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81000" y="1014984"/>
            <a:ext cx="87630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82312" y="3965590"/>
            <a:ext cx="1270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Maximum goal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186215" y="460618"/>
            <a:ext cx="2132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Maximum goal (peak </a:t>
            </a:r>
            <a:r>
              <a:rPr lang="en-US" sz="1400" dirty="0" err="1" smtClean="0"/>
              <a:t>lumi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20040" y="1828800"/>
            <a:ext cx="87630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76506" y="2308581"/>
            <a:ext cx="235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Maximum goal (average </a:t>
            </a:r>
            <a:r>
              <a:rPr lang="en-US" sz="1400" dirty="0" err="1" smtClean="0"/>
              <a:t>lumi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705600" y="1865376"/>
            <a:ext cx="228600" cy="443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705600" y="763149"/>
            <a:ext cx="76200" cy="2792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00800" y="4273367"/>
            <a:ext cx="0" cy="146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737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14"/>
            <a:ext cx="9127173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762000" y="1981200"/>
            <a:ext cx="82296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2000" y="4648200"/>
            <a:ext cx="81534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2000" y="5334000"/>
            <a:ext cx="82296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137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035050"/>
            <a:ext cx="7065963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9906" y="6019800"/>
            <a:ext cx="5518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Preliminary, with Run 13 cross sections, singles corrected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19906" y="381064"/>
            <a:ext cx="6060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PHENIX Goal, 250 pb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recorded, 750 pb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delivered, ≥ 55% polarization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319906" y="710445"/>
            <a:ext cx="5842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STAR Goal, 165 pb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recorded, 275 pb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delivered, ≥ 55% polarization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12216" y="0"/>
            <a:ext cx="880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Preliminary</a:t>
            </a:r>
            <a:r>
              <a:rPr lang="en-US" dirty="0" smtClean="0"/>
              <a:t>, with Run 13 cross sections, PHENIX and STAR </a:t>
            </a:r>
            <a:r>
              <a:rPr lang="en-US" b="1" i="1" u="sng" dirty="0" smtClean="0"/>
              <a:t>log based singles correction</a:t>
            </a:r>
          </a:p>
          <a:p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7969571" y="3269980"/>
            <a:ext cx="0" cy="1703315"/>
          </a:xfrm>
          <a:prstGeom prst="line">
            <a:avLst/>
          </a:prstGeom>
          <a:ln w="15875" cmpd="sng">
            <a:solidFill>
              <a:srgbClr val="C00000"/>
            </a:solidFill>
            <a:prstDash val="sys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993009" y="2683659"/>
            <a:ext cx="1150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17.4 </a:t>
            </a:r>
            <a:r>
              <a:rPr lang="en-US" dirty="0" err="1" smtClean="0"/>
              <a:t>cryo</a:t>
            </a:r>
            <a:r>
              <a:rPr lang="en-US" dirty="0" smtClean="0"/>
              <a:t> </a:t>
            </a:r>
          </a:p>
          <a:p>
            <a:r>
              <a:rPr lang="en-US" dirty="0" smtClean="0"/>
              <a:t>weeks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8005820" y="3206828"/>
            <a:ext cx="392647" cy="200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648200" y="2405537"/>
            <a:ext cx="3014472" cy="1633064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7818120" y="1828800"/>
            <a:ext cx="14859" cy="3156466"/>
          </a:xfrm>
          <a:prstGeom prst="line">
            <a:avLst/>
          </a:prstGeom>
          <a:ln w="15875" cmpd="sng">
            <a:solidFill>
              <a:srgbClr val="C00000"/>
            </a:solidFill>
            <a:prstDash val="sys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993009" y="3536862"/>
            <a:ext cx="107465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Begin </a:t>
            </a:r>
            <a:r>
              <a:rPr lang="en-US" sz="1600" b="1" dirty="0" err="1" smtClean="0">
                <a:solidFill>
                  <a:srgbClr val="C00000"/>
                </a:solidFill>
              </a:rPr>
              <a:t>cryo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r>
              <a:rPr lang="en-US" sz="1600" b="1" dirty="0">
                <a:solidFill>
                  <a:srgbClr val="C00000"/>
                </a:solidFill>
              </a:rPr>
              <a:t>w</a:t>
            </a:r>
            <a:r>
              <a:rPr lang="en-US" sz="1600" b="1" dirty="0" smtClean="0">
                <a:solidFill>
                  <a:srgbClr val="C00000"/>
                </a:solidFill>
              </a:rPr>
              <a:t>arm-up</a:t>
            </a:r>
            <a:endParaRPr lang="en-US" sz="1600" b="1" dirty="0">
              <a:solidFill>
                <a:srgbClr val="C0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8005820" y="3732525"/>
            <a:ext cx="150066" cy="1086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5-Point Star 30"/>
          <p:cNvSpPr/>
          <p:nvPr/>
        </p:nvSpPr>
        <p:spPr>
          <a:xfrm>
            <a:off x="5715000" y="3310134"/>
            <a:ext cx="209325" cy="179666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7543151" y="672167"/>
            <a:ext cx="209325" cy="179666"/>
          </a:xfrm>
          <a:prstGeom prst="star5">
            <a:avLst/>
          </a:prstGeom>
          <a:solidFill>
            <a:srgbClr val="1C07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752476" y="623500"/>
            <a:ext cx="1228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(PHENIX Goal)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5715000" y="2935802"/>
            <a:ext cx="1228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(STAR Goal)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01129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0307" y="6312932"/>
            <a:ext cx="528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https://wiki.bnl.gov/rhicspin/Polarimetry/H-jet/Run13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0599" y="76200"/>
            <a:ext cx="2745560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Yellow average = 44.3 ± 0.8%</a:t>
            </a:r>
          </a:p>
          <a:p>
            <a:r>
              <a:rPr lang="en-US" sz="1400" dirty="0"/>
              <a:t>Blue average </a:t>
            </a:r>
            <a:r>
              <a:rPr lang="en-US" sz="1400" dirty="0" smtClean="0"/>
              <a:t>    = 47.7 ± 0.7%</a:t>
            </a:r>
          </a:p>
          <a:p>
            <a:r>
              <a:rPr lang="en-US" sz="1400" dirty="0" smtClean="0"/>
              <a:t>Average              = 46.0%</a:t>
            </a:r>
          </a:p>
          <a:p>
            <a:r>
              <a:rPr lang="en-US" sz="1400" dirty="0"/>
              <a:t>stores  17201-17322 (eLens lattice</a:t>
            </a:r>
            <a:r>
              <a:rPr lang="en-US" sz="1600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05422" y="76200"/>
            <a:ext cx="290265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Yellow average </a:t>
            </a:r>
            <a:r>
              <a:rPr lang="en-US" sz="1400" dirty="0"/>
              <a:t>= </a:t>
            </a:r>
            <a:r>
              <a:rPr lang="en-US" sz="1400" dirty="0" smtClean="0"/>
              <a:t>54.5 ± 0.4%</a:t>
            </a:r>
            <a:endParaRPr lang="en-US" sz="1400" dirty="0" smtClean="0"/>
          </a:p>
          <a:p>
            <a:r>
              <a:rPr lang="en-US" sz="1400" dirty="0"/>
              <a:t>Blue average </a:t>
            </a:r>
            <a:r>
              <a:rPr lang="en-US" sz="1400" dirty="0" smtClean="0"/>
              <a:t>    = </a:t>
            </a:r>
            <a:r>
              <a:rPr lang="en-US" sz="1400" dirty="0" smtClean="0"/>
              <a:t>49.4 ± </a:t>
            </a:r>
            <a:r>
              <a:rPr lang="en-US" sz="1400" dirty="0" smtClean="0"/>
              <a:t>0.4%</a:t>
            </a:r>
          </a:p>
          <a:p>
            <a:r>
              <a:rPr lang="en-US" sz="1400" dirty="0" smtClean="0"/>
              <a:t>Average              = </a:t>
            </a:r>
            <a:r>
              <a:rPr lang="en-US" sz="1400" dirty="0" smtClean="0"/>
              <a:t>52.0%</a:t>
            </a:r>
            <a:endParaRPr lang="en-US" sz="1400" dirty="0" smtClean="0"/>
          </a:p>
          <a:p>
            <a:r>
              <a:rPr lang="en-US" sz="1400" dirty="0"/>
              <a:t>stores  </a:t>
            </a:r>
            <a:r>
              <a:rPr lang="en-US" sz="1400" dirty="0" smtClean="0"/>
              <a:t>17328</a:t>
            </a:r>
            <a:r>
              <a:rPr lang="en-US" sz="1400" dirty="0">
                <a:sym typeface="Wingdings" pitchFamily="2" charset="2"/>
              </a:rPr>
              <a:t> </a:t>
            </a:r>
            <a:r>
              <a:rPr lang="en-US" sz="1400" dirty="0" smtClean="0">
                <a:sym typeface="Wingdings" pitchFamily="2" charset="2"/>
              </a:rPr>
              <a:t>– </a:t>
            </a:r>
            <a:r>
              <a:rPr lang="en-US" sz="1400" dirty="0" smtClean="0">
                <a:sym typeface="Wingdings" pitchFamily="2" charset="2"/>
              </a:rPr>
              <a:t>17512</a:t>
            </a:r>
            <a:r>
              <a:rPr lang="en-US" sz="1400" dirty="0" smtClean="0"/>
              <a:t>(Run </a:t>
            </a:r>
            <a:r>
              <a:rPr lang="en-US" sz="1400" dirty="0" smtClean="0"/>
              <a:t>12 </a:t>
            </a:r>
            <a:r>
              <a:rPr lang="en-US" sz="1400" dirty="0"/>
              <a:t>lattice)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00150" y="997514"/>
            <a:ext cx="6246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for all fills: Blue = </a:t>
            </a:r>
            <a:r>
              <a:rPr lang="en-US" dirty="0" smtClean="0"/>
              <a:t>49.0 </a:t>
            </a:r>
            <a:r>
              <a:rPr lang="en-US" dirty="0" smtClean="0"/>
              <a:t>+/- 0.4%, Yellow = </a:t>
            </a:r>
            <a:r>
              <a:rPr lang="en-US" dirty="0" smtClean="0"/>
              <a:t>52.1% </a:t>
            </a:r>
            <a:r>
              <a:rPr lang="en-US" dirty="0" smtClean="0"/>
              <a:t>+/- 0.4%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099" y="1552019"/>
            <a:ext cx="6548437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414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8552" y="-283"/>
            <a:ext cx="274556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Yellow average = </a:t>
            </a:r>
            <a:r>
              <a:rPr lang="en-US" sz="1400" dirty="0" smtClean="0"/>
              <a:t>52.7± 0.5%</a:t>
            </a:r>
            <a:endParaRPr lang="en-US" sz="1400" dirty="0"/>
          </a:p>
          <a:p>
            <a:r>
              <a:rPr lang="en-US" sz="1400" dirty="0"/>
              <a:t>Blue average     = </a:t>
            </a:r>
            <a:r>
              <a:rPr lang="en-US" sz="1400" dirty="0" smtClean="0"/>
              <a:t>53.3± 0.5%</a:t>
            </a:r>
            <a:endParaRPr lang="en-US" sz="1400" dirty="0"/>
          </a:p>
          <a:p>
            <a:r>
              <a:rPr lang="en-US" sz="1400" dirty="0"/>
              <a:t>Average = 53.0%</a:t>
            </a:r>
          </a:p>
          <a:p>
            <a:r>
              <a:rPr lang="en-US" sz="1400" dirty="0" smtClean="0"/>
              <a:t>stores  17201-17322 (eLens lattice</a:t>
            </a:r>
            <a:r>
              <a:rPr lang="en-US" sz="1600" dirty="0" smtClean="0"/>
              <a:t>)</a:t>
            </a:r>
            <a:endParaRPr lang="en-US" sz="1600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15930"/>
            <a:ext cx="2827312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Yellow average = 55.5± 0.3%</a:t>
            </a:r>
          </a:p>
          <a:p>
            <a:r>
              <a:rPr lang="en-US" sz="1400" dirty="0"/>
              <a:t>Blue average </a:t>
            </a:r>
            <a:r>
              <a:rPr lang="en-US" sz="1400" dirty="0" smtClean="0"/>
              <a:t>    = </a:t>
            </a:r>
            <a:r>
              <a:rPr lang="en-US" sz="1400" dirty="0" smtClean="0"/>
              <a:t>54.3± </a:t>
            </a:r>
            <a:r>
              <a:rPr lang="en-US" sz="1400" dirty="0" smtClean="0"/>
              <a:t>0.4%</a:t>
            </a:r>
          </a:p>
          <a:p>
            <a:r>
              <a:rPr lang="en-US" sz="1400" dirty="0" smtClean="0"/>
              <a:t>Average = </a:t>
            </a:r>
            <a:r>
              <a:rPr lang="en-US" sz="1400" dirty="0" smtClean="0"/>
              <a:t>54.9%</a:t>
            </a:r>
            <a:endParaRPr lang="en-US" sz="1400" dirty="0" smtClean="0"/>
          </a:p>
          <a:p>
            <a:r>
              <a:rPr lang="en-US" sz="1400" dirty="0" smtClean="0"/>
              <a:t>stores  </a:t>
            </a:r>
            <a:r>
              <a:rPr lang="en-US" sz="1400" dirty="0" smtClean="0"/>
              <a:t>17328-</a:t>
            </a:r>
            <a:r>
              <a:rPr lang="en-US" sz="1400" dirty="0" smtClean="0">
                <a:sym typeface="Wingdings" pitchFamily="2" charset="2"/>
              </a:rPr>
              <a:t>17503 </a:t>
            </a:r>
            <a:r>
              <a:rPr lang="en-US" sz="1400" dirty="0" smtClean="0"/>
              <a:t>(Run 12 lattice)</a:t>
            </a:r>
            <a:endParaRPr lang="en-US" sz="1400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5836" y="938435"/>
            <a:ext cx="6412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for all fills: Blue = </a:t>
            </a:r>
            <a:r>
              <a:rPr lang="en-US" dirty="0" smtClean="0"/>
              <a:t>53.9% </a:t>
            </a:r>
            <a:r>
              <a:rPr lang="en-US" dirty="0" smtClean="0"/>
              <a:t>+/- 0.3%, Yellow = </a:t>
            </a:r>
            <a:r>
              <a:rPr lang="en-US" dirty="0" smtClean="0"/>
              <a:t>54.6% </a:t>
            </a:r>
            <a:r>
              <a:rPr lang="en-US" dirty="0" smtClean="0"/>
              <a:t>+/- 0.3%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43" y="1281094"/>
            <a:ext cx="7175500" cy="536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611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76" y="1066800"/>
            <a:ext cx="7206672" cy="48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600200" y="3352800"/>
            <a:ext cx="7162800" cy="0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164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79382</TotalTime>
  <Words>847</Words>
  <Application>Microsoft Office PowerPoint</Application>
  <PresentationFormat>On-screen Show (4:3)</PresentationFormat>
  <Paragraphs>159</Paragraphs>
  <Slides>33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Run 13 plan based on 17 weeks cryo operation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Run 13 plan based on 20 weeks cryo operation and Fischer et.al. RHIC Collider Projections (FY 2013 – FY 2017), 27 Sep 2012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281</cp:revision>
  <cp:lastPrinted>2013-05-16T14:14:11Z</cp:lastPrinted>
  <dcterms:created xsi:type="dcterms:W3CDTF">2013-01-23T17:44:11Z</dcterms:created>
  <dcterms:modified xsi:type="dcterms:W3CDTF">2013-05-17T15:59:17Z</dcterms:modified>
</cp:coreProperties>
</file>