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921" r:id="rId5"/>
    <p:sldId id="876" r:id="rId6"/>
    <p:sldId id="911" r:id="rId7"/>
    <p:sldId id="260" r:id="rId8"/>
    <p:sldId id="923" r:id="rId9"/>
    <p:sldId id="922" r:id="rId10"/>
    <p:sldId id="92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8" autoAdjust="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5A3E-9569-4B57-ACCE-B44387630F8B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7FFC8-E9A6-49B0-AB7E-3E9B8B127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3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file:////var/folders/fr/1j7nwhf977j0qs4r8_2bh14r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888220"/>
            <a:ext cx="8338930" cy="23876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electron Cooling experiment at RHIC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82790"/>
            <a:ext cx="8338930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Vladimir N Litvinenko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7,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C7919-6CF2-1D44-BDDE-410826F6EFC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115EB-DE0B-5E4F-9F5A-37509DC066FE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98F9F-DE9B-3742-91F6-069192BD033E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F5969-7AF6-6F46-8DEB-47985796EEB2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6BAAF7-B38F-AE4A-9637-4D22019EAE60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4D086D68-D9B3-DF46-BB4F-A091E74C1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0473" r="600" b="9679"/>
          <a:stretch/>
        </p:blipFill>
        <p:spPr>
          <a:xfrm>
            <a:off x="0" y="6035039"/>
            <a:ext cx="6891250" cy="822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70930-BD3A-5249-846C-2C7444EDF6E8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389FB3-AEB2-4441-A72B-2B20C8A92E1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535CF-71C8-B64B-A1B1-D44E8CA59AF0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DD6818-894F-384E-ACF6-EB4DCCD1E916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1FC13B8-36EF-4769-9D36-06661664BE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1157"/>
            <a:ext cx="9146391" cy="10921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89F3F0-C0AD-4406-8414-E9A041B126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603"/>
            <a:ext cx="9144000" cy="14544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1494248-9FBA-44F8-AD36-10178356417C}"/>
              </a:ext>
            </a:extLst>
          </p:cNvPr>
          <p:cNvSpPr/>
          <p:nvPr/>
        </p:nvSpPr>
        <p:spPr>
          <a:xfrm>
            <a:off x="1579236" y="2768158"/>
            <a:ext cx="1282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4-cell PCA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8CA7AC-9567-4139-84EF-39045CFDE6EA}"/>
              </a:ext>
            </a:extLst>
          </p:cNvPr>
          <p:cNvSpPr/>
          <p:nvPr/>
        </p:nvSpPr>
        <p:spPr>
          <a:xfrm>
            <a:off x="3141120" y="1988255"/>
            <a:ext cx="990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Modulator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990788-E1D4-4C4B-A426-40009B5F4C0F}"/>
              </a:ext>
            </a:extLst>
          </p:cNvPr>
          <p:cNvSpPr/>
          <p:nvPr/>
        </p:nvSpPr>
        <p:spPr>
          <a:xfrm>
            <a:off x="747276" y="1956457"/>
            <a:ext cx="990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</a:rPr>
              <a:t>Kicker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CA004C-7A71-40DC-8DF3-7AE44E8A10F1}"/>
              </a:ext>
            </a:extLst>
          </p:cNvPr>
          <p:cNvSpPr/>
          <p:nvPr/>
        </p:nvSpPr>
        <p:spPr>
          <a:xfrm>
            <a:off x="6084316" y="1526590"/>
            <a:ext cx="1230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Unchanged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82AC71-1D3D-4905-AA37-32313CFDD988}"/>
              </a:ext>
            </a:extLst>
          </p:cNvPr>
          <p:cNvCxnSpPr>
            <a:cxnSpLocks/>
          </p:cNvCxnSpPr>
          <p:nvPr/>
        </p:nvCxnSpPr>
        <p:spPr>
          <a:xfrm flipV="1">
            <a:off x="4445000" y="1956457"/>
            <a:ext cx="4661161" cy="31800"/>
          </a:xfrm>
          <a:prstGeom prst="straightConnector1">
            <a:avLst/>
          </a:prstGeom>
          <a:ln w="76200" cmpd="tri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DE9B0F7-8635-4816-BF49-0833DEFDFE18}"/>
              </a:ext>
            </a:extLst>
          </p:cNvPr>
          <p:cNvSpPr/>
          <p:nvPr/>
        </p:nvSpPr>
        <p:spPr>
          <a:xfrm rot="19939735">
            <a:off x="104625" y="2848382"/>
            <a:ext cx="958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Unchanged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3CA7A4-7086-412B-8927-E53051E3F3EE}"/>
              </a:ext>
            </a:extLst>
          </p:cNvPr>
          <p:cNvSpPr/>
          <p:nvPr/>
        </p:nvSpPr>
        <p:spPr>
          <a:xfrm>
            <a:off x="5366766" y="616968"/>
            <a:ext cx="2037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CeC SRF accelerator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B49BB-3A2F-41D5-B861-234F9A8CE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118" y="3500413"/>
            <a:ext cx="5378265" cy="309171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2EBA0-8308-784E-A67D-296694B9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" y="1140"/>
            <a:ext cx="9128368" cy="1325563"/>
          </a:xfrm>
        </p:spPr>
        <p:txBody>
          <a:bodyPr/>
          <a:lstStyle/>
          <a:p>
            <a:pPr algn="ctr"/>
            <a:r>
              <a:rPr lang="en-US" dirty="0"/>
              <a:t>CeC PCA Beamline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4AD83-E09E-444E-A938-4EE08B27D66F}"/>
              </a:ext>
            </a:extLst>
          </p:cNvPr>
          <p:cNvSpPr txBox="1"/>
          <p:nvPr/>
        </p:nvSpPr>
        <p:spPr>
          <a:xfrm>
            <a:off x="-36500" y="3391972"/>
            <a:ext cx="4044230" cy="33085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1100" dirty="0"/>
              <a:t>New water-cooled solenoids </a:t>
            </a:r>
          </a:p>
          <a:p>
            <a:pPr marL="342900" indent="-342900">
              <a:buFontTx/>
              <a:buAutoNum type="arabicParenR"/>
            </a:pPr>
            <a:r>
              <a:rPr lang="en-US" sz="1100" dirty="0"/>
              <a:t>Dipoles gap modification </a:t>
            </a:r>
          </a:p>
          <a:p>
            <a:pPr marL="342900" indent="-342900">
              <a:buFontTx/>
              <a:buAutoNum type="arabicParenR"/>
            </a:pPr>
            <a:r>
              <a:rPr lang="en-US" sz="1100" dirty="0"/>
              <a:t>New Stands </a:t>
            </a:r>
            <a:endParaRPr lang="en-US" sz="1100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100" dirty="0"/>
              <a:t>New Profile Monitor</a:t>
            </a:r>
            <a:endParaRPr lang="en-US" sz="1100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100" dirty="0"/>
              <a:t>New BPM housing and buttons </a:t>
            </a:r>
          </a:p>
          <a:p>
            <a:pPr marL="342900" indent="-342900">
              <a:buFontTx/>
              <a:buAutoNum type="arabicParenR"/>
            </a:pPr>
            <a:r>
              <a:rPr lang="en-US" sz="1100" dirty="0"/>
              <a:t>12 Kicker-Modulator V/H Trims </a:t>
            </a:r>
          </a:p>
          <a:p>
            <a:pPr marL="342900" indent="-342900">
              <a:buFontTx/>
              <a:buAutoNum type="arabicParenR"/>
            </a:pPr>
            <a:r>
              <a:rPr lang="en-US" sz="1100" dirty="0"/>
              <a:t>New Y vacuum chamber for dipoles</a:t>
            </a:r>
          </a:p>
          <a:p>
            <a:pPr marL="342900" indent="-342900">
              <a:buFontTx/>
              <a:buAutoNum type="arabicParenR"/>
            </a:pPr>
            <a:r>
              <a:rPr lang="en-US" sz="1100" dirty="0"/>
              <a:t>New NEG coated beamline vacuum chambers</a:t>
            </a:r>
            <a:endParaRPr lang="en-US" sz="1100" dirty="0">
              <a:cs typeface="Arial"/>
            </a:endParaRPr>
          </a:p>
          <a:p>
            <a:pPr marL="342900" indent="-342900">
              <a:buFontTx/>
              <a:buAutoNum type="arabicParenR"/>
            </a:pPr>
            <a:r>
              <a:rPr lang="en-US" sz="1100" dirty="0"/>
              <a:t>New stand supports for magnets </a:t>
            </a:r>
            <a:endParaRPr lang="en-US" sz="1100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100" dirty="0"/>
              <a:t>New RF shielded bellows </a:t>
            </a:r>
            <a:endParaRPr lang="en-US" sz="1100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100" dirty="0"/>
              <a:t>New conical transitions to RHIC </a:t>
            </a:r>
            <a:endParaRPr lang="en-US" sz="1100" dirty="0">
              <a:solidFill>
                <a:srgbClr val="00B05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1100" dirty="0"/>
              <a:t>New beam line supports </a:t>
            </a:r>
            <a:endParaRPr lang="en-US" sz="1100" dirty="0">
              <a:cs typeface="Arial"/>
            </a:endParaRPr>
          </a:p>
          <a:p>
            <a:pPr marL="342900" indent="-342900">
              <a:buAutoNum type="arabicParenR"/>
            </a:pPr>
            <a:r>
              <a:rPr lang="en-US" sz="1100" dirty="0"/>
              <a:t>Water Manifold for Solenoids</a:t>
            </a:r>
          </a:p>
          <a:p>
            <a:pPr marL="342900" indent="-342900">
              <a:buAutoNum type="arabicParenR"/>
            </a:pPr>
            <a:r>
              <a:rPr lang="en-US" sz="1100" dirty="0"/>
              <a:t>New replacement V/H trims for LEBT</a:t>
            </a:r>
          </a:p>
          <a:p>
            <a:pPr marL="342900" indent="-342900">
              <a:buAutoNum type="arabicParenR"/>
            </a:pPr>
            <a:r>
              <a:rPr lang="en-US" sz="1100" dirty="0"/>
              <a:t>Lead Shielding blocks</a:t>
            </a:r>
          </a:p>
          <a:p>
            <a:pPr marL="342900" indent="-342900">
              <a:buAutoNum type="arabicParenR"/>
            </a:pP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ATF Quads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marL="342900" indent="-342900">
              <a:buAutoNum type="arabicParenR"/>
            </a:pPr>
            <a:endParaRPr lang="en-US" sz="110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US" sz="1100" dirty="0"/>
          </a:p>
          <a:p>
            <a:pPr marL="285750" indent="-285750">
              <a:buFontTx/>
              <a:buChar char="-"/>
            </a:pPr>
            <a:endParaRPr lang="en-US" sz="11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812ECA-43B7-4927-BA87-5EC161ADE520}"/>
              </a:ext>
            </a:extLst>
          </p:cNvPr>
          <p:cNvCxnSpPr>
            <a:cxnSpLocks/>
          </p:cNvCxnSpPr>
          <p:nvPr/>
        </p:nvCxnSpPr>
        <p:spPr>
          <a:xfrm>
            <a:off x="7365280" y="3905250"/>
            <a:ext cx="261310" cy="418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21B4B2-6276-41A1-9BA0-7493C56CC2A9}"/>
              </a:ext>
            </a:extLst>
          </p:cNvPr>
          <p:cNvSpPr txBox="1"/>
          <p:nvPr/>
        </p:nvSpPr>
        <p:spPr>
          <a:xfrm>
            <a:off x="6884346" y="3614640"/>
            <a:ext cx="115364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400" b="1" dirty="0">
                <a:ln/>
                <a:solidFill>
                  <a:schemeClr val="accent2"/>
                </a:solidFill>
              </a:rPr>
              <a:t>Solenoid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1475B3-A5CC-48EB-9F4D-F22FCF573F2C}"/>
              </a:ext>
            </a:extLst>
          </p:cNvPr>
          <p:cNvCxnSpPr>
            <a:cxnSpLocks/>
          </p:cNvCxnSpPr>
          <p:nvPr/>
        </p:nvCxnSpPr>
        <p:spPr>
          <a:xfrm>
            <a:off x="6325035" y="3965537"/>
            <a:ext cx="559311" cy="762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A272F5-14E7-4220-83CC-3FEA83F44C82}"/>
              </a:ext>
            </a:extLst>
          </p:cNvPr>
          <p:cNvSpPr txBox="1"/>
          <p:nvPr/>
        </p:nvSpPr>
        <p:spPr>
          <a:xfrm>
            <a:off x="4608084" y="4073943"/>
            <a:ext cx="1958663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400" b="1" dirty="0">
                <a:ln/>
                <a:solidFill>
                  <a:schemeClr val="accent2"/>
                </a:solidFill>
              </a:rPr>
              <a:t>Profile Monitor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DAB4A4-0C56-4D17-B836-5BE631E8EE11}"/>
              </a:ext>
            </a:extLst>
          </p:cNvPr>
          <p:cNvCxnSpPr>
            <a:cxnSpLocks/>
          </p:cNvCxnSpPr>
          <p:nvPr/>
        </p:nvCxnSpPr>
        <p:spPr>
          <a:xfrm>
            <a:off x="5587416" y="4379202"/>
            <a:ext cx="737619" cy="474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C6FEBF4-82C5-49CE-A7A0-DDAA53835655}"/>
              </a:ext>
            </a:extLst>
          </p:cNvPr>
          <p:cNvSpPr txBox="1"/>
          <p:nvPr/>
        </p:nvSpPr>
        <p:spPr>
          <a:xfrm>
            <a:off x="6016611" y="3679953"/>
            <a:ext cx="773601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400" b="1" dirty="0">
                <a:ln/>
                <a:solidFill>
                  <a:schemeClr val="accent2"/>
                </a:solidFill>
              </a:rPr>
              <a:t>BPM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E21DA5-A6D3-418E-AFE5-B8911B8E9628}"/>
              </a:ext>
            </a:extLst>
          </p:cNvPr>
          <p:cNvSpPr txBox="1"/>
          <p:nvPr/>
        </p:nvSpPr>
        <p:spPr>
          <a:xfrm>
            <a:off x="3799812" y="4644476"/>
            <a:ext cx="128199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400" b="1" dirty="0">
                <a:ln/>
                <a:solidFill>
                  <a:schemeClr val="accent2"/>
                </a:solidFill>
              </a:rPr>
              <a:t>V/H Trims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4A3FBE-1295-41A9-9DD8-226222D65883}"/>
              </a:ext>
            </a:extLst>
          </p:cNvPr>
          <p:cNvCxnSpPr>
            <a:cxnSpLocks/>
          </p:cNvCxnSpPr>
          <p:nvPr/>
        </p:nvCxnSpPr>
        <p:spPr>
          <a:xfrm>
            <a:off x="4267783" y="4914288"/>
            <a:ext cx="664969" cy="537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FDE1FA8-E6A3-4529-BEC8-5E7BFB69CB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167" y="5183252"/>
            <a:ext cx="1836994" cy="1377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62C652-55BE-4B14-93E1-7B17D6F7D0D6}"/>
              </a:ext>
            </a:extLst>
          </p:cNvPr>
          <p:cNvSpPr/>
          <p:nvPr/>
        </p:nvSpPr>
        <p:spPr>
          <a:xfrm>
            <a:off x="37838" y="1872385"/>
            <a:ext cx="4365173" cy="1387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6">
            <a:extLst>
              <a:ext uri="{FF2B5EF4-FFF2-40B4-BE49-F238E27FC236}">
                <a16:creationId xmlns:a16="http://schemas.microsoft.com/office/drawing/2014/main" id="{B9124D95-BCFE-4BD3-B38D-6B801F0F2360}"/>
              </a:ext>
            </a:extLst>
          </p:cNvPr>
          <p:cNvSpPr/>
          <p:nvPr/>
        </p:nvSpPr>
        <p:spPr>
          <a:xfrm>
            <a:off x="1898345" y="1224022"/>
            <a:ext cx="569927" cy="8093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3AAC4C-BC23-492B-9835-021760C0A68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220425" y="3260311"/>
            <a:ext cx="1307270" cy="91000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157336C-74E2-4767-A89D-01BA8C72FFF1}"/>
              </a:ext>
            </a:extLst>
          </p:cNvPr>
          <p:cNvSpPr/>
          <p:nvPr/>
        </p:nvSpPr>
        <p:spPr>
          <a:xfrm>
            <a:off x="1019062" y="2276934"/>
            <a:ext cx="45719" cy="1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0A0B2E-038F-40EE-A2B2-D695AD06CC2E}"/>
              </a:ext>
            </a:extLst>
          </p:cNvPr>
          <p:cNvSpPr/>
          <p:nvPr/>
        </p:nvSpPr>
        <p:spPr>
          <a:xfrm>
            <a:off x="2964628" y="2266867"/>
            <a:ext cx="45719" cy="15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562CB9-F368-43F5-9907-CECF9DE8DF7F}"/>
              </a:ext>
            </a:extLst>
          </p:cNvPr>
          <p:cNvSpPr/>
          <p:nvPr/>
        </p:nvSpPr>
        <p:spPr>
          <a:xfrm>
            <a:off x="354266" y="1353619"/>
            <a:ext cx="14366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* Work in progress</a:t>
            </a:r>
          </a:p>
          <a:p>
            <a:r>
              <a:rPr lang="en-US" sz="1100" dirty="0"/>
              <a:t>* Completed</a:t>
            </a:r>
          </a:p>
        </p:txBody>
      </p:sp>
    </p:spTree>
    <p:extLst>
      <p:ext uri="{BB962C8B-B14F-4D97-AF65-F5344CB8AC3E}">
        <p14:creationId xmlns:p14="http://schemas.microsoft.com/office/powerpoint/2010/main" val="202965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9138ED-84E1-4C27-8846-76375BC92B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603"/>
            <a:ext cx="9144000" cy="5517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2EBA0-8308-784E-A67D-296694B9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" y="1140"/>
            <a:ext cx="9128368" cy="1325563"/>
          </a:xfrm>
        </p:spPr>
        <p:txBody>
          <a:bodyPr/>
          <a:lstStyle/>
          <a:p>
            <a:pPr algn="ctr"/>
            <a:r>
              <a:rPr lang="en-US" dirty="0"/>
              <a:t>2020 Diagnostics Beamline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4098E6-5A14-4E5B-A2DB-EBB41889C26F}"/>
              </a:ext>
            </a:extLst>
          </p:cNvPr>
          <p:cNvSpPr/>
          <p:nvPr/>
        </p:nvSpPr>
        <p:spPr>
          <a:xfrm>
            <a:off x="110267" y="3891746"/>
            <a:ext cx="5114766" cy="2554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High Power Beam Dump</a:t>
            </a:r>
            <a:endParaRPr lang="en-US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1.3 GHz Transvers Deflecting Cavity</a:t>
            </a:r>
            <a:endParaRPr lang="en-US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New Power Amplifier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Profile Monitor YAGs (2)</a:t>
            </a:r>
            <a:endParaRPr lang="en-US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BPMs (2)</a:t>
            </a:r>
            <a:endParaRPr lang="en-US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Re-use ERL Dipole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Re-use CeC Quads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Re-use CeC LE Beam Dump</a:t>
            </a:r>
            <a:endParaRPr lang="en-US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ICT</a:t>
            </a:r>
            <a:endParaRPr lang="en-US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95D94E-7B56-4AA6-8195-AB831B9DEC93}"/>
              </a:ext>
            </a:extLst>
          </p:cNvPr>
          <p:cNvCxnSpPr>
            <a:cxnSpLocks/>
          </p:cNvCxnSpPr>
          <p:nvPr/>
        </p:nvCxnSpPr>
        <p:spPr>
          <a:xfrm flipV="1">
            <a:off x="5496680" y="3714402"/>
            <a:ext cx="1002454" cy="89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7533532-0865-47B7-A6FB-DB94175F5B26}"/>
              </a:ext>
            </a:extLst>
          </p:cNvPr>
          <p:cNvSpPr/>
          <p:nvPr/>
        </p:nvSpPr>
        <p:spPr>
          <a:xfrm>
            <a:off x="4839457" y="4587621"/>
            <a:ext cx="1132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1.3 GHz Cavity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5FC1B2-DA61-49B6-AEAC-264F242161FF}"/>
              </a:ext>
            </a:extLst>
          </p:cNvPr>
          <p:cNvSpPr/>
          <p:nvPr/>
        </p:nvSpPr>
        <p:spPr>
          <a:xfrm>
            <a:off x="7605244" y="3282003"/>
            <a:ext cx="9220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CeC Quads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B7F24A5-957C-4E4A-83F9-2972ED0FDE9D}"/>
              </a:ext>
            </a:extLst>
          </p:cNvPr>
          <p:cNvSpPr/>
          <p:nvPr/>
        </p:nvSpPr>
        <p:spPr>
          <a:xfrm rot="6572689">
            <a:off x="7783796" y="2814017"/>
            <a:ext cx="230728" cy="17363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B5083D-B64B-4EB1-9C41-C28A7DDF00D9}"/>
              </a:ext>
            </a:extLst>
          </p:cNvPr>
          <p:cNvSpPr/>
          <p:nvPr/>
        </p:nvSpPr>
        <p:spPr>
          <a:xfrm>
            <a:off x="4407359" y="2031333"/>
            <a:ext cx="9012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ERL Dipole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CFC966-162C-45D7-9969-D2DC8F9D90C3}"/>
              </a:ext>
            </a:extLst>
          </p:cNvPr>
          <p:cNvCxnSpPr>
            <a:cxnSpLocks/>
          </p:cNvCxnSpPr>
          <p:nvPr/>
        </p:nvCxnSpPr>
        <p:spPr>
          <a:xfrm flipH="1">
            <a:off x="3909362" y="2177160"/>
            <a:ext cx="547336" cy="254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60D800-3FBC-4815-B51F-127ED00C4B11}"/>
              </a:ext>
            </a:extLst>
          </p:cNvPr>
          <p:cNvCxnSpPr>
            <a:cxnSpLocks/>
          </p:cNvCxnSpPr>
          <p:nvPr/>
        </p:nvCxnSpPr>
        <p:spPr>
          <a:xfrm flipH="1">
            <a:off x="2633922" y="949311"/>
            <a:ext cx="613237" cy="342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8B3F02B-087D-420D-A18B-E4379886D509}"/>
              </a:ext>
            </a:extLst>
          </p:cNvPr>
          <p:cNvSpPr/>
          <p:nvPr/>
        </p:nvSpPr>
        <p:spPr>
          <a:xfrm>
            <a:off x="3247159" y="783977"/>
            <a:ext cx="12046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LP Beam Dump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B2CFC2-1447-4E2F-8869-87598925F833}"/>
              </a:ext>
            </a:extLst>
          </p:cNvPr>
          <p:cNvSpPr/>
          <p:nvPr/>
        </p:nvSpPr>
        <p:spPr>
          <a:xfrm>
            <a:off x="1286348" y="730721"/>
            <a:ext cx="12046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HP Beam Dump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A2433AE-16B2-4E50-B502-B427D772330A}"/>
              </a:ext>
            </a:extLst>
          </p:cNvPr>
          <p:cNvCxnSpPr>
            <a:cxnSpLocks/>
          </p:cNvCxnSpPr>
          <p:nvPr/>
        </p:nvCxnSpPr>
        <p:spPr>
          <a:xfrm flipV="1">
            <a:off x="5631555" y="3543614"/>
            <a:ext cx="628968" cy="18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8DB6E6F-3CCD-4176-8C1A-3089C165E330}"/>
              </a:ext>
            </a:extLst>
          </p:cNvPr>
          <p:cNvSpPr/>
          <p:nvPr/>
        </p:nvSpPr>
        <p:spPr>
          <a:xfrm>
            <a:off x="4818512" y="3617734"/>
            <a:ext cx="8130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CeC BPM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037F20A-8149-4211-807F-6FD8CF0BB47F}"/>
              </a:ext>
            </a:extLst>
          </p:cNvPr>
          <p:cNvSpPr/>
          <p:nvPr/>
        </p:nvSpPr>
        <p:spPr>
          <a:xfrm>
            <a:off x="3616038" y="1638465"/>
            <a:ext cx="7184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CeC PM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E08959-F3E0-439B-8FF0-3473150C2B4D}"/>
              </a:ext>
            </a:extLst>
          </p:cNvPr>
          <p:cNvCxnSpPr>
            <a:cxnSpLocks/>
          </p:cNvCxnSpPr>
          <p:nvPr/>
        </p:nvCxnSpPr>
        <p:spPr>
          <a:xfrm flipH="1">
            <a:off x="1132054" y="977003"/>
            <a:ext cx="359391" cy="39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AE8E2B-7DD3-4EFA-A02F-D165133924E5}"/>
              </a:ext>
            </a:extLst>
          </p:cNvPr>
          <p:cNvCxnSpPr>
            <a:cxnSpLocks/>
          </p:cNvCxnSpPr>
          <p:nvPr/>
        </p:nvCxnSpPr>
        <p:spPr>
          <a:xfrm flipH="1" flipV="1">
            <a:off x="2848669" y="1622868"/>
            <a:ext cx="788149" cy="122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E2BDAAA-027B-4D64-B0A9-40D9A0D02709}"/>
              </a:ext>
            </a:extLst>
          </p:cNvPr>
          <p:cNvCxnSpPr>
            <a:cxnSpLocks/>
          </p:cNvCxnSpPr>
          <p:nvPr/>
        </p:nvCxnSpPr>
        <p:spPr>
          <a:xfrm flipH="1">
            <a:off x="2249633" y="1817706"/>
            <a:ext cx="1387185" cy="25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83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33" y="155774"/>
            <a:ext cx="8328991" cy="748057"/>
          </a:xfrm>
        </p:spPr>
        <p:txBody>
          <a:bodyPr/>
          <a:lstStyle/>
          <a:p>
            <a:r>
              <a:rPr lang="en-US" dirty="0"/>
              <a:t>Goals for Run 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66" y="890578"/>
            <a:ext cx="8694843" cy="587390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/>
              <a:t>Establish e-beam Key Performance Parameters (KPP)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Milestone July 16, 2020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Investigate Plasma Cascade Amplifier (PCA)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Milestone – August 31, 2020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Investigate Ion Imprint in the electron beam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Milestone – September 30, 2020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i="1" dirty="0">
                <a:solidFill>
                  <a:srgbClr val="FF0000"/>
                </a:solidFill>
              </a:rPr>
              <a:t>Because of the photocathode situation, we may interchange 2</a:t>
            </a:r>
            <a:r>
              <a:rPr lang="en-US" i="1" baseline="30000" dirty="0">
                <a:solidFill>
                  <a:srgbClr val="FF0000"/>
                </a:solidFill>
              </a:rPr>
              <a:t>nd</a:t>
            </a:r>
            <a:r>
              <a:rPr lang="en-US" i="1" dirty="0">
                <a:solidFill>
                  <a:srgbClr val="FF0000"/>
                </a:solidFill>
              </a:rPr>
              <a:t>  and 3</a:t>
            </a:r>
            <a:r>
              <a:rPr lang="en-US" i="1" baseline="30000" dirty="0">
                <a:solidFill>
                  <a:srgbClr val="FF0000"/>
                </a:solidFill>
              </a:rPr>
              <a:t>rd</a:t>
            </a:r>
            <a:r>
              <a:rPr lang="en-US" i="1" dirty="0">
                <a:solidFill>
                  <a:srgbClr val="FF0000"/>
                </a:solidFill>
              </a:rPr>
              <a:t> milestones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50000"/>
              </a:lnSpc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6AD74-9C9C-4541-BF37-8AEF77DF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5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33" y="155774"/>
            <a:ext cx="8328991" cy="1046861"/>
          </a:xfrm>
        </p:spPr>
        <p:txBody>
          <a:bodyPr/>
          <a:lstStyle/>
          <a:p>
            <a:r>
              <a:rPr lang="en-US" dirty="0"/>
              <a:t>Establish e-beam KPP</a:t>
            </a:r>
            <a:br>
              <a:rPr lang="en-US" dirty="0"/>
            </a:br>
            <a:r>
              <a:rPr lang="en-US" sz="3200" i="1" dirty="0">
                <a:solidFill>
                  <a:srgbClr val="009051"/>
                </a:solidFill>
              </a:rPr>
              <a:t>Nearly complete</a:t>
            </a:r>
            <a:endParaRPr lang="en-US" i="1" dirty="0">
              <a:solidFill>
                <a:srgbClr val="00905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6AD74-9C9C-4541-BF37-8AEF77DF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9ADBA54-8C97-484A-987D-A339EB067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624590"/>
              </p:ext>
            </p:extLst>
          </p:nvPr>
        </p:nvGraphicFramePr>
        <p:xfrm>
          <a:off x="392767" y="1426437"/>
          <a:ext cx="7379633" cy="324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2400">
                  <a:extLst>
                    <a:ext uri="{9D8B030D-6E8A-4147-A177-3AD203B41FA5}">
                      <a16:colId xmlns:a16="http://schemas.microsoft.com/office/drawing/2014/main" val="763427905"/>
                    </a:ext>
                  </a:extLst>
                </a:gridCol>
                <a:gridCol w="1757233">
                  <a:extLst>
                    <a:ext uri="{9D8B030D-6E8A-4147-A177-3AD203B41FA5}">
                      <a16:colId xmlns:a16="http://schemas.microsoft.com/office/drawing/2014/main" val="3205195254"/>
                    </a:ext>
                  </a:extLst>
                </a:gridCol>
              </a:tblGrid>
              <a:tr h="299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Parameter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625762"/>
                  </a:ext>
                </a:extLst>
              </a:tr>
              <a:tr h="299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Lorentz factor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28.5        </a:t>
                      </a:r>
                      <a:r>
                        <a:rPr lang="en-US" sz="2800" i="1" dirty="0">
                          <a:solidFill>
                            <a:srgbClr val="009051"/>
                          </a:solidFill>
                          <a:effectLst/>
                        </a:rPr>
                        <a:t>v</a:t>
                      </a:r>
                      <a:endParaRPr lang="en-US" sz="1800" i="1" dirty="0">
                        <a:solidFill>
                          <a:srgbClr val="00905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203149"/>
                  </a:ext>
                </a:extLst>
              </a:tr>
              <a:tr h="373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Repetition frequency, kHz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78.2 </a:t>
                      </a:r>
                      <a:r>
                        <a:rPr lang="en-US" sz="1800" i="1" dirty="0">
                          <a:solidFill>
                            <a:srgbClr val="009051"/>
                          </a:solidFill>
                          <a:effectLst/>
                        </a:rPr>
                        <a:t>       </a:t>
                      </a:r>
                      <a:r>
                        <a:rPr lang="en-US" sz="2800" i="1" dirty="0">
                          <a:solidFill>
                            <a:srgbClr val="009051"/>
                          </a:solidFill>
                          <a:effectLst/>
                        </a:rPr>
                        <a:t>v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682819"/>
                  </a:ext>
                </a:extLst>
              </a:tr>
              <a:tr h="299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Electron beam full energy, MeV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14.56      </a:t>
                      </a:r>
                      <a:r>
                        <a:rPr lang="en-US" sz="1800" b="1" i="1" dirty="0">
                          <a:solidFill>
                            <a:srgbClr val="009051"/>
                          </a:solidFill>
                          <a:effectLst/>
                        </a:rPr>
                        <a:t>V</a:t>
                      </a:r>
                      <a:endParaRPr lang="en-US" sz="1800" b="1" i="1" dirty="0">
                        <a:solidFill>
                          <a:srgbClr val="00905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5827057"/>
                  </a:ext>
                </a:extLst>
              </a:tr>
              <a:tr h="299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charge per bunch, nC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          </a:t>
                      </a:r>
                      <a:r>
                        <a:rPr lang="en-US" sz="1800" b="1" i="1" dirty="0">
                          <a:solidFill>
                            <a:srgbClr val="009051"/>
                          </a:solidFill>
                          <a:effectLst/>
                        </a:rPr>
                        <a:t>V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181957"/>
                  </a:ext>
                </a:extLst>
              </a:tr>
              <a:tr h="299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beam current, </a:t>
                      </a:r>
                      <a:r>
                        <a:rPr lang="el-GR" sz="1800">
                          <a:effectLst/>
                        </a:rPr>
                        <a:t>μ</a:t>
                      </a: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   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221134"/>
                  </a:ext>
                </a:extLst>
              </a:tr>
              <a:tr h="598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Ratio of the noise power in the electron beam to the Poison noise limit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&lt;100      </a:t>
                      </a:r>
                      <a:r>
                        <a:rPr lang="en-US" sz="1800" b="1" i="1" dirty="0">
                          <a:solidFill>
                            <a:srgbClr val="009051"/>
                          </a:solidFill>
                          <a:effectLst/>
                        </a:rPr>
                        <a:t>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905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Need to verify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0026924"/>
                  </a:ext>
                </a:extLst>
              </a:tr>
              <a:tr h="299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RMS momentum spread </a:t>
                      </a:r>
                      <a:r>
                        <a:rPr lang="el-GR" sz="1800">
                          <a:effectLst/>
                        </a:rPr>
                        <a:t>σ</a:t>
                      </a:r>
                      <a:r>
                        <a:rPr lang="en-US" sz="1800" baseline="-25000">
                          <a:effectLst/>
                        </a:rPr>
                        <a:t>p</a:t>
                      </a:r>
                      <a:r>
                        <a:rPr lang="en-US" sz="1800">
                          <a:effectLst/>
                        </a:rPr>
                        <a:t> = </a:t>
                      </a:r>
                      <a:r>
                        <a:rPr lang="el-GR" sz="1800">
                          <a:effectLst/>
                        </a:rPr>
                        <a:t>σ</a:t>
                      </a:r>
                      <a:r>
                        <a:rPr lang="en-US" sz="1800" baseline="-25000">
                          <a:effectLst/>
                        </a:rPr>
                        <a:t>p</a:t>
                      </a:r>
                      <a:r>
                        <a:rPr lang="en-US" sz="1800">
                          <a:effectLst/>
                        </a:rPr>
                        <a:t>/p, rms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≤1.5×10</a:t>
                      </a:r>
                      <a:r>
                        <a:rPr lang="en-US" sz="1800" baseline="30000" dirty="0">
                          <a:effectLst/>
                        </a:rPr>
                        <a:t>-3</a:t>
                      </a:r>
                      <a:r>
                        <a:rPr lang="en-US" sz="1800" dirty="0">
                          <a:effectLst/>
                        </a:rPr>
                        <a:t>   </a:t>
                      </a:r>
                      <a:r>
                        <a:rPr lang="en-US" sz="1800" b="1" i="1" dirty="0">
                          <a:solidFill>
                            <a:srgbClr val="009051"/>
                          </a:solidFill>
                          <a:effectLst/>
                        </a:rPr>
                        <a:t>V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2526"/>
                  </a:ext>
                </a:extLst>
              </a:tr>
              <a:tr h="2992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Normalized rms slice emittance, </a:t>
                      </a:r>
                      <a:r>
                        <a:rPr lang="el-GR" sz="1800">
                          <a:effectLst/>
                        </a:rPr>
                        <a:t>μ</a:t>
                      </a:r>
                      <a:r>
                        <a:rPr lang="en-US" sz="1800">
                          <a:effectLst/>
                        </a:rPr>
                        <a:t>m rad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≤ 5     </a:t>
                      </a:r>
                      <a:r>
                        <a:rPr lang="en-US" sz="1800" b="1" i="1" dirty="0">
                          <a:solidFill>
                            <a:srgbClr val="009051"/>
                          </a:solidFill>
                          <a:effectLst/>
                        </a:rPr>
                        <a:t>V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74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00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5B83-22FD-2543-89BA-F645F573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2" y="155774"/>
            <a:ext cx="8328991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Dedicated time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allocation for this Run is 8 days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0A34-170A-2F46-94B9-E91598F1E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0" y="1173854"/>
            <a:ext cx="8438323" cy="392913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week 2 x 12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(1 day)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KPP studies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RHIC ramp to 26.5 GeV/u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 of July  (2 days)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beam dynamics in the PCA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BBA and orbit control in the common section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investigation of PCA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(3 days)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investigation of PCA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overlap of electron and Ion beams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investigation of Ion imprint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(2 days)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investigation of  Ion imprint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D8D08-03CA-DE4C-A2F2-4CB221E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916D-3D5C-9546-BE7B-1A935203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73811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3C9DA-296E-4846-AF86-A44F2B145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259094"/>
            <a:ext cx="8328991" cy="392913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may need to complete Fault studies of e-beam co-propagating with the ion beam in Yellow ring (new parallel mode of operation)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current mode, we will request operations with abort gaps aligned at 2 o’clock (10% portion of time charged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 the dedicated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EE92D-6458-924E-BE3C-DFC1F478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B662C6A6EC45BEFA31831EEDCEF5" ma:contentTypeVersion="0" ma:contentTypeDescription="Create a new document." ma:contentTypeScope="" ma:versionID="0da0150e29147035bae4eae5146b46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E89C3-2007-4371-9753-182628B1E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DCFBDF-5D94-45F7-846E-3A530EF9CF32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FBA14E-A66D-4DEF-B47F-C92DC75438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May 2018 POB Template</Template>
  <TotalTime>817</TotalTime>
  <Words>459</Words>
  <Application>Microsoft Macintosh PowerPoint</Application>
  <PresentationFormat>On-screen Show (4:3)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Coherent electron Cooling experiment at RHIC</vt:lpstr>
      <vt:lpstr>CeC PCA Beamline</vt:lpstr>
      <vt:lpstr>2020 Diagnostics Beamline</vt:lpstr>
      <vt:lpstr>Goals for Run 20</vt:lpstr>
      <vt:lpstr>Establish e-beam KPP Nearly complete</vt:lpstr>
      <vt:lpstr>Use of Dedicated time Total allocation for this Run is 8 days</vt:lpstr>
      <vt:lpstr>Additional factors</vt:lpstr>
    </vt:vector>
  </TitlesOfParts>
  <Manager/>
  <Company>BNL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subject/>
  <dc:creator>Hatton, Diane</dc:creator>
  <cp:keywords/>
  <dc:description/>
  <cp:lastModifiedBy>Vladimir Litvinenko</cp:lastModifiedBy>
  <cp:revision>76</cp:revision>
  <dcterms:created xsi:type="dcterms:W3CDTF">2018-05-11T18:10:37Z</dcterms:created>
  <dcterms:modified xsi:type="dcterms:W3CDTF">2020-07-06T23:30:39Z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0x01010077FBB662C6A6EC45BEFA31831EEDCEF5</vt:lpwstr>
  </property>
</Properties>
</file>