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86" r:id="rId3"/>
    <p:sldId id="306" r:id="rId4"/>
    <p:sldId id="317" r:id="rId5"/>
    <p:sldId id="315" r:id="rId6"/>
    <p:sldId id="318" r:id="rId7"/>
    <p:sldId id="316" r:id="rId8"/>
    <p:sldId id="31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9437FF"/>
    <a:srgbClr val="D883FF"/>
    <a:srgbClr val="FFD57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/>
    <p:restoredTop sz="93667"/>
  </p:normalViewPr>
  <p:slideViewPr>
    <p:cSldViewPr>
      <p:cViewPr>
        <p:scale>
          <a:sx n="150" d="100"/>
          <a:sy n="150" d="100"/>
        </p:scale>
        <p:origin x="-40" y="1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FC21-FE0E-46DC-87FE-CA3E97921399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248E-72B7-457C-8CB3-9BEF87B0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6248E-72B7-457C-8CB3-9BEF87B01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6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625E-A8E2-4147-9965-E39B41D3D3EF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4F02-E3EE-4CF4-A6CF-7A417C496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uejeans.com/numbers" TargetMode="External"/><Relationship Id="rId2" Type="http://schemas.openxmlformats.org/officeDocument/2006/relationships/hyperlink" Target="https://bluejeans.com/273705843/1875?src=calendarLin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43400"/>
            <a:ext cx="848649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BLUEJEANS CONNECTION INFO:</a:t>
            </a:r>
          </a:p>
          <a:p>
            <a:r>
              <a:rPr lang="en-US" sz="1400" b="1" dirty="0"/>
              <a:t> To join the meeting on a computer or mobile phone: </a:t>
            </a:r>
            <a:r>
              <a:rPr lang="en-US" sz="1400" b="1" dirty="0">
                <a:hlinkClick r:id="rId2"/>
              </a:rPr>
              <a:t>https://bluejeans.com/273705843/1875?src=calendarLink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 Phone Dial-in +1.408.740.7256 (US (San Jose))</a:t>
            </a:r>
          </a:p>
          <a:p>
            <a:r>
              <a:rPr lang="en-US" sz="1400" b="1" dirty="0"/>
              <a:t> +1.866.226.4650 (US Toll Free)</a:t>
            </a:r>
          </a:p>
          <a:p>
            <a:r>
              <a:rPr lang="en-US" sz="1400" b="1" dirty="0"/>
              <a:t> +1.408.317.9253 (US (Primary, San Jose)) </a:t>
            </a:r>
          </a:p>
          <a:p>
            <a:endParaRPr lang="en-US" sz="1400" b="1" dirty="0"/>
          </a:p>
          <a:p>
            <a:r>
              <a:rPr lang="en-US" sz="1400" b="1" dirty="0"/>
              <a:t>Global Numbers: </a:t>
            </a:r>
            <a:r>
              <a:rPr lang="en-US" sz="1400" b="1" dirty="0">
                <a:hlinkClick r:id="rId3"/>
              </a:rPr>
              <a:t>http://bluejeans.com/numbers</a:t>
            </a:r>
            <a:endParaRPr lang="en-US" sz="1400" b="1" dirty="0"/>
          </a:p>
          <a:p>
            <a:r>
              <a:rPr lang="en-US" sz="1400" b="1" dirty="0"/>
              <a:t> </a:t>
            </a:r>
            <a:r>
              <a:rPr lang="en-US" b="1" dirty="0"/>
              <a:t>Meeting ID: 273 705 843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838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Run 20 RHIC Machine/Experiments Meeting</a:t>
            </a:r>
          </a:p>
          <a:p>
            <a:pPr algn="ctr"/>
            <a:r>
              <a:rPr lang="en-US" sz="1600" i="1" dirty="0"/>
              <a:t>February 25, 2020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Agenda: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discussion of Run 20 &amp; Start of 9.2 GeV running	- W. Christie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Collider Update					- C. Liu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LEReC</a:t>
            </a:r>
            <a:r>
              <a:rPr lang="en-US" sz="2000" dirty="0"/>
              <a:t> Update						- A. </a:t>
            </a:r>
            <a:r>
              <a:rPr lang="en-US" sz="2000" dirty="0" err="1"/>
              <a:t>Fedotov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STAR Status/update					- J.H. Lee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Other Business (AOB)</a:t>
            </a:r>
          </a:p>
        </p:txBody>
      </p:sp>
    </p:spTree>
    <p:extLst>
      <p:ext uri="{BB962C8B-B14F-4D97-AF65-F5344CB8AC3E}">
        <p14:creationId xmlns:p14="http://schemas.microsoft.com/office/powerpoint/2010/main" val="34611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B50A5-F317-F346-A774-7CA88A18D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863337" cy="563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1173DA-3444-A041-B461-291258E99BFC}"/>
              </a:ext>
            </a:extLst>
          </p:cNvPr>
          <p:cNvSpPr/>
          <p:nvPr/>
        </p:nvSpPr>
        <p:spPr>
          <a:xfrm>
            <a:off x="762000" y="5796915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051"/>
                </a:solidFill>
              </a:rPr>
              <a:t>N.B.   The Schedule above assumes that RHIC Run 2020 will be 28 </a:t>
            </a:r>
            <a:r>
              <a:rPr lang="en-US" sz="1600" b="1" dirty="0" err="1">
                <a:solidFill>
                  <a:srgbClr val="009051"/>
                </a:solidFill>
              </a:rPr>
              <a:t>Cryo</a:t>
            </a:r>
            <a:r>
              <a:rPr lang="en-US" sz="1600" b="1" dirty="0">
                <a:solidFill>
                  <a:srgbClr val="009051"/>
                </a:solidFill>
              </a:rPr>
              <a:t> weeks long.</a:t>
            </a:r>
          </a:p>
          <a:p>
            <a:r>
              <a:rPr lang="en-US" sz="1400" dirty="0"/>
              <a:t>          N.B. 11.5 GeV running ended on Monday, February 24</a:t>
            </a:r>
            <a:r>
              <a:rPr lang="en-US" sz="1400" baseline="30000" dirty="0"/>
              <a:t>th</a:t>
            </a:r>
            <a:r>
              <a:rPr lang="en-US" sz="1400" dirty="0"/>
              <a:t>. The 9.2 GeV running started later that day.</a:t>
            </a:r>
          </a:p>
        </p:txBody>
      </p:sp>
    </p:spTree>
    <p:extLst>
      <p:ext uri="{BB962C8B-B14F-4D97-AF65-F5344CB8AC3E}">
        <p14:creationId xmlns:p14="http://schemas.microsoft.com/office/powerpoint/2010/main" val="296983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6AD79E-0A90-FF47-91BF-11DE4FF39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7467600" cy="5273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F0B94-17E8-6341-9B3D-8267CD94950E}"/>
              </a:ext>
            </a:extLst>
          </p:cNvPr>
          <p:cNvSpPr txBox="1"/>
          <p:nvPr/>
        </p:nvSpPr>
        <p:spPr>
          <a:xfrm>
            <a:off x="4577407" y="6477000"/>
            <a:ext cx="403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Slide from the 12/3/19 STAR Time </a:t>
            </a:r>
            <a:r>
              <a:rPr lang="en-US" sz="1400" dirty="0" err="1">
                <a:solidFill>
                  <a:srgbClr val="0000FF"/>
                </a:solidFill>
              </a:rPr>
              <a:t>mtg</a:t>
            </a:r>
            <a:r>
              <a:rPr lang="en-US" sz="1400" dirty="0">
                <a:solidFill>
                  <a:srgbClr val="0000FF"/>
                </a:solidFill>
              </a:rPr>
              <a:t>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A2707-E029-C94B-9849-5F9DBB50340F}"/>
              </a:ext>
            </a:extLst>
          </p:cNvPr>
          <p:cNvSpPr txBox="1"/>
          <p:nvPr/>
        </p:nvSpPr>
        <p:spPr>
          <a:xfrm>
            <a:off x="6858000" y="23622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C186A-E78B-A04B-9FC1-639CFACD8600}"/>
              </a:ext>
            </a:extLst>
          </p:cNvPr>
          <p:cNvSpPr txBox="1"/>
          <p:nvPr/>
        </p:nvSpPr>
        <p:spPr>
          <a:xfrm>
            <a:off x="6858000" y="2590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B6930-7BE2-6242-AD2A-2603CF9396E4}"/>
              </a:ext>
            </a:extLst>
          </p:cNvPr>
          <p:cNvSpPr txBox="1"/>
          <p:nvPr/>
        </p:nvSpPr>
        <p:spPr>
          <a:xfrm>
            <a:off x="6858000" y="2816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70018-D8A9-9D4B-9671-BFE9AA4107B2}"/>
              </a:ext>
            </a:extLst>
          </p:cNvPr>
          <p:cNvSpPr txBox="1"/>
          <p:nvPr/>
        </p:nvSpPr>
        <p:spPr>
          <a:xfrm>
            <a:off x="6858000" y="30450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485AC-9C64-5E4D-BE95-FE9DE8A40475}"/>
              </a:ext>
            </a:extLst>
          </p:cNvPr>
          <p:cNvSpPr txBox="1"/>
          <p:nvPr/>
        </p:nvSpPr>
        <p:spPr>
          <a:xfrm>
            <a:off x="6858000" y="3273623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ED0EF-8518-F443-B7BD-1F2651D7581D}"/>
              </a:ext>
            </a:extLst>
          </p:cNvPr>
          <p:cNvSpPr txBox="1"/>
          <p:nvPr/>
        </p:nvSpPr>
        <p:spPr>
          <a:xfrm>
            <a:off x="6858001" y="1737360"/>
            <a:ext cx="19811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~ 235 Done</a:t>
            </a:r>
          </a:p>
          <a:p>
            <a:r>
              <a:rPr lang="en-US" sz="1400" dirty="0">
                <a:solidFill>
                  <a:srgbClr val="008F00"/>
                </a:solidFill>
              </a:rPr>
              <a:t>~      1 </a:t>
            </a:r>
            <a:r>
              <a:rPr lang="en-US" sz="1400" dirty="0" err="1">
                <a:solidFill>
                  <a:srgbClr val="008F00"/>
                </a:solidFill>
              </a:rPr>
              <a:t>Mevts</a:t>
            </a:r>
            <a:r>
              <a:rPr lang="en-US" sz="1400" dirty="0">
                <a:solidFill>
                  <a:srgbClr val="008F00"/>
                </a:solidFill>
              </a:rPr>
              <a:t> at present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54C762-ED91-4349-823E-4F7AA50809E5}"/>
              </a:ext>
            </a:extLst>
          </p:cNvPr>
          <p:cNvCxnSpPr/>
          <p:nvPr/>
        </p:nvCxnSpPr>
        <p:spPr>
          <a:xfrm>
            <a:off x="1981200" y="2743200"/>
            <a:ext cx="4343400" cy="0"/>
          </a:xfrm>
          <a:prstGeom prst="line">
            <a:avLst/>
          </a:prstGeom>
          <a:ln w="31750">
            <a:solidFill>
              <a:schemeClr val="accent6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784399-A2B2-804F-A514-D75FFCDBEB9D}"/>
              </a:ext>
            </a:extLst>
          </p:cNvPr>
          <p:cNvCxnSpPr/>
          <p:nvPr/>
        </p:nvCxnSpPr>
        <p:spPr>
          <a:xfrm>
            <a:off x="1981200" y="2971800"/>
            <a:ext cx="4343400" cy="0"/>
          </a:xfrm>
          <a:prstGeom prst="line">
            <a:avLst/>
          </a:prstGeom>
          <a:ln w="31750">
            <a:solidFill>
              <a:schemeClr val="accent6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CFC3A8-B558-6B47-B0DF-8245B874F966}"/>
              </a:ext>
            </a:extLst>
          </p:cNvPr>
          <p:cNvCxnSpPr/>
          <p:nvPr/>
        </p:nvCxnSpPr>
        <p:spPr>
          <a:xfrm>
            <a:off x="1981200" y="3200400"/>
            <a:ext cx="4343400" cy="0"/>
          </a:xfrm>
          <a:prstGeom prst="line">
            <a:avLst/>
          </a:prstGeom>
          <a:ln w="31750">
            <a:solidFill>
              <a:schemeClr val="accent6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E019C66-00D4-B54F-B0DA-0C8DE014DBBB}"/>
              </a:ext>
            </a:extLst>
          </p:cNvPr>
          <p:cNvSpPr/>
          <p:nvPr/>
        </p:nvSpPr>
        <p:spPr>
          <a:xfrm>
            <a:off x="6858000" y="3502223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DFB71B-9BC1-DB40-A0D6-EFB4A194BA5E}"/>
              </a:ext>
            </a:extLst>
          </p:cNvPr>
          <p:cNvCxnSpPr/>
          <p:nvPr/>
        </p:nvCxnSpPr>
        <p:spPr>
          <a:xfrm>
            <a:off x="1981200" y="3657600"/>
            <a:ext cx="4343400" cy="0"/>
          </a:xfrm>
          <a:prstGeom prst="line">
            <a:avLst/>
          </a:prstGeom>
          <a:ln w="31750">
            <a:solidFill>
              <a:schemeClr val="accent6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1529E-56D6-5447-B8B0-5CFF89686D03}"/>
              </a:ext>
            </a:extLst>
          </p:cNvPr>
          <p:cNvSpPr/>
          <p:nvPr/>
        </p:nvSpPr>
        <p:spPr>
          <a:xfrm>
            <a:off x="7315200" y="1271016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026139-2AD6-6F48-B165-CC3C030118C4}"/>
              </a:ext>
            </a:extLst>
          </p:cNvPr>
          <p:cNvSpPr/>
          <p:nvPr/>
        </p:nvSpPr>
        <p:spPr>
          <a:xfrm>
            <a:off x="7315200" y="1490472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1B5738-2B4D-B84C-A50E-F519E287EC91}"/>
              </a:ext>
            </a:extLst>
          </p:cNvPr>
          <p:cNvSpPr/>
          <p:nvPr/>
        </p:nvSpPr>
        <p:spPr>
          <a:xfrm>
            <a:off x="7315200" y="3730823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F43999-E796-8148-8B0E-6A1B4D309333}"/>
              </a:ext>
            </a:extLst>
          </p:cNvPr>
          <p:cNvSpPr/>
          <p:nvPr/>
        </p:nvSpPr>
        <p:spPr>
          <a:xfrm>
            <a:off x="8229600" y="3941064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428050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2C188C8-8378-814E-8376-8DC411A5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51" y="3429000"/>
            <a:ext cx="2648349" cy="201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07FBB-33B6-5445-8CC4-DC9783D1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685800"/>
            <a:ext cx="2854863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ED1B3A-DE24-E448-AC30-517443E89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202" y="685800"/>
            <a:ext cx="2849598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A14C13-A7CD-9546-A369-E6634FCC0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85800"/>
            <a:ext cx="3100081" cy="22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0BFAFA-585A-0343-8B0D-CB80B628CF24}"/>
              </a:ext>
            </a:extLst>
          </p:cNvPr>
          <p:cNvSpPr txBox="1"/>
          <p:nvPr/>
        </p:nvSpPr>
        <p:spPr>
          <a:xfrm>
            <a:off x="1752600" y="2241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Successful conclusion to collisions at 11.5 GeV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62146-7FE7-CB4A-8931-08B6761F20AF}"/>
              </a:ext>
            </a:extLst>
          </p:cNvPr>
          <p:cNvSpPr/>
          <p:nvPr/>
        </p:nvSpPr>
        <p:spPr>
          <a:xfrm>
            <a:off x="3825945" y="1002268"/>
            <a:ext cx="166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“Good” </a:t>
            </a:r>
            <a:r>
              <a:rPr lang="en-US" dirty="0" err="1">
                <a:solidFill>
                  <a:srgbClr val="0000FF"/>
                </a:solidFill>
              </a:rPr>
              <a:t>evt</a:t>
            </a:r>
            <a:r>
              <a:rPr lang="en-US" dirty="0">
                <a:solidFill>
                  <a:srgbClr val="0000FF"/>
                </a:solidFill>
              </a:rPr>
              <a:t>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49F6A-DAB1-8548-AA14-7D5F07A98BFB}"/>
              </a:ext>
            </a:extLst>
          </p:cNvPr>
          <p:cNvSpPr txBox="1"/>
          <p:nvPr/>
        </p:nvSpPr>
        <p:spPr>
          <a:xfrm>
            <a:off x="5610207" y="3309878"/>
            <a:ext cx="35337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set goal of 230 M “Good” events was reached ~ 4 pm on Sunday, February 24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11.5 GeV Physics run was concluded at ~7:30 am on Monday February 25</a:t>
            </a:r>
            <a:r>
              <a:rPr lang="en-US" baseline="30000" dirty="0"/>
              <a:t>th</a:t>
            </a:r>
            <a:r>
              <a:rPr lang="en-US" dirty="0"/>
              <a:t>. </a:t>
            </a:r>
            <a:r>
              <a:rPr lang="en-US" b="1" dirty="0">
                <a:solidFill>
                  <a:srgbClr val="008F00"/>
                </a:solidFill>
              </a:rPr>
              <a:t>Total of ~235 </a:t>
            </a:r>
            <a:r>
              <a:rPr lang="en-US" b="1" dirty="0" err="1">
                <a:solidFill>
                  <a:srgbClr val="008F00"/>
                </a:solidFill>
              </a:rPr>
              <a:t>Mevts</a:t>
            </a:r>
            <a:r>
              <a:rPr lang="en-US" b="1" dirty="0">
                <a:solidFill>
                  <a:srgbClr val="008F00"/>
                </a:solidFill>
              </a:rPr>
              <a:t> accumulated.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an access to reconfigure RF parameters, setup and Physics running for 9.2 GeV commenced Monday evening.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367C3-1E74-AE45-9BB8-014F32093535}"/>
              </a:ext>
            </a:extLst>
          </p:cNvPr>
          <p:cNvSpPr/>
          <p:nvPr/>
        </p:nvSpPr>
        <p:spPr>
          <a:xfrm>
            <a:off x="6705600" y="1066800"/>
            <a:ext cx="174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“Good” </a:t>
            </a:r>
            <a:r>
              <a:rPr lang="en-US" dirty="0" err="1">
                <a:solidFill>
                  <a:srgbClr val="0000FF"/>
                </a:solidFill>
              </a:rPr>
              <a:t>evts</a:t>
            </a:r>
            <a:r>
              <a:rPr lang="en-US" dirty="0">
                <a:solidFill>
                  <a:srgbClr val="0000FF"/>
                </a:solidFill>
              </a:rPr>
              <a:t>/day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0196D9-6D48-D64F-8B82-0219492A048B}"/>
              </a:ext>
            </a:extLst>
          </p:cNvPr>
          <p:cNvSpPr/>
          <p:nvPr/>
        </p:nvSpPr>
        <p:spPr>
          <a:xfrm>
            <a:off x="762000" y="926068"/>
            <a:ext cx="2166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Accumulated “Good”</a:t>
            </a:r>
          </a:p>
          <a:p>
            <a:r>
              <a:rPr lang="en-US" dirty="0" err="1">
                <a:solidFill>
                  <a:srgbClr val="0000FF"/>
                </a:solidFill>
              </a:rPr>
              <a:t>evts</a:t>
            </a:r>
            <a:r>
              <a:rPr lang="en-US" dirty="0">
                <a:solidFill>
                  <a:srgbClr val="0000FF"/>
                </a:solidFill>
              </a:rPr>
              <a:t> vs day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1FFDBC-F738-294D-9756-DA75434AFD44}"/>
              </a:ext>
            </a:extLst>
          </p:cNvPr>
          <p:cNvCxnSpPr/>
          <p:nvPr/>
        </p:nvCxnSpPr>
        <p:spPr>
          <a:xfrm>
            <a:off x="2438400" y="1353312"/>
            <a:ext cx="53340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13B1A5-B70A-4141-B723-950B540F674D}"/>
              </a:ext>
            </a:extLst>
          </p:cNvPr>
          <p:cNvSpPr txBox="1"/>
          <p:nvPr/>
        </p:nvSpPr>
        <p:spPr>
          <a:xfrm>
            <a:off x="2304288" y="1316736"/>
            <a:ext cx="526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Goal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B01020-DE6D-D24A-808A-0E7562D30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54" y="3229001"/>
            <a:ext cx="2843046" cy="228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13E57B-F79E-1241-ADFE-6089F3D6693E}"/>
              </a:ext>
            </a:extLst>
          </p:cNvPr>
          <p:cNvSpPr txBox="1"/>
          <p:nvPr/>
        </p:nvSpPr>
        <p:spPr>
          <a:xfrm>
            <a:off x="6858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F00"/>
                </a:solidFill>
              </a:rPr>
              <a:t>Averaged just over 13 </a:t>
            </a:r>
            <a:r>
              <a:rPr lang="en-US" dirty="0" err="1">
                <a:solidFill>
                  <a:srgbClr val="008F00"/>
                </a:solidFill>
              </a:rPr>
              <a:t>hrs</a:t>
            </a:r>
            <a:r>
              <a:rPr lang="en-US" dirty="0">
                <a:solidFill>
                  <a:srgbClr val="008F00"/>
                </a:solidFill>
              </a:rPr>
              <a:t>/day of STAR DAQ running time through the 11.5 GeV run.</a:t>
            </a:r>
          </a:p>
        </p:txBody>
      </p:sp>
    </p:spTree>
    <p:extLst>
      <p:ext uri="{BB962C8B-B14F-4D97-AF65-F5344CB8AC3E}">
        <p14:creationId xmlns:p14="http://schemas.microsoft.com/office/powerpoint/2010/main" val="3250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0A8D10-A51C-3A45-A179-6FFB13A7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819400"/>
            <a:ext cx="2880986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87C2D8-4E33-CA46-930C-74C0A6512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33400"/>
            <a:ext cx="2873229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84C197-50A9-A043-977C-91D0D79CA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533400"/>
            <a:ext cx="2858802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D1545-AA8E-D840-9F46-5A91FD872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33400"/>
            <a:ext cx="2950356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46BCB-D8F2-6941-8134-8FE59B64B083}"/>
              </a:ext>
            </a:extLst>
          </p:cNvPr>
          <p:cNvSpPr txBox="1"/>
          <p:nvPr/>
        </p:nvSpPr>
        <p:spPr>
          <a:xfrm>
            <a:off x="304800" y="76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Estimate for how long it will take to collect the 9.2 GeV data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F8E13-D864-2C48-B006-EEDD556C619C}"/>
              </a:ext>
            </a:extLst>
          </p:cNvPr>
          <p:cNvSpPr txBox="1"/>
          <p:nvPr/>
        </p:nvSpPr>
        <p:spPr>
          <a:xfrm>
            <a:off x="914400" y="914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Store Lengths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C08EF-535D-5A46-B7EC-AC6EF5777290}"/>
              </a:ext>
            </a:extLst>
          </p:cNvPr>
          <p:cNvSpPr txBox="1"/>
          <p:nvPr/>
        </p:nvSpPr>
        <p:spPr>
          <a:xfrm>
            <a:off x="3665601" y="914400"/>
            <a:ext cx="159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DAQ </a:t>
            </a:r>
            <a:r>
              <a:rPr lang="en-US" dirty="0" err="1">
                <a:solidFill>
                  <a:srgbClr val="0000FF"/>
                </a:solidFill>
              </a:rPr>
              <a:t>Hrs</a:t>
            </a:r>
            <a:r>
              <a:rPr lang="en-US" dirty="0">
                <a:solidFill>
                  <a:srgbClr val="0000FF"/>
                </a:solidFill>
              </a:rPr>
              <a:t>/Day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3CCD4-068D-0241-9205-01603CE770C7}"/>
              </a:ext>
            </a:extLst>
          </p:cNvPr>
          <p:cNvSpPr txBox="1"/>
          <p:nvPr/>
        </p:nvSpPr>
        <p:spPr>
          <a:xfrm>
            <a:off x="6400800" y="762000"/>
            <a:ext cx="178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“Good” </a:t>
            </a:r>
            <a:r>
              <a:rPr lang="en-US" dirty="0" err="1">
                <a:solidFill>
                  <a:srgbClr val="0000FF"/>
                </a:solidFill>
              </a:rPr>
              <a:t>evt</a:t>
            </a:r>
            <a:r>
              <a:rPr lang="en-US" dirty="0">
                <a:solidFill>
                  <a:srgbClr val="0000FF"/>
                </a:solidFill>
              </a:rPr>
              <a:t>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A22A1-03C0-9D4B-BCF7-86C7F9701B21}"/>
              </a:ext>
            </a:extLst>
          </p:cNvPr>
          <p:cNvSpPr txBox="1"/>
          <p:nvPr/>
        </p:nvSpPr>
        <p:spPr>
          <a:xfrm>
            <a:off x="3124200" y="2895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Estimates based on </a:t>
            </a:r>
            <a:r>
              <a:rPr lang="en-US" sz="2000" i="1" dirty="0">
                <a:solidFill>
                  <a:srgbClr val="008F00"/>
                </a:solidFill>
              </a:rPr>
              <a:t>observed</a:t>
            </a:r>
            <a:r>
              <a:rPr lang="en-US" sz="2000" dirty="0"/>
              <a:t> (2/7- 2/10) performance: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9A266-3207-124A-94A7-EB9E48554E62}"/>
              </a:ext>
            </a:extLst>
          </p:cNvPr>
          <p:cNvSpPr txBox="1"/>
          <p:nvPr/>
        </p:nvSpPr>
        <p:spPr>
          <a:xfrm>
            <a:off x="3102756" y="3352800"/>
            <a:ext cx="5965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one assumes 15 </a:t>
            </a:r>
            <a:r>
              <a:rPr lang="en-US" dirty="0" err="1"/>
              <a:t>Hrs</a:t>
            </a:r>
            <a:r>
              <a:rPr lang="en-US" dirty="0"/>
              <a:t>/day of DAQ running, at an average rate of 33 Hz:</a:t>
            </a:r>
          </a:p>
          <a:p>
            <a:r>
              <a:rPr lang="en-US" dirty="0"/>
              <a:t>  - 15 </a:t>
            </a:r>
            <a:r>
              <a:rPr lang="en-US" dirty="0" err="1"/>
              <a:t>hrs</a:t>
            </a:r>
            <a:r>
              <a:rPr lang="en-US" dirty="0"/>
              <a:t>/day x 3600 sec/</a:t>
            </a:r>
            <a:r>
              <a:rPr lang="en-US" dirty="0" err="1"/>
              <a:t>hr</a:t>
            </a:r>
            <a:r>
              <a:rPr lang="en-US" dirty="0"/>
              <a:t> x 33 </a:t>
            </a:r>
            <a:r>
              <a:rPr lang="en-US" dirty="0" err="1"/>
              <a:t>evts</a:t>
            </a:r>
            <a:r>
              <a:rPr lang="en-US" dirty="0"/>
              <a:t>/sec = 1.8 </a:t>
            </a:r>
            <a:r>
              <a:rPr lang="en-US" dirty="0" err="1"/>
              <a:t>Mevts</a:t>
            </a:r>
            <a:r>
              <a:rPr lang="en-US" dirty="0"/>
              <a:t>/day</a:t>
            </a:r>
          </a:p>
          <a:p>
            <a:r>
              <a:rPr lang="en-US" dirty="0"/>
              <a:t>  - Data set goal is 160 M “good” </a:t>
            </a:r>
            <a:r>
              <a:rPr lang="en-US" dirty="0" err="1"/>
              <a:t>evts</a:t>
            </a:r>
            <a:r>
              <a:rPr lang="en-US" dirty="0"/>
              <a:t> (Currently have 7 </a:t>
            </a:r>
            <a:r>
              <a:rPr lang="en-US" dirty="0" err="1"/>
              <a:t>Mevts</a:t>
            </a:r>
            <a:r>
              <a:rPr lang="en-US" dirty="0"/>
              <a:t>)</a:t>
            </a:r>
          </a:p>
          <a:p>
            <a:r>
              <a:rPr lang="en-US" dirty="0"/>
              <a:t>  - 153 </a:t>
            </a:r>
            <a:r>
              <a:rPr lang="en-US" dirty="0" err="1"/>
              <a:t>Mevts</a:t>
            </a:r>
            <a:r>
              <a:rPr lang="en-US" dirty="0"/>
              <a:t>/1.8 </a:t>
            </a:r>
            <a:r>
              <a:rPr lang="en-US" dirty="0" err="1"/>
              <a:t>Mevts</a:t>
            </a:r>
            <a:r>
              <a:rPr lang="en-US" dirty="0"/>
              <a:t>/day = 85 days = 12.4 </a:t>
            </a:r>
            <a:r>
              <a:rPr lang="en-US" dirty="0" err="1"/>
              <a:t>wks</a:t>
            </a:r>
            <a:endParaRPr lang="en-US" dirty="0"/>
          </a:p>
          <a:p>
            <a:r>
              <a:rPr lang="en-US" dirty="0"/>
              <a:t>  - Add 6 maintenance half/days makes estimate ~ </a:t>
            </a:r>
            <a:r>
              <a:rPr lang="en-US" b="1" dirty="0"/>
              <a:t>13 </a:t>
            </a:r>
            <a:r>
              <a:rPr lang="en-US" b="1" dirty="0" err="1"/>
              <a:t>wks</a:t>
            </a:r>
            <a:endParaRPr lang="en-US" b="1" dirty="0"/>
          </a:p>
          <a:p>
            <a:r>
              <a:rPr lang="en-US" b="1" i="1" dirty="0">
                <a:solidFill>
                  <a:srgbClr val="C00000"/>
                </a:solidFill>
              </a:rPr>
              <a:t>Reasons to believe that the estimate above is realistic: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BF029-C022-0542-98C4-BBBC8E7CAD43}"/>
              </a:ext>
            </a:extLst>
          </p:cNvPr>
          <p:cNvSpPr txBox="1"/>
          <p:nvPr/>
        </p:nvSpPr>
        <p:spPr>
          <a:xfrm>
            <a:off x="685800" y="3124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“Good” </a:t>
            </a:r>
            <a:r>
              <a:rPr lang="en-US" dirty="0" err="1">
                <a:solidFill>
                  <a:srgbClr val="0000FF"/>
                </a:solidFill>
              </a:rPr>
              <a:t>evts</a:t>
            </a:r>
            <a:r>
              <a:rPr lang="en-US" dirty="0">
                <a:solidFill>
                  <a:srgbClr val="0000FF"/>
                </a:solidFill>
              </a:rPr>
              <a:t>/day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EF942-DA24-0948-B6D2-E95B36AE912B}"/>
              </a:ext>
            </a:extLst>
          </p:cNvPr>
          <p:cNvSpPr txBox="1"/>
          <p:nvPr/>
        </p:nvSpPr>
        <p:spPr>
          <a:xfrm>
            <a:off x="457200" y="5410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After only a few days of optimization, 2 M “good” </a:t>
            </a:r>
            <a:r>
              <a:rPr lang="en-US" dirty="0" err="1">
                <a:solidFill>
                  <a:srgbClr val="C00000"/>
                </a:solidFill>
              </a:rPr>
              <a:t>evts</a:t>
            </a:r>
            <a:r>
              <a:rPr lang="en-US" dirty="0">
                <a:solidFill>
                  <a:srgbClr val="C00000"/>
                </a:solidFill>
              </a:rPr>
              <a:t> were recorded in a day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There was a store that had an average “good” event rate of 38 Hz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Historically, the RHIC luminosity takes weeks of running to reach luminosity plateau</a:t>
            </a:r>
          </a:p>
        </p:txBody>
      </p:sp>
    </p:spTree>
    <p:extLst>
      <p:ext uri="{BB962C8B-B14F-4D97-AF65-F5344CB8AC3E}">
        <p14:creationId xmlns:p14="http://schemas.microsoft.com/office/powerpoint/2010/main" val="219967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1F6ABE-668D-084D-A2AD-BBC6118C8033}"/>
              </a:ext>
            </a:extLst>
          </p:cNvPr>
          <p:cNvSpPr/>
          <p:nvPr/>
        </p:nvSpPr>
        <p:spPr>
          <a:xfrm>
            <a:off x="990600" y="2286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Preliminary look at 9.2 GeV running since February 25</a:t>
            </a:r>
            <a:r>
              <a:rPr lang="en-US" sz="2000" baseline="30000" dirty="0">
                <a:solidFill>
                  <a:srgbClr val="0000FF"/>
                </a:solidFill>
              </a:rPr>
              <a:t>th</a:t>
            </a:r>
            <a:r>
              <a:rPr lang="en-US" sz="2000" dirty="0">
                <a:solidFill>
                  <a:srgbClr val="0000FF"/>
                </a:solidFill>
              </a:rPr>
              <a:t> 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6D697-6405-C44E-A6E6-5217E66F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7" y="666750"/>
            <a:ext cx="2869323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0DB3D4-0A03-644C-B35B-E2923D1F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60400"/>
            <a:ext cx="2867988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3F20F6-A052-3849-A83B-FB3D28B31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47700"/>
            <a:ext cx="2839238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120A98-A42E-7848-AA75-886C751EDD38}"/>
              </a:ext>
            </a:extLst>
          </p:cNvPr>
          <p:cNvSpPr/>
          <p:nvPr/>
        </p:nvSpPr>
        <p:spPr>
          <a:xfrm>
            <a:off x="990600" y="987623"/>
            <a:ext cx="141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DAQ </a:t>
            </a:r>
            <a:r>
              <a:rPr lang="en-US" dirty="0" err="1">
                <a:solidFill>
                  <a:srgbClr val="0000FF"/>
                </a:solidFill>
              </a:rPr>
              <a:t>Hrs</a:t>
            </a:r>
            <a:r>
              <a:rPr lang="en-US" dirty="0">
                <a:solidFill>
                  <a:srgbClr val="0000FF"/>
                </a:solidFill>
              </a:rPr>
              <a:t>/Day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6B704-BBE4-8846-A5C8-E805ABAC308C}"/>
              </a:ext>
            </a:extLst>
          </p:cNvPr>
          <p:cNvSpPr/>
          <p:nvPr/>
        </p:nvSpPr>
        <p:spPr>
          <a:xfrm>
            <a:off x="4435545" y="914400"/>
            <a:ext cx="166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“Good” </a:t>
            </a:r>
            <a:r>
              <a:rPr lang="en-US" dirty="0" err="1">
                <a:solidFill>
                  <a:srgbClr val="0000FF"/>
                </a:solidFill>
              </a:rPr>
              <a:t>evt</a:t>
            </a:r>
            <a:r>
              <a:rPr lang="en-US" dirty="0">
                <a:solidFill>
                  <a:srgbClr val="0000FF"/>
                </a:solidFill>
              </a:rPr>
              <a:t> rate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84DB8D-D732-6D45-9089-970866B6FB5A}"/>
              </a:ext>
            </a:extLst>
          </p:cNvPr>
          <p:cNvSpPr/>
          <p:nvPr/>
        </p:nvSpPr>
        <p:spPr>
          <a:xfrm>
            <a:off x="6624801" y="914400"/>
            <a:ext cx="1619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“Good” </a:t>
            </a:r>
            <a:r>
              <a:rPr lang="en-US" sz="1600" dirty="0" err="1">
                <a:solidFill>
                  <a:srgbClr val="0000FF"/>
                </a:solidFill>
              </a:rPr>
              <a:t>evts</a:t>
            </a:r>
            <a:r>
              <a:rPr lang="en-US" sz="1600" dirty="0">
                <a:solidFill>
                  <a:srgbClr val="0000FF"/>
                </a:solidFill>
              </a:rPr>
              <a:t>/day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AC6EF-5EE6-0A4F-922B-F426B6AD6AB8}"/>
              </a:ext>
            </a:extLst>
          </p:cNvPr>
          <p:cNvSpPr txBox="1"/>
          <p:nvPr/>
        </p:nvSpPr>
        <p:spPr>
          <a:xfrm>
            <a:off x="381000" y="3046274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</a:t>
            </a:r>
            <a:r>
              <a:rPr lang="en-US" dirty="0">
                <a:solidFill>
                  <a:srgbClr val="FF0000"/>
                </a:solidFill>
              </a:rPr>
              <a:t>very early looks </a:t>
            </a:r>
            <a:r>
              <a:rPr lang="en-US" dirty="0"/>
              <a:t>at the just commencing (last evening)  9.2 GeV Physics running:</a:t>
            </a:r>
          </a:p>
          <a:p>
            <a:r>
              <a:rPr lang="en-US" dirty="0"/>
              <a:t>   - Total of about 13 </a:t>
            </a:r>
            <a:r>
              <a:rPr lang="en-US" dirty="0" err="1"/>
              <a:t>hrs</a:t>
            </a:r>
            <a:r>
              <a:rPr lang="en-US" dirty="0"/>
              <a:t> of STAR DAQ running. About equivalent to one full day.</a:t>
            </a:r>
          </a:p>
          <a:p>
            <a:r>
              <a:rPr lang="en-US" dirty="0"/>
              <a:t>   - 1.08 M “Good” events collected in this ~ one day of initial running.</a:t>
            </a:r>
          </a:p>
          <a:p>
            <a:r>
              <a:rPr lang="en-US" dirty="0"/>
              <a:t>   - To achieve the rates used in the previous slide, which estimates about 13 weeks of running to reach the 160 M “Good” events goal for the 9.2 GeV run, the store averaged rate needs to increase by about 44%  (from ~ 23 Hz up to about 33 Hz).</a:t>
            </a:r>
          </a:p>
          <a:p>
            <a:endParaRPr lang="en-US" dirty="0"/>
          </a:p>
          <a:p>
            <a:r>
              <a:rPr lang="en-US" b="1" dirty="0">
                <a:solidFill>
                  <a:srgbClr val="008F00"/>
                </a:solidFill>
              </a:rPr>
              <a:t>We can expect to have a much better idea how 9.2 GeV Physics run will proceed by </a:t>
            </a:r>
            <a:r>
              <a:rPr lang="en-US" b="1" dirty="0" err="1">
                <a:solidFill>
                  <a:srgbClr val="008F00"/>
                </a:solidFill>
              </a:rPr>
              <a:t>next’s</a:t>
            </a:r>
            <a:r>
              <a:rPr lang="en-US" b="1" dirty="0">
                <a:solidFill>
                  <a:srgbClr val="008F00"/>
                </a:solidFill>
              </a:rPr>
              <a:t> weeks meeting.</a:t>
            </a:r>
          </a:p>
        </p:txBody>
      </p:sp>
    </p:spTree>
    <p:extLst>
      <p:ext uri="{BB962C8B-B14F-4D97-AF65-F5344CB8AC3E}">
        <p14:creationId xmlns:p14="http://schemas.microsoft.com/office/powerpoint/2010/main" val="213516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2DA263-AEC4-CF42-A77C-C8D48A93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4142480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C2579-CBCE-6848-8DBE-FA75AC8AE20F}"/>
              </a:ext>
            </a:extLst>
          </p:cNvPr>
          <p:cNvSpPr txBox="1"/>
          <p:nvPr/>
        </p:nvSpPr>
        <p:spPr>
          <a:xfrm>
            <a:off x="4648200" y="533400"/>
            <a:ext cx="4191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Start 9.2 GeV Physics running Monday evening, February 25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b="1" i="1" dirty="0">
                <a:solidFill>
                  <a:srgbClr val="008F00"/>
                </a:solidFill>
              </a:rPr>
              <a:t>observed</a:t>
            </a:r>
            <a:r>
              <a:rPr lang="en-US" dirty="0"/>
              <a:t> rates for 9.2 GeV collisions,  we should be able to achieve the full 130 </a:t>
            </a:r>
            <a:r>
              <a:rPr lang="en-US" dirty="0" err="1"/>
              <a:t>Mevts</a:t>
            </a:r>
            <a:r>
              <a:rPr lang="en-US" dirty="0"/>
              <a:t> goal after ~ 13 weeks of “straight” (uninterrupted) running. This gets one to May 26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12 days of 7.7 GeV </a:t>
            </a:r>
            <a:r>
              <a:rPr lang="en-US" dirty="0" err="1"/>
              <a:t>LEReC</a:t>
            </a:r>
            <a:r>
              <a:rPr lang="en-US" dirty="0"/>
              <a:t> commissioning gets one to June 8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8 days of </a:t>
            </a:r>
            <a:r>
              <a:rPr lang="en-US" dirty="0" err="1"/>
              <a:t>CeC</a:t>
            </a:r>
            <a:r>
              <a:rPr lang="en-US" dirty="0"/>
              <a:t> then gets one to June 15</a:t>
            </a:r>
            <a:r>
              <a:rPr lang="en-US" baseline="30000" dirty="0"/>
              <a:t>th</a:t>
            </a:r>
            <a:r>
              <a:rPr lang="en-US" dirty="0"/>
              <a:t>, the end of a 28 </a:t>
            </a:r>
            <a:r>
              <a:rPr lang="en-US" dirty="0" err="1"/>
              <a:t>Cryo</a:t>
            </a:r>
            <a:r>
              <a:rPr lang="en-US" dirty="0"/>
              <a:t> week run (N.B. assumption of 28 </a:t>
            </a:r>
            <a:r>
              <a:rPr lang="en-US" dirty="0" err="1"/>
              <a:t>Cryo</a:t>
            </a:r>
            <a:r>
              <a:rPr lang="en-US" dirty="0"/>
              <a:t> week run.</a:t>
            </a:r>
          </a:p>
          <a:p>
            <a:endParaRPr lang="en-US" dirty="0"/>
          </a:p>
          <a:p>
            <a:r>
              <a:rPr lang="en-US" sz="1600" i="1" dirty="0">
                <a:solidFill>
                  <a:srgbClr val="C00000"/>
                </a:solidFill>
              </a:rPr>
              <a:t>N.B. The 9.2 </a:t>
            </a:r>
            <a:r>
              <a:rPr lang="en-US" sz="1600" i="1" dirty="0" err="1">
                <a:solidFill>
                  <a:srgbClr val="C00000"/>
                </a:solidFill>
              </a:rPr>
              <a:t>Gev</a:t>
            </a:r>
            <a:r>
              <a:rPr lang="en-US" sz="1600" i="1" dirty="0">
                <a:solidFill>
                  <a:srgbClr val="C00000"/>
                </a:solidFill>
              </a:rPr>
              <a:t> Physics running, 7.7 GeV </a:t>
            </a:r>
            <a:r>
              <a:rPr lang="en-US" sz="1600" i="1" dirty="0" err="1">
                <a:solidFill>
                  <a:srgbClr val="C00000"/>
                </a:solidFill>
              </a:rPr>
              <a:t>LEReC</a:t>
            </a:r>
            <a:r>
              <a:rPr lang="en-US" sz="1600" i="1" dirty="0">
                <a:solidFill>
                  <a:srgbClr val="C00000"/>
                </a:solidFill>
              </a:rPr>
              <a:t> commissioning, and CEC time may well be run in an interleaved mode from March to the end of the run.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77C85-E5B2-5148-B884-94E9421A1F3A}"/>
              </a:ext>
            </a:extLst>
          </p:cNvPr>
          <p:cNvSpPr txBox="1"/>
          <p:nvPr/>
        </p:nvSpPr>
        <p:spPr>
          <a:xfrm>
            <a:off x="3810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 possible Scenario for how the rest of Run 2020 might proceed</a:t>
            </a:r>
          </a:p>
        </p:txBody>
      </p:sp>
    </p:spTree>
    <p:extLst>
      <p:ext uri="{BB962C8B-B14F-4D97-AF65-F5344CB8AC3E}">
        <p14:creationId xmlns:p14="http://schemas.microsoft.com/office/powerpoint/2010/main" val="260383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8DB55-B041-8B44-AFF9-513402318D02}"/>
              </a:ext>
            </a:extLst>
          </p:cNvPr>
          <p:cNvSpPr txBox="1"/>
          <p:nvPr/>
        </p:nvSpPr>
        <p:spPr>
          <a:xfrm>
            <a:off x="2743200" y="533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Other Business (AOB)</a:t>
            </a:r>
          </a:p>
        </p:txBody>
      </p:sp>
    </p:spTree>
    <p:extLst>
      <p:ext uri="{BB962C8B-B14F-4D97-AF65-F5344CB8AC3E}">
        <p14:creationId xmlns:p14="http://schemas.microsoft.com/office/powerpoint/2010/main" val="123374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50955</TotalTime>
  <Words>814</Words>
  <Application>Microsoft Macintosh PowerPoint</Application>
  <PresentationFormat>On-screen Show (4:3)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Christie, William</cp:lastModifiedBy>
  <cp:revision>325</cp:revision>
  <cp:lastPrinted>2020-02-03T21:51:50Z</cp:lastPrinted>
  <dcterms:created xsi:type="dcterms:W3CDTF">2012-11-13T13:37:07Z</dcterms:created>
  <dcterms:modified xsi:type="dcterms:W3CDTF">2020-02-25T17:32:42Z</dcterms:modified>
</cp:coreProperties>
</file>